
<file path=[Content_Types].xml><?xml version="1.0" encoding="utf-8"?>
<Types xmlns="http://schemas.openxmlformats.org/package/2006/content-types">
  <Default Extension="png" ContentType="image/png"/>
  <Default Extension="tiff" ContentType="image/tiff"/>
  <Default Extension="wdp" ContentType="image/vnd.ms-photo"/>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3"/>
    <p:sldMasterId id="2147483660" r:id="rId4"/>
    <p:sldMasterId id="2147483674" r:id="rId5"/>
  </p:sldMasterIdLst>
  <p:notesMasterIdLst>
    <p:notesMasterId r:id="rId7"/>
  </p:notesMasterIdLst>
  <p:sldIdLst>
    <p:sldId id="2037" r:id="rId6"/>
    <p:sldId id="2038" r:id="rId8"/>
    <p:sldId id="2166" r:id="rId9"/>
    <p:sldId id="2167" r:id="rId10"/>
    <p:sldId id="2168" r:id="rId11"/>
    <p:sldId id="2169" r:id="rId12"/>
    <p:sldId id="2170" r:id="rId13"/>
    <p:sldId id="1888" r:id="rId14"/>
    <p:sldId id="1691" r:id="rId15"/>
    <p:sldId id="1532" r:id="rId16"/>
    <p:sldId id="1666" r:id="rId17"/>
    <p:sldId id="1667" r:id="rId18"/>
    <p:sldId id="1668" r:id="rId19"/>
    <p:sldId id="1547" r:id="rId20"/>
    <p:sldId id="1693" r:id="rId21"/>
    <p:sldId id="1662" r:id="rId22"/>
    <p:sldId id="1830" r:id="rId23"/>
    <p:sldId id="1829" r:id="rId24"/>
    <p:sldId id="1828" r:id="rId25"/>
    <p:sldId id="1831" r:id="rId26"/>
    <p:sldId id="1834" r:id="rId27"/>
    <p:sldId id="1841" r:id="rId28"/>
    <p:sldId id="1533" r:id="rId29"/>
    <p:sldId id="1596" r:id="rId30"/>
    <p:sldId id="1597" r:id="rId31"/>
    <p:sldId id="1694" r:id="rId32"/>
    <p:sldId id="1836" r:id="rId33"/>
    <p:sldId id="1837" r:id="rId34"/>
    <p:sldId id="1838" r:id="rId35"/>
    <p:sldId id="1835" r:id="rId36"/>
    <p:sldId id="1842" r:id="rId37"/>
    <p:sldId id="1839" r:id="rId38"/>
    <p:sldId id="1840" r:id="rId39"/>
    <p:sldId id="1654" r:id="rId40"/>
    <p:sldId id="1664" r:id="rId41"/>
    <p:sldId id="1669" r:id="rId42"/>
    <p:sldId id="1670" r:id="rId43"/>
    <p:sldId id="1734" r:id="rId44"/>
    <p:sldId id="1735" r:id="rId45"/>
    <p:sldId id="1737" r:id="rId46"/>
    <p:sldId id="1770" r:id="rId47"/>
    <p:sldId id="1771" r:id="rId48"/>
    <p:sldId id="1772" r:id="rId49"/>
    <p:sldId id="1773" r:id="rId50"/>
    <p:sldId id="1658" r:id="rId51"/>
    <p:sldId id="1674" r:id="rId52"/>
    <p:sldId id="1675" r:id="rId53"/>
    <p:sldId id="1676" r:id="rId54"/>
    <p:sldId id="1845" r:id="rId55"/>
    <p:sldId id="1805" r:id="rId56"/>
    <p:sldId id="1806" r:id="rId57"/>
    <p:sldId id="1951" r:id="rId58"/>
    <p:sldId id="1721" r:id="rId59"/>
    <p:sldId id="1722" r:id="rId60"/>
    <p:sldId id="1723" r:id="rId61"/>
    <p:sldId id="1724" r:id="rId62"/>
    <p:sldId id="1725" r:id="rId63"/>
    <p:sldId id="1726" r:id="rId64"/>
    <p:sldId id="1727" r:id="rId65"/>
    <p:sldId id="1728" r:id="rId66"/>
    <p:sldId id="1729" r:id="rId67"/>
    <p:sldId id="1730" r:id="rId68"/>
    <p:sldId id="1731" r:id="rId69"/>
    <p:sldId id="1970" r:id="rId70"/>
    <p:sldId id="1971" r:id="rId71"/>
    <p:sldId id="1972" r:id="rId72"/>
    <p:sldId id="1973" r:id="rId73"/>
    <p:sldId id="1974" r:id="rId74"/>
    <p:sldId id="1975" r:id="rId75"/>
    <p:sldId id="1976" r:id="rId76"/>
    <p:sldId id="1978" r:id="rId77"/>
    <p:sldId id="1979" r:id="rId78"/>
    <p:sldId id="1980" r:id="rId79"/>
    <p:sldId id="1981" r:id="rId80"/>
    <p:sldId id="1982" r:id="rId81"/>
    <p:sldId id="1983" r:id="rId82"/>
    <p:sldId id="1985" r:id="rId83"/>
    <p:sldId id="1986" r:id="rId84"/>
    <p:sldId id="1987" r:id="rId85"/>
    <p:sldId id="1988" r:id="rId86"/>
    <p:sldId id="1989" r:id="rId87"/>
    <p:sldId id="1990" r:id="rId88"/>
    <p:sldId id="1991" r:id="rId89"/>
    <p:sldId id="1992" r:id="rId90"/>
    <p:sldId id="1993" r:id="rId91"/>
    <p:sldId id="1994" r:id="rId92"/>
    <p:sldId id="1995" r:id="rId93"/>
    <p:sldId id="1996" r:id="rId94"/>
    <p:sldId id="1998" r:id="rId95"/>
    <p:sldId id="1999" r:id="rId96"/>
    <p:sldId id="2000" r:id="rId97"/>
    <p:sldId id="2001" r:id="rId98"/>
    <p:sldId id="2002" r:id="rId99"/>
    <p:sldId id="2003" r:id="rId100"/>
    <p:sldId id="2004" r:id="rId101"/>
    <p:sldId id="2005" r:id="rId102"/>
    <p:sldId id="2006" r:id="rId103"/>
    <p:sldId id="2007" r:id="rId104"/>
    <p:sldId id="2008" r:id="rId105"/>
    <p:sldId id="2009" r:id="rId106"/>
    <p:sldId id="2010" r:id="rId107"/>
    <p:sldId id="2011" r:id="rId108"/>
    <p:sldId id="2012" r:id="rId109"/>
    <p:sldId id="2013" r:id="rId110"/>
    <p:sldId id="2014" r:id="rId111"/>
    <p:sldId id="2015" r:id="rId112"/>
    <p:sldId id="2016" r:id="rId113"/>
    <p:sldId id="2017" r:id="rId114"/>
    <p:sldId id="2018" r:id="rId115"/>
    <p:sldId id="2019" r:id="rId116"/>
    <p:sldId id="2020" r:id="rId117"/>
    <p:sldId id="2021" r:id="rId118"/>
    <p:sldId id="2022" r:id="rId119"/>
    <p:sldId id="2023" r:id="rId120"/>
    <p:sldId id="2024" r:id="rId121"/>
    <p:sldId id="2025" r:id="rId122"/>
    <p:sldId id="2027" r:id="rId123"/>
    <p:sldId id="2028" r:id="rId124"/>
    <p:sldId id="2029" r:id="rId125"/>
    <p:sldId id="2030" r:id="rId126"/>
    <p:sldId id="2031" r:id="rId127"/>
    <p:sldId id="2032" r:id="rId128"/>
  </p:sldIdLst>
  <p:sldSz cx="12192000" cy="6858000"/>
  <p:notesSz cx="6858000" cy="9144000"/>
  <p:defaultTextStyle>
    <a:defPPr>
      <a:defRPr lang="zh-CN"/>
    </a:defPPr>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2pPr>
    <a:lvl3pPr marL="914400" lvl="2"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3pPr>
    <a:lvl4pPr marL="1371600" lvl="3"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4pPr>
    <a:lvl5pPr marL="1828800" lvl="4"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5pPr>
    <a:lvl6pPr marL="2286000" lvl="5"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6pPr>
    <a:lvl7pPr marL="2743200" lvl="6"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7pPr>
    <a:lvl8pPr marL="3200400" lvl="7"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8pPr>
    <a:lvl9pPr marL="3657600" lvl="8"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宋体" panose="02010600030101010101" pitchFamily="2" charset="-122"/>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作者" initials="作" lastIdx="0" clrIdx="1"/>
  <p:cmAuthor id="2" name="刘云轩" initials="刘" lastIdx="1" clrIdx="0"/>
  <p:cmAuthor id="3" name="SakuraYL" initials="S" lastIdx="0" clrIdx="2"/>
  <p:cmAuthor id="4" name="Administrator" initials="A" lastIdx="1" clrIdx="3"/>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D4F7A"/>
    <a:srgbClr val="993366"/>
    <a:srgbClr val="003399"/>
    <a:srgbClr val="003366"/>
    <a:srgbClr val="990033"/>
    <a:srgbClr val="993300"/>
    <a:srgbClr val="FF3300"/>
    <a:srgbClr val="336699"/>
    <a:srgbClr val="003300"/>
    <a:srgbClr val="008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110" d="100"/>
          <a:sy n="110" d="100"/>
        </p:scale>
        <p:origin x="558" y="84"/>
      </p:cViewPr>
      <p:guideLst>
        <p:guide orient="horz" pos="2200"/>
        <p:guide pos="400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3.xml"/><Relationship Id="rId98" Type="http://schemas.openxmlformats.org/officeDocument/2006/relationships/slide" Target="slides/slide92.xml"/><Relationship Id="rId97" Type="http://schemas.openxmlformats.org/officeDocument/2006/relationships/slide" Target="slides/slide91.xml"/><Relationship Id="rId96" Type="http://schemas.openxmlformats.org/officeDocument/2006/relationships/slide" Target="slides/slide90.xml"/><Relationship Id="rId95" Type="http://schemas.openxmlformats.org/officeDocument/2006/relationships/slide" Target="slides/slide89.xml"/><Relationship Id="rId94" Type="http://schemas.openxmlformats.org/officeDocument/2006/relationships/slide" Target="slides/slide88.xml"/><Relationship Id="rId93" Type="http://schemas.openxmlformats.org/officeDocument/2006/relationships/slide" Target="slides/slide87.xml"/><Relationship Id="rId92" Type="http://schemas.openxmlformats.org/officeDocument/2006/relationships/slide" Target="slides/slide86.xml"/><Relationship Id="rId91" Type="http://schemas.openxmlformats.org/officeDocument/2006/relationships/slide" Target="slides/slide85.xml"/><Relationship Id="rId90" Type="http://schemas.openxmlformats.org/officeDocument/2006/relationships/slide" Target="slides/slide84.xml"/><Relationship Id="rId9" Type="http://schemas.openxmlformats.org/officeDocument/2006/relationships/slide" Target="slides/slide3.xml"/><Relationship Id="rId89" Type="http://schemas.openxmlformats.org/officeDocument/2006/relationships/slide" Target="slides/slide83.xml"/><Relationship Id="rId88" Type="http://schemas.openxmlformats.org/officeDocument/2006/relationships/slide" Target="slides/slide82.xml"/><Relationship Id="rId87" Type="http://schemas.openxmlformats.org/officeDocument/2006/relationships/slide" Target="slides/slide81.xml"/><Relationship Id="rId86" Type="http://schemas.openxmlformats.org/officeDocument/2006/relationships/slide" Target="slides/slide80.xml"/><Relationship Id="rId85" Type="http://schemas.openxmlformats.org/officeDocument/2006/relationships/slide" Target="slides/slide79.xml"/><Relationship Id="rId84" Type="http://schemas.openxmlformats.org/officeDocument/2006/relationships/slide" Target="slides/slide78.xml"/><Relationship Id="rId83" Type="http://schemas.openxmlformats.org/officeDocument/2006/relationships/slide" Target="slides/slide77.xml"/><Relationship Id="rId82" Type="http://schemas.openxmlformats.org/officeDocument/2006/relationships/slide" Target="slides/slide76.xml"/><Relationship Id="rId81" Type="http://schemas.openxmlformats.org/officeDocument/2006/relationships/slide" Target="slides/slide75.xml"/><Relationship Id="rId80" Type="http://schemas.openxmlformats.org/officeDocument/2006/relationships/slide" Target="slides/slide74.xml"/><Relationship Id="rId8" Type="http://schemas.openxmlformats.org/officeDocument/2006/relationships/slide" Target="slides/slide2.xml"/><Relationship Id="rId79" Type="http://schemas.openxmlformats.org/officeDocument/2006/relationships/slide" Target="slides/slide73.xml"/><Relationship Id="rId78" Type="http://schemas.openxmlformats.org/officeDocument/2006/relationships/slide" Target="slides/slide72.xml"/><Relationship Id="rId77" Type="http://schemas.openxmlformats.org/officeDocument/2006/relationships/slide" Target="slides/slide71.xml"/><Relationship Id="rId76" Type="http://schemas.openxmlformats.org/officeDocument/2006/relationships/slide" Target="slides/slide70.xml"/><Relationship Id="rId75" Type="http://schemas.openxmlformats.org/officeDocument/2006/relationships/slide" Target="slides/slide69.xml"/><Relationship Id="rId74" Type="http://schemas.openxmlformats.org/officeDocument/2006/relationships/slide" Target="slides/slide68.xml"/><Relationship Id="rId73" Type="http://schemas.openxmlformats.org/officeDocument/2006/relationships/slide" Target="slides/slide67.xml"/><Relationship Id="rId72" Type="http://schemas.openxmlformats.org/officeDocument/2006/relationships/slide" Target="slides/slide66.xml"/><Relationship Id="rId71" Type="http://schemas.openxmlformats.org/officeDocument/2006/relationships/slide" Target="slides/slide65.xml"/><Relationship Id="rId70" Type="http://schemas.openxmlformats.org/officeDocument/2006/relationships/slide" Target="slides/slide64.xml"/><Relationship Id="rId7" Type="http://schemas.openxmlformats.org/officeDocument/2006/relationships/notesMaster" Target="notesMasters/notesMaster1.xml"/><Relationship Id="rId69" Type="http://schemas.openxmlformats.org/officeDocument/2006/relationships/slide" Target="slides/slide63.xml"/><Relationship Id="rId68" Type="http://schemas.openxmlformats.org/officeDocument/2006/relationships/slide" Target="slides/slide62.xml"/><Relationship Id="rId67" Type="http://schemas.openxmlformats.org/officeDocument/2006/relationships/slide" Target="slides/slide61.xml"/><Relationship Id="rId66" Type="http://schemas.openxmlformats.org/officeDocument/2006/relationships/slide" Target="slides/slide60.xml"/><Relationship Id="rId65" Type="http://schemas.openxmlformats.org/officeDocument/2006/relationships/slide" Target="slides/slide59.xml"/><Relationship Id="rId64" Type="http://schemas.openxmlformats.org/officeDocument/2006/relationships/slide" Target="slides/slide58.xml"/><Relationship Id="rId63" Type="http://schemas.openxmlformats.org/officeDocument/2006/relationships/slide" Target="slides/slide57.xml"/><Relationship Id="rId62" Type="http://schemas.openxmlformats.org/officeDocument/2006/relationships/slide" Target="slides/slide56.xml"/><Relationship Id="rId61" Type="http://schemas.openxmlformats.org/officeDocument/2006/relationships/slide" Target="slides/slide55.xml"/><Relationship Id="rId60" Type="http://schemas.openxmlformats.org/officeDocument/2006/relationships/slide" Target="slides/slide54.xml"/><Relationship Id="rId6" Type="http://schemas.openxmlformats.org/officeDocument/2006/relationships/slide" Target="slides/slide1.xml"/><Relationship Id="rId59" Type="http://schemas.openxmlformats.org/officeDocument/2006/relationships/slide" Target="slides/slide53.xml"/><Relationship Id="rId58" Type="http://schemas.openxmlformats.org/officeDocument/2006/relationships/slide" Target="slides/slide52.xml"/><Relationship Id="rId57" Type="http://schemas.openxmlformats.org/officeDocument/2006/relationships/slide" Target="slides/slide51.xml"/><Relationship Id="rId56" Type="http://schemas.openxmlformats.org/officeDocument/2006/relationships/slide" Target="slides/slide50.xml"/><Relationship Id="rId55" Type="http://schemas.openxmlformats.org/officeDocument/2006/relationships/slide" Target="slides/slide49.xml"/><Relationship Id="rId54" Type="http://schemas.openxmlformats.org/officeDocument/2006/relationships/slide" Target="slides/slide48.xml"/><Relationship Id="rId53" Type="http://schemas.openxmlformats.org/officeDocument/2006/relationships/slide" Target="slides/slide47.xml"/><Relationship Id="rId52" Type="http://schemas.openxmlformats.org/officeDocument/2006/relationships/slide" Target="slides/slide46.xml"/><Relationship Id="rId51" Type="http://schemas.openxmlformats.org/officeDocument/2006/relationships/slide" Target="slides/slide45.xml"/><Relationship Id="rId50" Type="http://schemas.openxmlformats.org/officeDocument/2006/relationships/slide" Target="slides/slide44.xml"/><Relationship Id="rId5" Type="http://schemas.openxmlformats.org/officeDocument/2006/relationships/slideMaster" Target="slideMasters/slideMaster4.xml"/><Relationship Id="rId49" Type="http://schemas.openxmlformats.org/officeDocument/2006/relationships/slide" Target="slides/slide43.xml"/><Relationship Id="rId48" Type="http://schemas.openxmlformats.org/officeDocument/2006/relationships/slide" Target="slides/slide42.xml"/><Relationship Id="rId47" Type="http://schemas.openxmlformats.org/officeDocument/2006/relationships/slide" Target="slides/slide41.xml"/><Relationship Id="rId46" Type="http://schemas.openxmlformats.org/officeDocument/2006/relationships/slide" Target="slides/slide40.xml"/><Relationship Id="rId45" Type="http://schemas.openxmlformats.org/officeDocument/2006/relationships/slide" Target="slides/slide39.xml"/><Relationship Id="rId44" Type="http://schemas.openxmlformats.org/officeDocument/2006/relationships/slide" Target="slides/slide38.xml"/><Relationship Id="rId43" Type="http://schemas.openxmlformats.org/officeDocument/2006/relationships/slide" Target="slides/slide37.xml"/><Relationship Id="rId42" Type="http://schemas.openxmlformats.org/officeDocument/2006/relationships/slide" Target="slides/slide36.xml"/><Relationship Id="rId41" Type="http://schemas.openxmlformats.org/officeDocument/2006/relationships/slide" Target="slides/slide35.xml"/><Relationship Id="rId40" Type="http://schemas.openxmlformats.org/officeDocument/2006/relationships/slide" Target="slides/slide34.xml"/><Relationship Id="rId4" Type="http://schemas.openxmlformats.org/officeDocument/2006/relationships/slideMaster" Target="slideMasters/slideMaster3.xml"/><Relationship Id="rId39" Type="http://schemas.openxmlformats.org/officeDocument/2006/relationships/slide" Target="slides/slide33.xml"/><Relationship Id="rId38" Type="http://schemas.openxmlformats.org/officeDocument/2006/relationships/slide" Target="slides/slide32.xml"/><Relationship Id="rId37" Type="http://schemas.openxmlformats.org/officeDocument/2006/relationships/slide" Target="slides/slide31.xml"/><Relationship Id="rId36" Type="http://schemas.openxmlformats.org/officeDocument/2006/relationships/slide" Target="slides/slide30.xml"/><Relationship Id="rId35" Type="http://schemas.openxmlformats.org/officeDocument/2006/relationships/slide" Target="slides/slide29.xml"/><Relationship Id="rId34" Type="http://schemas.openxmlformats.org/officeDocument/2006/relationships/slide" Target="slides/slide28.xml"/><Relationship Id="rId33" Type="http://schemas.openxmlformats.org/officeDocument/2006/relationships/slide" Target="slides/slide27.xml"/><Relationship Id="rId32" Type="http://schemas.openxmlformats.org/officeDocument/2006/relationships/slide" Target="slides/slide26.xml"/><Relationship Id="rId31" Type="http://schemas.openxmlformats.org/officeDocument/2006/relationships/slide" Target="slides/slide25.xml"/><Relationship Id="rId30" Type="http://schemas.openxmlformats.org/officeDocument/2006/relationships/slide" Target="slides/slide24.xml"/><Relationship Id="rId3" Type="http://schemas.openxmlformats.org/officeDocument/2006/relationships/slideMaster" Target="slideMasters/slideMaster2.xml"/><Relationship Id="rId29" Type="http://schemas.openxmlformats.org/officeDocument/2006/relationships/slide" Target="slides/slide23.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2" Type="http://schemas.openxmlformats.org/officeDocument/2006/relationships/commentAuthors" Target="commentAuthors.xml"/><Relationship Id="rId131" Type="http://schemas.openxmlformats.org/officeDocument/2006/relationships/tableStyles" Target="tableStyles.xml"/><Relationship Id="rId130" Type="http://schemas.openxmlformats.org/officeDocument/2006/relationships/viewProps" Target="viewProps.xml"/><Relationship Id="rId13" Type="http://schemas.openxmlformats.org/officeDocument/2006/relationships/slide" Target="slides/slide7.xml"/><Relationship Id="rId129" Type="http://schemas.openxmlformats.org/officeDocument/2006/relationships/presProps" Target="presProps.xml"/><Relationship Id="rId128" Type="http://schemas.openxmlformats.org/officeDocument/2006/relationships/slide" Target="slides/slide122.xml"/><Relationship Id="rId127" Type="http://schemas.openxmlformats.org/officeDocument/2006/relationships/slide" Target="slides/slide121.xml"/><Relationship Id="rId126" Type="http://schemas.openxmlformats.org/officeDocument/2006/relationships/slide" Target="slides/slide120.xml"/><Relationship Id="rId125" Type="http://schemas.openxmlformats.org/officeDocument/2006/relationships/slide" Target="slides/slide119.xml"/><Relationship Id="rId124" Type="http://schemas.openxmlformats.org/officeDocument/2006/relationships/slide" Target="slides/slide118.xml"/><Relationship Id="rId123" Type="http://schemas.openxmlformats.org/officeDocument/2006/relationships/slide" Target="slides/slide117.xml"/><Relationship Id="rId122" Type="http://schemas.openxmlformats.org/officeDocument/2006/relationships/slide" Target="slides/slide116.xml"/><Relationship Id="rId121" Type="http://schemas.openxmlformats.org/officeDocument/2006/relationships/slide" Target="slides/slide115.xml"/><Relationship Id="rId120" Type="http://schemas.openxmlformats.org/officeDocument/2006/relationships/slide" Target="slides/slide114.xml"/><Relationship Id="rId12" Type="http://schemas.openxmlformats.org/officeDocument/2006/relationships/slide" Target="slides/slide6.xml"/><Relationship Id="rId119" Type="http://schemas.openxmlformats.org/officeDocument/2006/relationships/slide" Target="slides/slide113.xml"/><Relationship Id="rId118" Type="http://schemas.openxmlformats.org/officeDocument/2006/relationships/slide" Target="slides/slide112.xml"/><Relationship Id="rId117" Type="http://schemas.openxmlformats.org/officeDocument/2006/relationships/slide" Target="slides/slide111.xml"/><Relationship Id="rId116" Type="http://schemas.openxmlformats.org/officeDocument/2006/relationships/slide" Target="slides/slide110.xml"/><Relationship Id="rId115" Type="http://schemas.openxmlformats.org/officeDocument/2006/relationships/slide" Target="slides/slide109.xml"/><Relationship Id="rId114" Type="http://schemas.openxmlformats.org/officeDocument/2006/relationships/slide" Target="slides/slide108.xml"/><Relationship Id="rId113" Type="http://schemas.openxmlformats.org/officeDocument/2006/relationships/slide" Target="slides/slide107.xml"/><Relationship Id="rId112" Type="http://schemas.openxmlformats.org/officeDocument/2006/relationships/slide" Target="slides/slide106.xml"/><Relationship Id="rId111" Type="http://schemas.openxmlformats.org/officeDocument/2006/relationships/slide" Target="slides/slide105.xml"/><Relationship Id="rId110" Type="http://schemas.openxmlformats.org/officeDocument/2006/relationships/slide" Target="slides/slide104.xml"/><Relationship Id="rId11" Type="http://schemas.openxmlformats.org/officeDocument/2006/relationships/slide" Target="slides/slide5.xml"/><Relationship Id="rId109" Type="http://schemas.openxmlformats.org/officeDocument/2006/relationships/slide" Target="slides/slide103.xml"/><Relationship Id="rId108" Type="http://schemas.openxmlformats.org/officeDocument/2006/relationships/slide" Target="slides/slide102.xml"/><Relationship Id="rId107" Type="http://schemas.openxmlformats.org/officeDocument/2006/relationships/slide" Target="slides/slide101.xml"/><Relationship Id="rId106" Type="http://schemas.openxmlformats.org/officeDocument/2006/relationships/slide" Target="slides/slide100.xml"/><Relationship Id="rId105" Type="http://schemas.openxmlformats.org/officeDocument/2006/relationships/slide" Target="slides/slide99.xml"/><Relationship Id="rId104" Type="http://schemas.openxmlformats.org/officeDocument/2006/relationships/slide" Target="slides/slide98.xml"/><Relationship Id="rId103" Type="http://schemas.openxmlformats.org/officeDocument/2006/relationships/slide" Target="slides/slide97.xml"/><Relationship Id="rId102" Type="http://schemas.openxmlformats.org/officeDocument/2006/relationships/slide" Target="slides/slide96.xml"/><Relationship Id="rId101" Type="http://schemas.openxmlformats.org/officeDocument/2006/relationships/slide" Target="slides/slide95.xml"/><Relationship Id="rId100" Type="http://schemas.openxmlformats.org/officeDocument/2006/relationships/slide" Target="slides/slide94.xml"/><Relationship Id="rId10" Type="http://schemas.openxmlformats.org/officeDocument/2006/relationships/slide" Target="slides/slide4.xml"/><Relationship Id="rId1" Type="http://schemas.openxmlformats.org/officeDocument/2006/relationships/slideMaster" Target="slideMasters/slideMaster1.xml"/></Relationships>
</file>

<file path=ppt/media/>
</file>

<file path=ppt/media/image1.png>
</file>

<file path=ppt/media/image1.tiff>
</file>

<file path=ppt/media/image10.png>
</file>

<file path=ppt/media/image11.png>
</file>

<file path=ppt/media/image12.wdp>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D2A48B96-639E-45A3-A0BA-2464DFDB1FAA}"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9220"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9221" name="备注占位符 4"/>
          <p:cNvSpPr>
            <a:spLocks noGrp="1"/>
          </p:cNvSpPr>
          <p:nvPr>
            <p:ph type="body" sz="quarter"/>
          </p:nvPr>
        </p:nvSpPr>
        <p:spPr>
          <a:xfrm>
            <a:off x="685800" y="4400550"/>
            <a:ext cx="5486400" cy="3600450"/>
          </a:xfrm>
          <a:prstGeom prst="rect">
            <a:avLst/>
          </a:prstGeom>
          <a:noFill/>
          <a:ln w="9525">
            <a:noFill/>
          </a:ln>
        </p:spPr>
        <p:txBody>
          <a:bodyPr lIns="91440" tIns="45720" rIns="91440" bIns="45720" anchor="t"/>
          <a:lstStyle/>
          <a:p>
            <a:pPr lvl="0"/>
            <a:r>
              <a:rPr lang="zh-CN" altLang="en-US"/>
              <a:t>单击此处编辑母版文本样式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A6837353-30EB-4A48-80EB-173D804AEFBD}"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
        <p:nvSpPr>
          <p:cNvPr id="4" name="灯片编号占位符 3"/>
          <p:cNvSpPr>
            <a:spLocks noGrp="1"/>
          </p:cNvSpPr>
          <p:nvPr>
            <p:ph type="sldNum" sz="quarter" idx="5"/>
          </p:nvPr>
        </p:nvSpPr>
        <p:spPr/>
        <p:txBody>
          <a:bodyPr/>
          <a:p>
            <a:pPr lvl="0" algn="r" eaLnBrk="1" hangingPunct="1"/>
            <a:fld id="{9A0DB2DC-4C9A-4742-B13C-FB6460FD3503}" type="slidenum">
              <a:rPr lang="zh-CN" altLang="en-US" sz="1200" dirty="0">
                <a:latin typeface="Arial" panose="020B0604020202020204" pitchFamily="34" charset="0"/>
              </a:rPr>
            </a:fld>
            <a:endParaRPr lang="zh-CN" altLang="en-US" sz="1200" dirty="0">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E132825-E99B-4375-942C-D8A5B8E0823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E132825-E99B-4375-942C-D8A5B8E0823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E132825-E99B-4375-942C-D8A5B8E0823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E132825-E99B-4375-942C-D8A5B8E0823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E132825-E99B-4375-942C-D8A5B8E0823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rotWithShape="1">
          <a:blip r:embed="rId2"/>
          <a:stretch>
            <a:fillRect t="-8000" b="-8000"/>
          </a:stretch>
        </a:blip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a:xfrm>
            <a:off x="6261100" y="6496050"/>
            <a:ext cx="3860800" cy="276860"/>
          </a:xfrm>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比较">
    <p:bg>
      <p:bgPr>
        <a:blipFill rotWithShape="1">
          <a:blip r:embed="rId2">
            <a:alphaModFix amt="98000"/>
          </a:blip>
          <a:stretch>
            <a:fillRect l="5000" b="-18000"/>
          </a:stretch>
        </a:blipFill>
        <a:effectLst/>
      </p:bgPr>
    </p:bg>
    <p:spTree>
      <p:nvGrpSpPr>
        <p:cNvPr id="1" name=""/>
        <p:cNvGrpSpPr/>
        <p:nvPr/>
      </p:nvGrpSpPr>
      <p:grpSpPr>
        <a:xfrm>
          <a:off x="0" y="0"/>
          <a:ext cx="0" cy="0"/>
          <a:chOff x="0" y="0"/>
          <a:chExt cx="0" cy="0"/>
        </a:xfrm>
      </p:grpSpPr>
      <p:sp>
        <p:nvSpPr>
          <p:cNvPr id="7" name="日期占位符 6"/>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pic>
        <p:nvPicPr>
          <p:cNvPr id="10" name="그림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635" cy="6858635"/>
          </a:xfrm>
          <a:prstGeom prst="rect">
            <a:avLst/>
          </a:prstGeom>
        </p:spPr>
      </p:pic>
      <p:pic>
        <p:nvPicPr>
          <p:cNvPr id="11" name="图片 10" descr="D:\Users\User\Desktop\求学圆梦logo(1)-01-02(1).png求学圆梦logo(1)-01-02(1)"/>
          <p:cNvPicPr>
            <a:picLocks noChangeAspect="1"/>
          </p:cNvPicPr>
          <p:nvPr userDrawn="1"/>
        </p:nvPicPr>
        <p:blipFill>
          <a:blip r:embed="rId4"/>
          <a:srcRect/>
          <a:stretch>
            <a:fillRect/>
          </a:stretch>
        </p:blipFill>
        <p:spPr>
          <a:xfrm>
            <a:off x="9959975" y="25400"/>
            <a:ext cx="2232025" cy="542925"/>
          </a:xfrm>
          <a:prstGeom prst="rect">
            <a:avLst/>
          </a:prstGeom>
        </p:spPr>
      </p:pic>
      <p:sp>
        <p:nvSpPr>
          <p:cNvPr id="12" name="文本框 41"/>
          <p:cNvSpPr txBox="1"/>
          <p:nvPr userDrawn="1"/>
        </p:nvSpPr>
        <p:spPr>
          <a:xfrm>
            <a:off x="329565" y="6433185"/>
            <a:ext cx="3125470" cy="275590"/>
          </a:xfrm>
          <a:prstGeom prst="rect">
            <a:avLst/>
          </a:prstGeom>
          <a:noFill/>
        </p:spPr>
        <p:txBody>
          <a:bodyPr wrap="square" rtlCol="0">
            <a:spAutoFit/>
          </a:bodyPr>
          <a:p>
            <a:r>
              <a:rPr lang="zh-CN" altLang="en-US" sz="1200" dirty="0">
                <a:solidFill>
                  <a:srgbClr val="F15A29"/>
                </a:solidFill>
                <a:latin typeface="微软雅黑" panose="020B0503020204020204" charset="-122"/>
                <a:ea typeface="微软雅黑" panose="020B0503020204020204" charset="-122"/>
                <a:cs typeface="微软雅黑" panose="020B0503020204020204" charset="-122"/>
              </a:rPr>
              <a:t>求学圆梦邮箱：QXYMYX@126.com</a:t>
            </a:r>
            <a:endParaRPr lang="zh-CN" altLang="en-US" sz="1200" dirty="0">
              <a:solidFill>
                <a:srgbClr val="F15A29"/>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5" name="日期占位符 4"/>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5" name="日期占位符 4"/>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925195" y="256540"/>
            <a:ext cx="5900420" cy="984885"/>
          </a:xfrm>
        </p:spPr>
        <p:txBody>
          <a:bodyPr/>
          <a:lstStyle>
            <a:lvl1pPr>
              <a:defRPr sz="2400">
                <a:latin typeface="微软雅黑" panose="020B0503020204020204" charset="-122"/>
                <a:ea typeface="微软雅黑" panose="020B0503020204020204" charset="-122"/>
              </a:defRPr>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925195" y="1386205"/>
            <a:ext cx="7305675" cy="4582160"/>
          </a:xfrm>
        </p:spPr>
        <p:txBody>
          <a:bodyPr/>
          <a:lstStyle>
            <a:lvl1pPr marL="0" indent="0">
              <a:buNone/>
              <a:defRPr sz="2400">
                <a:latin typeface="楷体" panose="02010609060101010101" pitchFamily="49" charset="-122"/>
                <a:ea typeface="楷体" panose="02010609060101010101" pitchFamily="49" charset="-122"/>
              </a:defRPr>
            </a:lvl1pPr>
            <a:lvl2pPr marL="457200" indent="0">
              <a:buNone/>
              <a:defRPr/>
            </a:lvl2pPr>
            <a:lvl3pPr marL="914400" indent="0">
              <a:buNone/>
              <a:defRPr/>
            </a:lvl3pPr>
          </a:lstStyle>
          <a:p>
            <a:pPr lvl="0" fontAlgn="base"/>
            <a:r>
              <a:rPr lang="zh-CN" altLang="en-US" strike="noStrike" noProof="1" smtClean="0"/>
              <a:t>单击此处编辑母版文本样式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1_仅标题">
    <p:bg>
      <p:bgRef idx="1001">
        <a:schemeClr val="bg1"/>
      </p:bgRef>
    </p:bg>
    <p:spTree>
      <p:nvGrpSpPr>
        <p:cNvPr id="1" name=""/>
        <p:cNvGrpSpPr/>
        <p:nvPr/>
      </p:nvGrpSpPr>
      <p:grpSpPr>
        <a:xfrm>
          <a:off x="0" y="0"/>
          <a:ext cx="0" cy="0"/>
          <a:chOff x="0" y="0"/>
          <a:chExt cx="0" cy="0"/>
        </a:xfrm>
      </p:grpSpPr>
      <p:pic>
        <p:nvPicPr>
          <p:cNvPr id="10"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635" cy="6858635"/>
          </a:xfrm>
          <a:prstGeom prst="rect">
            <a:avLst/>
          </a:prstGeom>
        </p:spPr>
      </p:pic>
      <p:pic>
        <p:nvPicPr>
          <p:cNvPr id="11" name="图片 10" descr="D:\Users\User\Desktop\求学圆梦logo(1)-01-02(1).png求学圆梦logo(1)-01-02(1)"/>
          <p:cNvPicPr>
            <a:picLocks noChangeAspect="1"/>
          </p:cNvPicPr>
          <p:nvPr userDrawn="1"/>
        </p:nvPicPr>
        <p:blipFill>
          <a:blip r:embed="rId3"/>
          <a:srcRect/>
          <a:stretch>
            <a:fillRect/>
          </a:stretch>
        </p:blipFill>
        <p:spPr>
          <a:xfrm>
            <a:off x="9959975" y="25400"/>
            <a:ext cx="2232025" cy="542925"/>
          </a:xfrm>
          <a:prstGeom prst="rect">
            <a:avLst/>
          </a:prstGeom>
        </p:spPr>
      </p:pic>
      <p:sp>
        <p:nvSpPr>
          <p:cNvPr id="12" name="文本框 41"/>
          <p:cNvSpPr txBox="1"/>
          <p:nvPr userDrawn="1"/>
        </p:nvSpPr>
        <p:spPr>
          <a:xfrm>
            <a:off x="329565" y="6433185"/>
            <a:ext cx="3125470" cy="275590"/>
          </a:xfrm>
          <a:prstGeom prst="rect">
            <a:avLst/>
          </a:prstGeom>
          <a:noFill/>
        </p:spPr>
        <p:txBody>
          <a:bodyPr wrap="square" rtlCol="0">
            <a:spAutoFit/>
          </a:bodyPr>
          <a:p>
            <a:r>
              <a:rPr lang="zh-CN" altLang="en-US" sz="1200" dirty="0">
                <a:solidFill>
                  <a:srgbClr val="F15A29"/>
                </a:solidFill>
                <a:latin typeface="微软雅黑" panose="020B0503020204020204" charset="-122"/>
                <a:ea typeface="微软雅黑" panose="020B0503020204020204" charset="-122"/>
                <a:cs typeface="微软雅黑" panose="020B0503020204020204" charset="-122"/>
              </a:rPr>
              <a:t>求学圆梦邮箱：QXYMYX@126.com</a:t>
            </a:r>
            <a:endParaRPr lang="zh-CN" altLang="en-US" sz="1200" dirty="0">
              <a:solidFill>
                <a:srgbClr val="F15A29"/>
              </a:solidFill>
              <a:latin typeface="微软雅黑" panose="020B0503020204020204" charset="-122"/>
              <a:ea typeface="微软雅黑" panose="020B0503020204020204" charset="-122"/>
              <a:cs typeface="微软雅黑" panose="020B0503020204020204" charset="-122"/>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600"/>
    </mc:Choice>
    <mc:Fallback>
      <p:transition spd="slow"/>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自定义版式">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242" y="6356048"/>
            <a:ext cx="2845517" cy="365881"/>
          </a:xfrm>
          <a:prstGeom prst="rect">
            <a:avLst/>
          </a:prstGeom>
          <a:noFill/>
          <a:ln w="9525">
            <a:noFill/>
            <a:miter lim="800000"/>
          </a:ln>
        </p:spPr>
        <p:txBody>
          <a:bodyPr vert="horz" wrap="square" lIns="102870" tIns="51435" rIns="102870" bIns="51435" numCol="1" anchor="ctr" anchorCtr="0" compatLnSpc="1"/>
          <a:lstStyle/>
          <a:p>
            <a:pPr marL="0" marR="0" indent="0" defTabSz="1028700" rtl="0" eaLnBrk="0" fontAlgn="base" hangingPunct="0">
              <a:lnSpc>
                <a:spcPct val="100000"/>
              </a:lnSpc>
              <a:spcBef>
                <a:spcPct val="0"/>
              </a:spcBef>
              <a:spcAft>
                <a:spcPct val="0"/>
              </a:spcAft>
              <a:buClrTx/>
              <a:buSzTx/>
              <a:buFont typeface="Arial" panose="020B0604020202020204" pitchFamily="34" charset="0"/>
              <a:defRPr/>
            </a:pPr>
            <a:fld id="{48D63E85-8C46-45F6-87AF-DC9488458B96}" type="datetime1">
              <a:rPr kumimoji="0" lang="zh-CN" altLang="en-US" b="0" i="0" kern="1200" cap="none" spc="0" normalizeH="0" baseline="0" noProof="0">
                <a:latin typeface="Calibri" panose="020F0502020204030204" charset="0"/>
                <a:ea typeface="MS PGothic" panose="020B0600070205080204" pitchFamily="34" charset="-128"/>
                <a:cs typeface="+mn-cs"/>
                <a:sym typeface="Calibri" panose="020F0502020204030204" charset="0"/>
              </a:rPr>
            </a:fld>
            <a:endParaRPr kumimoji="0" lang="zh-CN" altLang="en-US" sz="1800" b="0" i="0" kern="1200" cap="none" spc="0" normalizeH="0" baseline="0" noProof="0">
              <a:latin typeface="Calibri" panose="020F0502020204030204" charset="0"/>
              <a:ea typeface="MS PGothic" panose="020B0600070205080204" pitchFamily="34" charset="-128"/>
              <a:cs typeface="+mn-cs"/>
              <a:sym typeface="Calibri" panose="020F0502020204030204" charset="0"/>
            </a:endParaRPr>
          </a:p>
        </p:txBody>
      </p:sp>
      <p:sp>
        <p:nvSpPr>
          <p:cNvPr id="3" name="页脚占位符 2"/>
          <p:cNvSpPr>
            <a:spLocks noGrp="1"/>
          </p:cNvSpPr>
          <p:nvPr>
            <p:ph type="ftr" sz="quarter" idx="11"/>
          </p:nvPr>
        </p:nvSpPr>
        <p:spPr>
          <a:xfrm>
            <a:off x="4166138" y="6356048"/>
            <a:ext cx="3859725" cy="365881"/>
          </a:xfrm>
          <a:prstGeom prst="rect">
            <a:avLst/>
          </a:prstGeom>
          <a:noFill/>
          <a:ln w="9525">
            <a:noFill/>
            <a:miter lim="800000"/>
          </a:ln>
        </p:spPr>
        <p:txBody>
          <a:bodyPr vert="horz" wrap="square" lIns="102870" tIns="51435" rIns="102870" bIns="51435" numCol="1" anchor="ctr" anchorCtr="0" compatLnSpc="1"/>
          <a:lstStyle/>
          <a:p>
            <a:pPr marL="0" marR="0" indent="0" algn="ctr" defTabSz="1028700" rtl="0" eaLnBrk="0" fontAlgn="base" hangingPunct="0">
              <a:lnSpc>
                <a:spcPct val="100000"/>
              </a:lnSpc>
              <a:spcBef>
                <a:spcPct val="0"/>
              </a:spcBef>
              <a:spcAft>
                <a:spcPct val="0"/>
              </a:spcAft>
              <a:buClrTx/>
              <a:buSzTx/>
              <a:buFont typeface="Arial" panose="020B0604020202020204" pitchFamily="34" charset="0"/>
              <a:defRPr/>
            </a:pPr>
            <a:endParaRPr kumimoji="0" lang="zh-CN" altLang="zh-CN" b="0" i="0" kern="1200" cap="none" spc="0" normalizeH="0" baseline="0" noProof="0">
              <a:latin typeface="Calibri" panose="020F0502020204030204" charset="0"/>
              <a:ea typeface="MS PGothic" panose="020B0600070205080204" pitchFamily="34" charset="-128"/>
              <a:cs typeface="+mn-cs"/>
              <a:sym typeface="Calibri" panose="020F0502020204030204" charset="0"/>
            </a:endParaRPr>
          </a:p>
        </p:txBody>
      </p:sp>
      <p:sp>
        <p:nvSpPr>
          <p:cNvPr id="4" name="灯片编号占位符 3"/>
          <p:cNvSpPr>
            <a:spLocks noGrp="1"/>
          </p:cNvSpPr>
          <p:nvPr>
            <p:ph type="sldNum" sz="quarter" idx="12"/>
          </p:nvPr>
        </p:nvSpPr>
        <p:spPr>
          <a:xfrm>
            <a:off x="8737242" y="6356048"/>
            <a:ext cx="2845517" cy="365881"/>
          </a:xfrm>
          <a:prstGeom prst="rect">
            <a:avLst/>
          </a:prstGeom>
          <a:noFill/>
          <a:ln w="9525">
            <a:noFill/>
            <a:miter lim="800000"/>
          </a:ln>
        </p:spPr>
        <p:txBody>
          <a:bodyPr vert="horz" wrap="square" lIns="102870" tIns="51435" rIns="102870" bIns="51435" numCol="1" anchor="ctr" anchorCtr="0" compatLnSpc="1"/>
          <a:lstStyle/>
          <a:p>
            <a:pPr fontAlgn="base"/>
            <a:fld id="{9A0DB2DC-4C9A-4742-B13C-FB6460FD3503}" type="slidenum">
              <a:rPr lang="zh-CN" altLang="en-US" noProof="1" dirty="0">
                <a:latin typeface="Calibri" panose="020F0502020204030204" charset="0"/>
                <a:ea typeface="MS PGothic" panose="020B0600070205080204" pitchFamily="34" charset="-128"/>
                <a:cs typeface="+mn-cs"/>
                <a:sym typeface="Calibri" panose="020F0502020204030204" charset="0"/>
              </a:rPr>
            </a:fld>
            <a:endParaRPr lang="zh-CN" altLang="en-US" noProof="1">
              <a:latin typeface="Calibri" panose="020F0502020204030204" charset="0"/>
              <a:sym typeface="Calibri" panose="020F0502020204030204" charset="0"/>
            </a:endParaRPr>
          </a:p>
        </p:txBody>
      </p:sp>
      <p:pic>
        <p:nvPicPr>
          <p:cNvPr id="10"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635" cy="6858635"/>
          </a:xfrm>
          <a:prstGeom prst="rect">
            <a:avLst/>
          </a:prstGeom>
        </p:spPr>
      </p:pic>
      <p:pic>
        <p:nvPicPr>
          <p:cNvPr id="11" name="图片 10" descr="D:\Users\User\Desktop\求学圆梦logo(1)-01-02(1).png求学圆梦logo(1)-01-02(1)"/>
          <p:cNvPicPr>
            <a:picLocks noChangeAspect="1"/>
          </p:cNvPicPr>
          <p:nvPr userDrawn="1"/>
        </p:nvPicPr>
        <p:blipFill>
          <a:blip r:embed="rId3"/>
          <a:srcRect/>
          <a:stretch>
            <a:fillRect/>
          </a:stretch>
        </p:blipFill>
        <p:spPr>
          <a:xfrm>
            <a:off x="9959975" y="25400"/>
            <a:ext cx="2232025" cy="542925"/>
          </a:xfrm>
          <a:prstGeom prst="rect">
            <a:avLst/>
          </a:prstGeom>
        </p:spPr>
      </p:pic>
      <p:sp>
        <p:nvSpPr>
          <p:cNvPr id="12" name="文本框 41"/>
          <p:cNvSpPr txBox="1"/>
          <p:nvPr userDrawn="1"/>
        </p:nvSpPr>
        <p:spPr>
          <a:xfrm>
            <a:off x="329565" y="6433185"/>
            <a:ext cx="3125470" cy="275590"/>
          </a:xfrm>
          <a:prstGeom prst="rect">
            <a:avLst/>
          </a:prstGeom>
          <a:noFill/>
        </p:spPr>
        <p:txBody>
          <a:bodyPr wrap="square" rtlCol="0">
            <a:spAutoFit/>
          </a:bodyPr>
          <a:p>
            <a:r>
              <a:rPr lang="zh-CN" altLang="en-US" sz="1200" dirty="0">
                <a:solidFill>
                  <a:srgbClr val="F15A29"/>
                </a:solidFill>
                <a:latin typeface="微软雅黑" panose="020B0503020204020204" charset="-122"/>
                <a:ea typeface="微软雅黑" panose="020B0503020204020204" charset="-122"/>
                <a:cs typeface="微软雅黑" panose="020B0503020204020204" charset="-122"/>
              </a:rPr>
              <a:t>求学圆梦邮箱：QXYMYX@126.com</a:t>
            </a:r>
            <a:endParaRPr lang="zh-CN" altLang="en-US" sz="1200" dirty="0">
              <a:solidFill>
                <a:srgbClr val="F15A29"/>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925195" y="256540"/>
            <a:ext cx="5900420" cy="984885"/>
          </a:xfrm>
        </p:spPr>
        <p:txBody>
          <a:bodyPr/>
          <a:lstStyle>
            <a:lvl1pPr>
              <a:defRPr sz="2400">
                <a:latin typeface="微软雅黑" panose="020B0503020204020204" charset="-122"/>
                <a:ea typeface="微软雅黑" panose="020B0503020204020204" charset="-122"/>
              </a:defRPr>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925195" y="1386205"/>
            <a:ext cx="7305675" cy="4582160"/>
          </a:xfrm>
        </p:spPr>
        <p:txBody>
          <a:bodyPr/>
          <a:lstStyle>
            <a:lvl1pPr marL="0" indent="0">
              <a:buNone/>
              <a:defRPr sz="2400">
                <a:latin typeface="楷体" panose="02010609060101010101" pitchFamily="49" charset="-122"/>
                <a:ea typeface="楷体" panose="02010609060101010101" pitchFamily="49" charset="-122"/>
              </a:defRPr>
            </a:lvl1pPr>
            <a:lvl2pPr marL="457200" indent="0">
              <a:buNone/>
              <a:defRPr/>
            </a:lvl2pPr>
            <a:lvl3pPr marL="914400" indent="0">
              <a:buNone/>
              <a:defRPr/>
            </a:lvl3pPr>
          </a:lstStyle>
          <a:p>
            <a:pPr lvl="0" fontAlgn="base"/>
            <a:r>
              <a:rPr lang="zh-CN" altLang="en-US" strike="noStrike" noProof="1" smtClean="0"/>
              <a:t>单击此处编辑母版文本样式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3" name="页脚占位符 2"/>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4" name="灯片编号占位符 3"/>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pic>
        <p:nvPicPr>
          <p:cNvPr id="2" name="图片 1" descr="2036"/>
          <p:cNvPicPr>
            <a:picLocks noChangeAspect="1"/>
          </p:cNvPicPr>
          <p:nvPr userDrawn="1"/>
        </p:nvPicPr>
        <p:blipFill>
          <a:blip r:embed="rId2"/>
          <a:srcRect l="10815" t="42095" r="45489" b="31326"/>
          <a:stretch>
            <a:fillRect/>
          </a:stretch>
        </p:blipFill>
        <p:spPr>
          <a:xfrm>
            <a:off x="10045065" y="0"/>
            <a:ext cx="2149475" cy="817245"/>
          </a:xfrm>
          <a:prstGeom prst="rect">
            <a:avLst/>
          </a:prstGeom>
        </p:spPr>
      </p:pic>
      <p:pic>
        <p:nvPicPr>
          <p:cNvPr id="3" name="图片 2" descr="2036"/>
          <p:cNvPicPr>
            <a:picLocks noChangeAspect="1"/>
          </p:cNvPicPr>
          <p:nvPr userDrawn="1"/>
        </p:nvPicPr>
        <p:blipFill>
          <a:blip r:embed="rId2"/>
          <a:srcRect l="10815" t="42095" r="45489" b="31326"/>
          <a:stretch>
            <a:fillRect/>
          </a:stretch>
        </p:blipFill>
        <p:spPr>
          <a:xfrm>
            <a:off x="0" y="0"/>
            <a:ext cx="1507490" cy="5734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3" name="页脚占位符 2"/>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4" name="灯片编号占位符 3"/>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pic>
        <p:nvPicPr>
          <p:cNvPr id="2" name="图片 1" descr="2036"/>
          <p:cNvPicPr>
            <a:picLocks noChangeAspect="1"/>
          </p:cNvPicPr>
          <p:nvPr userDrawn="1"/>
        </p:nvPicPr>
        <p:blipFill>
          <a:blip r:embed="rId2"/>
          <a:srcRect l="10815" t="42095" r="45489" b="31326"/>
          <a:stretch>
            <a:fillRect/>
          </a:stretch>
        </p:blipFill>
        <p:spPr>
          <a:xfrm>
            <a:off x="10045065" y="0"/>
            <a:ext cx="2149475" cy="817245"/>
          </a:xfrm>
          <a:prstGeom prst="rect">
            <a:avLst/>
          </a:prstGeom>
        </p:spPr>
      </p:pic>
      <p:pic>
        <p:nvPicPr>
          <p:cNvPr id="3" name="图片 2" descr="2036"/>
          <p:cNvPicPr>
            <a:picLocks noChangeAspect="1"/>
          </p:cNvPicPr>
          <p:nvPr userDrawn="1"/>
        </p:nvPicPr>
        <p:blipFill>
          <a:blip r:embed="rId2"/>
          <a:srcRect l="10815" t="42095" r="45489" b="31326"/>
          <a:stretch>
            <a:fillRect/>
          </a:stretch>
        </p:blipFill>
        <p:spPr>
          <a:xfrm>
            <a:off x="0" y="0"/>
            <a:ext cx="1507490" cy="5734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925195" y="256540"/>
            <a:ext cx="5900420" cy="984885"/>
          </a:xfrm>
        </p:spPr>
        <p:txBody>
          <a:bodyPr/>
          <a:lstStyle>
            <a:lvl1pPr>
              <a:defRPr sz="2400">
                <a:latin typeface="微软雅黑" panose="020B0503020204020204" charset="-122"/>
                <a:ea typeface="微软雅黑" panose="020B0503020204020204" charset="-122"/>
              </a:defRPr>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925195" y="1386205"/>
            <a:ext cx="7305675" cy="4582160"/>
          </a:xfrm>
        </p:spPr>
        <p:txBody>
          <a:bodyPr/>
          <a:lstStyle>
            <a:lvl1pPr marL="0" indent="0">
              <a:buNone/>
              <a:defRPr sz="2400">
                <a:latin typeface="楷体" panose="02010609060101010101" pitchFamily="49" charset="-122"/>
                <a:ea typeface="楷体" panose="02010609060101010101" pitchFamily="49" charset="-122"/>
              </a:defRPr>
            </a:lvl1pPr>
            <a:lvl2pPr marL="457200" indent="0">
              <a:buNone/>
              <a:defRPr/>
            </a:lvl2pPr>
            <a:lvl3pPr marL="914400" indent="0">
              <a:buNone/>
              <a:defRPr/>
            </a:lvl3pPr>
          </a:lstStyle>
          <a:p>
            <a:pPr lvl="0" fontAlgn="base"/>
            <a:r>
              <a:rPr lang="zh-CN" altLang="en-US" strike="noStrike" noProof="1" smtClean="0"/>
              <a:t>单击此处编辑母版文本样式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3" name="页脚占位符 2"/>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4" name="灯片编号占位符 3"/>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grpSp>
        <p:nvGrpSpPr>
          <p:cNvPr id="9" name="Group 4"/>
          <p:cNvGrpSpPr>
            <a:grpSpLocks noChangeAspect="1"/>
          </p:cNvGrpSpPr>
          <p:nvPr userDrawn="1"/>
        </p:nvGrpSpPr>
        <p:grpSpPr>
          <a:xfrm>
            <a:off x="-2540" y="6448360"/>
            <a:ext cx="12196800" cy="411288"/>
            <a:chOff x="0" y="3726"/>
            <a:chExt cx="7740" cy="261"/>
          </a:xfrm>
        </p:grpSpPr>
        <p:sp>
          <p:nvSpPr>
            <p:cNvPr id="10" name="Rectangle 5"/>
            <p:cNvSpPr>
              <a:spLocks noChangeArrowheads="1"/>
            </p:cNvSpPr>
            <p:nvPr userDrawn="1"/>
          </p:nvSpPr>
          <p:spPr bwMode="auto">
            <a:xfrm>
              <a:off x="0" y="3772"/>
              <a:ext cx="7740" cy="193"/>
            </a:xfrm>
            <a:prstGeom prst="rect">
              <a:avLst/>
            </a:prstGeom>
            <a:solidFill>
              <a:srgbClr val="F4C7B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11" name="Rectangle 6"/>
            <p:cNvSpPr>
              <a:spLocks noChangeArrowheads="1"/>
            </p:cNvSpPr>
            <p:nvPr userDrawn="1"/>
          </p:nvSpPr>
          <p:spPr bwMode="auto">
            <a:xfrm>
              <a:off x="0" y="3817"/>
              <a:ext cx="7740" cy="170"/>
            </a:xfrm>
            <a:prstGeom prst="rect">
              <a:avLst/>
            </a:prstGeom>
            <a:solidFill>
              <a:srgbClr val="F001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13" name="Freeform 7"/>
            <p:cNvSpPr/>
            <p:nvPr userDrawn="1"/>
          </p:nvSpPr>
          <p:spPr bwMode="auto">
            <a:xfrm>
              <a:off x="7229" y="3726"/>
              <a:ext cx="417" cy="47"/>
            </a:xfrm>
            <a:custGeom>
              <a:avLst/>
              <a:gdLst>
                <a:gd name="T0" fmla="*/ 861 w 861"/>
                <a:gd name="T1" fmla="*/ 91 h 91"/>
                <a:gd name="T2" fmla="*/ 0 w 861"/>
                <a:gd name="T3" fmla="*/ 91 h 91"/>
                <a:gd name="T4" fmla="*/ 77 w 861"/>
                <a:gd name="T5" fmla="*/ 0 h 91"/>
                <a:gd name="T6" fmla="*/ 798 w 861"/>
                <a:gd name="T7" fmla="*/ 0 h 91"/>
                <a:gd name="T8" fmla="*/ 861 w 861"/>
                <a:gd name="T9" fmla="*/ 91 h 91"/>
              </a:gdLst>
              <a:ahLst/>
              <a:cxnLst>
                <a:cxn ang="0">
                  <a:pos x="T0" y="T1"/>
                </a:cxn>
                <a:cxn ang="0">
                  <a:pos x="T2" y="T3"/>
                </a:cxn>
                <a:cxn ang="0">
                  <a:pos x="T4" y="T5"/>
                </a:cxn>
                <a:cxn ang="0">
                  <a:pos x="T6" y="T7"/>
                </a:cxn>
                <a:cxn ang="0">
                  <a:pos x="T8" y="T9"/>
                </a:cxn>
              </a:cxnLst>
              <a:rect l="0" t="0" r="r" b="b"/>
              <a:pathLst>
                <a:path w="861" h="91">
                  <a:moveTo>
                    <a:pt x="861" y="91"/>
                  </a:moveTo>
                  <a:lnTo>
                    <a:pt x="0" y="91"/>
                  </a:lnTo>
                  <a:lnTo>
                    <a:pt x="77" y="0"/>
                  </a:lnTo>
                  <a:lnTo>
                    <a:pt x="798" y="0"/>
                  </a:lnTo>
                  <a:lnTo>
                    <a:pt x="861" y="91"/>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pic>
        <p:nvPicPr>
          <p:cNvPr id="3" name="图片 2" descr="2036"/>
          <p:cNvPicPr>
            <a:picLocks noChangeAspect="1"/>
          </p:cNvPicPr>
          <p:nvPr userDrawn="1"/>
        </p:nvPicPr>
        <p:blipFill>
          <a:blip r:embed="rId2"/>
          <a:srcRect l="10815" t="42095" r="45489" b="31326"/>
          <a:stretch>
            <a:fillRect/>
          </a:stretch>
        </p:blipFill>
        <p:spPr>
          <a:xfrm>
            <a:off x="0" y="0"/>
            <a:ext cx="1507490" cy="573405"/>
          </a:xfrm>
          <a:prstGeom prst="rect">
            <a:avLst/>
          </a:prstGeom>
        </p:spPr>
      </p:pic>
      <p:sp>
        <p:nvSpPr>
          <p:cNvPr id="4" name="文本框 3"/>
          <p:cNvSpPr txBox="1"/>
          <p:nvPr userDrawn="1"/>
        </p:nvSpPr>
        <p:spPr>
          <a:xfrm>
            <a:off x="1363345" y="102235"/>
            <a:ext cx="2802255" cy="368300"/>
          </a:xfrm>
          <a:prstGeom prst="rect">
            <a:avLst/>
          </a:prstGeom>
          <a:noFill/>
          <a:extLst>
            <a:ext uri="{909E8E84-426E-40DD-AFC4-6F175D3DCCD1}">
              <a14:hiddenFill xmlns:a14="http://schemas.microsoft.com/office/drawing/2010/main">
                <a:solidFill>
                  <a:schemeClr val="accent5"/>
                </a:solidFill>
              </a14:hiddenFill>
            </a:ext>
          </a:extLst>
        </p:spPr>
        <p:txBody>
          <a:bodyPr wrap="square" rtlCol="0">
            <a:spAutoFit/>
          </a:bodyPr>
          <a:p>
            <a:pPr algn="ctr"/>
            <a:r>
              <a:rPr lang="zh-CN" altLang="en-US">
                <a:solidFill>
                  <a:srgbClr val="FF0000"/>
                </a:solidFill>
                <a:latin typeface="微软雅黑" panose="020B0503020204020204" charset="-122"/>
                <a:ea typeface="微软雅黑" panose="020B0503020204020204" charset="-122"/>
              </a:rPr>
              <a:t>喜迎国庆    欢乐中秋</a:t>
            </a:r>
            <a:endParaRPr lang="zh-CN" altLang="en-US">
              <a:solidFill>
                <a:srgbClr val="FF0000"/>
              </a:solidFill>
              <a:latin typeface="微软雅黑" panose="020B0503020204020204" charset="-122"/>
              <a:ea typeface="微软雅黑" panose="020B0503020204020204" charset="-122"/>
            </a:endParaRPr>
          </a:p>
        </p:txBody>
      </p:sp>
      <p:pic>
        <p:nvPicPr>
          <p:cNvPr id="5" name="图片 4" descr="2036"/>
          <p:cNvPicPr>
            <a:picLocks noChangeAspect="1"/>
          </p:cNvPicPr>
          <p:nvPr userDrawn="1"/>
        </p:nvPicPr>
        <p:blipFill>
          <a:blip r:embed="rId2"/>
          <a:srcRect l="10815" t="42095" r="45489" b="31326"/>
          <a:stretch>
            <a:fillRect/>
          </a:stretch>
        </p:blipFill>
        <p:spPr>
          <a:xfrm>
            <a:off x="7950835" y="0"/>
            <a:ext cx="2149475" cy="817245"/>
          </a:xfrm>
          <a:prstGeom prst="rect">
            <a:avLst/>
          </a:prstGeom>
        </p:spPr>
      </p:pic>
      <p:pic>
        <p:nvPicPr>
          <p:cNvPr id="6" name="图片 5" descr="D:\Users\User\Desktop\求学圆梦logo(1)-01-02(1).png求学圆梦logo(1)-01-02(1)"/>
          <p:cNvPicPr>
            <a:picLocks noChangeAspect="1"/>
          </p:cNvPicPr>
          <p:nvPr userDrawn="1"/>
        </p:nvPicPr>
        <p:blipFill>
          <a:blip r:embed="rId3"/>
          <a:srcRect/>
          <a:stretch>
            <a:fillRect/>
          </a:stretch>
        </p:blipFill>
        <p:spPr>
          <a:xfrm>
            <a:off x="9959975" y="25400"/>
            <a:ext cx="2232025" cy="542925"/>
          </a:xfrm>
          <a:prstGeom prst="rect">
            <a:avLst/>
          </a:prstGeom>
        </p:spPr>
      </p:pic>
      <p:sp>
        <p:nvSpPr>
          <p:cNvPr id="12" name="文本框 41"/>
          <p:cNvSpPr txBox="1"/>
          <p:nvPr userDrawn="1"/>
        </p:nvSpPr>
        <p:spPr>
          <a:xfrm>
            <a:off x="149860" y="6247130"/>
            <a:ext cx="3125470" cy="275590"/>
          </a:xfrm>
          <a:prstGeom prst="rect">
            <a:avLst/>
          </a:prstGeom>
          <a:noFill/>
        </p:spPr>
        <p:txBody>
          <a:bodyPr wrap="square" rtlCol="0">
            <a:spAutoFit/>
          </a:bodyPr>
          <a:p>
            <a:r>
              <a:rPr lang="zh-CN" altLang="en-US" sz="1200" dirty="0">
                <a:solidFill>
                  <a:srgbClr val="F15A29"/>
                </a:solidFill>
                <a:latin typeface="微软雅黑" panose="020B0503020204020204" charset="-122"/>
                <a:ea typeface="微软雅黑" panose="020B0503020204020204" charset="-122"/>
                <a:cs typeface="微软雅黑" panose="020B0503020204020204" charset="-122"/>
              </a:rPr>
              <a:t>求学圆梦邮箱：QXYMYX@126.com</a:t>
            </a:r>
            <a:endParaRPr lang="zh-CN" altLang="en-US" sz="1200" dirty="0">
              <a:solidFill>
                <a:srgbClr val="F15A29"/>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image" Target="../media/image2.png"/><Relationship Id="rId6" Type="http://schemas.openxmlformats.org/officeDocument/2006/relationships/image" Target="../media/image1.pn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7" Type="http://schemas.openxmlformats.org/officeDocument/2006/relationships/image" Target="../media/image2.png"/><Relationship Id="rId6" Type="http://schemas.openxmlformats.org/officeDocument/2006/relationships/image" Target="../media/image1.png"/><Relationship Id="rId5" Type="http://schemas.openxmlformats.org/officeDocument/2006/relationships/slideLayout" Target="../slideLayouts/slideLayout10.xml"/><Relationship Id="rId4" Type="http://schemas.openxmlformats.org/officeDocument/2006/relationships/slideLayout" Target="../slideLayouts/slideLayout9.xml"/><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 Type="http://schemas.openxmlformats.org/officeDocument/2006/relationships/slideLayout" Target="../slideLayouts/slideLayout12.xml"/><Relationship Id="rId17" Type="http://schemas.openxmlformats.org/officeDocument/2006/relationships/theme" Target="../theme/theme3.xml"/><Relationship Id="rId16" Type="http://schemas.openxmlformats.org/officeDocument/2006/relationships/image" Target="../media/image2.png"/><Relationship Id="rId15" Type="http://schemas.openxmlformats.org/officeDocument/2006/relationships/image" Target="../media/image5.png"/><Relationship Id="rId14" Type="http://schemas.openxmlformats.org/officeDocument/2006/relationships/image" Target="../media/image3.jpeg"/><Relationship Id="rId13" Type="http://schemas.openxmlformats.org/officeDocument/2006/relationships/slideLayout" Target="../slideLayouts/slideLayout23.xml"/><Relationship Id="rId12" Type="http://schemas.openxmlformats.org/officeDocument/2006/relationships/slideLayout" Target="../slideLayouts/slideLayout22.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7" Type="http://schemas.openxmlformats.org/officeDocument/2006/relationships/image" Target="../media/image2.png"/><Relationship Id="rId6" Type="http://schemas.openxmlformats.org/officeDocument/2006/relationships/image" Target="../media/image1.png"/><Relationship Id="rId5" Type="http://schemas.openxmlformats.org/officeDocument/2006/relationships/slideLayout" Target="../slideLayouts/slideLayout28.xml"/><Relationship Id="rId4" Type="http://schemas.openxmlformats.org/officeDocument/2006/relationships/slideLayout" Target="../slideLayouts/slideLayout27.xml"/><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95000"/>
          </a:schemeClr>
        </a:solidFill>
        <a:effectLst/>
      </p:bgPr>
    </p:bg>
    <p:spTree>
      <p:nvGrpSpPr>
        <p:cNvPr id="1" name=""/>
        <p:cNvGrpSpPr/>
        <p:nvPr/>
      </p:nvGrpSpPr>
      <p:grpSpPr>
        <a:xfrm>
          <a:off x="0" y="0"/>
          <a:ext cx="0" cy="0"/>
          <a:chOff x="0" y="0"/>
          <a:chExt cx="0" cy="0"/>
        </a:xfrm>
      </p:grpSpPr>
      <p:sp>
        <p:nvSpPr>
          <p:cNvPr id="1028" name="日期占位符 1027"/>
          <p:cNvSpPr>
            <a:spLocks noGrp="1"/>
          </p:cNvSpPr>
          <p:nvPr>
            <p:ph type="dt" sz="half" idx="2"/>
          </p:nvPr>
        </p:nvSpPr>
        <p:spPr>
          <a:xfrm>
            <a:off x="609600" y="6245225"/>
            <a:ext cx="2844800" cy="476250"/>
          </a:xfrm>
          <a:prstGeom prst="rect">
            <a:avLst/>
          </a:prstGeom>
          <a:noFill/>
          <a:ln w="9525">
            <a:noFill/>
          </a:ln>
        </p:spPr>
        <p:txBody>
          <a:bodyPr/>
          <a:lstStyle>
            <a:lvl1pPr>
              <a:defRPr sz="1400"/>
            </a:lvl1pPr>
          </a:lstStyle>
          <a:p>
            <a:pPr lvl="0" fontAlgn="base"/>
            <a:endParaRPr lang="zh-CN" altLang="en-US" strike="noStrike" noProof="1">
              <a:latin typeface="Arial" panose="020B0604020202020204" pitchFamily="34" charset="0"/>
            </a:endParaRPr>
          </a:p>
        </p:txBody>
      </p:sp>
      <p:sp>
        <p:nvSpPr>
          <p:cNvPr id="1029" name="页脚占位符 1028"/>
          <p:cNvSpPr>
            <a:spLocks noGrp="1"/>
          </p:cNvSpPr>
          <p:nvPr>
            <p:ph type="ftr" sz="quarter" idx="3"/>
          </p:nvPr>
        </p:nvSpPr>
        <p:spPr>
          <a:xfrm>
            <a:off x="4165600" y="6245225"/>
            <a:ext cx="3860800" cy="476250"/>
          </a:xfrm>
          <a:prstGeom prst="rect">
            <a:avLst/>
          </a:prstGeom>
          <a:noFill/>
          <a:ln w="9525">
            <a:noFill/>
          </a:ln>
        </p:spPr>
        <p:txBody>
          <a:bodyPr/>
          <a:lstStyle>
            <a:lvl1pPr algn="ctr">
              <a:defRPr sz="1400"/>
            </a:lvl1pPr>
          </a:lstStyle>
          <a:p>
            <a:pPr lvl="0" fontAlgn="base"/>
            <a:endParaRPr lang="zh-CN" altLang="en-US" strike="noStrike" noProof="1">
              <a:latin typeface="Arial" panose="020B0604020202020204" pitchFamily="34" charset="0"/>
            </a:endParaRPr>
          </a:p>
        </p:txBody>
      </p:sp>
      <p:sp>
        <p:nvSpPr>
          <p:cNvPr id="1030" name="灯片编号占位符 1029"/>
          <p:cNvSpPr>
            <a:spLocks noGrp="1"/>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grpSp>
        <p:nvGrpSpPr>
          <p:cNvPr id="9" name="Group 4"/>
          <p:cNvGrpSpPr>
            <a:grpSpLocks noChangeAspect="1"/>
          </p:cNvGrpSpPr>
          <p:nvPr userDrawn="1"/>
        </p:nvGrpSpPr>
        <p:grpSpPr>
          <a:xfrm>
            <a:off x="-2540" y="6448360"/>
            <a:ext cx="12196800" cy="411288"/>
            <a:chOff x="0" y="3726"/>
            <a:chExt cx="7740" cy="261"/>
          </a:xfrm>
        </p:grpSpPr>
        <p:sp>
          <p:nvSpPr>
            <p:cNvPr id="10" name="Rectangle 5"/>
            <p:cNvSpPr>
              <a:spLocks noChangeArrowheads="1"/>
            </p:cNvSpPr>
            <p:nvPr userDrawn="1"/>
          </p:nvSpPr>
          <p:spPr bwMode="auto">
            <a:xfrm>
              <a:off x="0" y="3772"/>
              <a:ext cx="7740" cy="193"/>
            </a:xfrm>
            <a:prstGeom prst="rect">
              <a:avLst/>
            </a:prstGeom>
            <a:solidFill>
              <a:srgbClr val="F4C7B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11" name="Rectangle 6"/>
            <p:cNvSpPr>
              <a:spLocks noChangeArrowheads="1"/>
            </p:cNvSpPr>
            <p:nvPr userDrawn="1"/>
          </p:nvSpPr>
          <p:spPr bwMode="auto">
            <a:xfrm>
              <a:off x="0" y="3817"/>
              <a:ext cx="7740" cy="170"/>
            </a:xfrm>
            <a:prstGeom prst="rect">
              <a:avLst/>
            </a:prstGeom>
            <a:solidFill>
              <a:srgbClr val="F001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13" name="Freeform 7"/>
            <p:cNvSpPr/>
            <p:nvPr userDrawn="1"/>
          </p:nvSpPr>
          <p:spPr bwMode="auto">
            <a:xfrm>
              <a:off x="7229" y="3726"/>
              <a:ext cx="417" cy="47"/>
            </a:xfrm>
            <a:custGeom>
              <a:avLst/>
              <a:gdLst>
                <a:gd name="T0" fmla="*/ 861 w 861"/>
                <a:gd name="T1" fmla="*/ 91 h 91"/>
                <a:gd name="T2" fmla="*/ 0 w 861"/>
                <a:gd name="T3" fmla="*/ 91 h 91"/>
                <a:gd name="T4" fmla="*/ 77 w 861"/>
                <a:gd name="T5" fmla="*/ 0 h 91"/>
                <a:gd name="T6" fmla="*/ 798 w 861"/>
                <a:gd name="T7" fmla="*/ 0 h 91"/>
                <a:gd name="T8" fmla="*/ 861 w 861"/>
                <a:gd name="T9" fmla="*/ 91 h 91"/>
              </a:gdLst>
              <a:ahLst/>
              <a:cxnLst>
                <a:cxn ang="0">
                  <a:pos x="T0" y="T1"/>
                </a:cxn>
                <a:cxn ang="0">
                  <a:pos x="T2" y="T3"/>
                </a:cxn>
                <a:cxn ang="0">
                  <a:pos x="T4" y="T5"/>
                </a:cxn>
                <a:cxn ang="0">
                  <a:pos x="T6" y="T7"/>
                </a:cxn>
                <a:cxn ang="0">
                  <a:pos x="T8" y="T9"/>
                </a:cxn>
              </a:cxnLst>
              <a:rect l="0" t="0" r="r" b="b"/>
              <a:pathLst>
                <a:path w="861" h="91">
                  <a:moveTo>
                    <a:pt x="861" y="91"/>
                  </a:moveTo>
                  <a:lnTo>
                    <a:pt x="0" y="91"/>
                  </a:lnTo>
                  <a:lnTo>
                    <a:pt x="77" y="0"/>
                  </a:lnTo>
                  <a:lnTo>
                    <a:pt x="798" y="0"/>
                  </a:lnTo>
                  <a:lnTo>
                    <a:pt x="861" y="91"/>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pic>
        <p:nvPicPr>
          <p:cNvPr id="2" name="图片 1" descr="2036"/>
          <p:cNvPicPr>
            <a:picLocks noChangeAspect="1"/>
          </p:cNvPicPr>
          <p:nvPr userDrawn="1"/>
        </p:nvPicPr>
        <p:blipFill>
          <a:blip r:embed="rId6"/>
          <a:srcRect l="10815" t="42095" r="45489" b="31326"/>
          <a:stretch>
            <a:fillRect/>
          </a:stretch>
        </p:blipFill>
        <p:spPr>
          <a:xfrm>
            <a:off x="7950835" y="0"/>
            <a:ext cx="2149475" cy="817245"/>
          </a:xfrm>
          <a:prstGeom prst="rect">
            <a:avLst/>
          </a:prstGeom>
        </p:spPr>
      </p:pic>
      <p:pic>
        <p:nvPicPr>
          <p:cNvPr id="3" name="图片 2" descr="2036"/>
          <p:cNvPicPr>
            <a:picLocks noChangeAspect="1"/>
          </p:cNvPicPr>
          <p:nvPr userDrawn="1"/>
        </p:nvPicPr>
        <p:blipFill>
          <a:blip r:embed="rId6"/>
          <a:srcRect l="10815" t="42095" r="45489" b="31326"/>
          <a:stretch>
            <a:fillRect/>
          </a:stretch>
        </p:blipFill>
        <p:spPr>
          <a:xfrm>
            <a:off x="0" y="0"/>
            <a:ext cx="1507490" cy="573405"/>
          </a:xfrm>
          <a:prstGeom prst="rect">
            <a:avLst/>
          </a:prstGeom>
        </p:spPr>
      </p:pic>
      <p:pic>
        <p:nvPicPr>
          <p:cNvPr id="5" name="图片 4" descr="D:\Users\User\Desktop\求学圆梦logo(1)-01-02(1).png求学圆梦logo(1)-01-02(1)"/>
          <p:cNvPicPr>
            <a:picLocks noChangeAspect="1"/>
          </p:cNvPicPr>
          <p:nvPr userDrawn="1"/>
        </p:nvPicPr>
        <p:blipFill>
          <a:blip r:embed="rId7"/>
          <a:srcRect/>
          <a:stretch>
            <a:fillRect/>
          </a:stretch>
        </p:blipFill>
        <p:spPr>
          <a:xfrm>
            <a:off x="9959975" y="25400"/>
            <a:ext cx="2232025" cy="542925"/>
          </a:xfrm>
          <a:prstGeom prst="rect">
            <a:avLst/>
          </a:prstGeom>
        </p:spPr>
      </p:pic>
      <p:sp>
        <p:nvSpPr>
          <p:cNvPr id="12" name="文本框 41"/>
          <p:cNvSpPr txBox="1"/>
          <p:nvPr userDrawn="1"/>
        </p:nvSpPr>
        <p:spPr>
          <a:xfrm>
            <a:off x="149860" y="6247130"/>
            <a:ext cx="3125470" cy="275590"/>
          </a:xfrm>
          <a:prstGeom prst="rect">
            <a:avLst/>
          </a:prstGeom>
          <a:noFill/>
        </p:spPr>
        <p:txBody>
          <a:bodyPr wrap="square" rtlCol="0">
            <a:spAutoFit/>
          </a:bodyPr>
          <a:p>
            <a:r>
              <a:rPr lang="zh-CN" altLang="en-US" sz="1200" dirty="0">
                <a:solidFill>
                  <a:srgbClr val="F15A29"/>
                </a:solidFill>
                <a:latin typeface="微软雅黑" panose="020B0503020204020204" charset="-122"/>
                <a:ea typeface="微软雅黑" panose="020B0503020204020204" charset="-122"/>
                <a:cs typeface="微软雅黑" panose="020B0503020204020204" charset="-122"/>
              </a:rPr>
              <a:t>求学圆梦邮箱：QXYMYX@126.com</a:t>
            </a:r>
            <a:endParaRPr lang="zh-CN" altLang="en-US" sz="1200" dirty="0">
              <a:solidFill>
                <a:srgbClr val="F15A29"/>
              </a:solidFill>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mc:AlternateContent xmlns:mc="http://schemas.openxmlformats.org/markup-compatibility/2006">
    <mc:Choice xmlns:p14="http://schemas.microsoft.com/office/powerpoint/2010/main" Requires="p14">
      <p:transition spd="med" p14:dur="699"/>
    </mc:Choice>
    <mc:Fallback>
      <p:transition spd="med"/>
    </mc:Fallback>
  </mc:AlternateConten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3">
            <a:lumMod val="95000"/>
          </a:schemeClr>
        </a:solidFill>
        <a:effectLst/>
      </p:bgPr>
    </p:bg>
    <p:spTree>
      <p:nvGrpSpPr>
        <p:cNvPr id="1" name=""/>
        <p:cNvGrpSpPr/>
        <p:nvPr/>
      </p:nvGrpSpPr>
      <p:grpSpPr>
        <a:xfrm>
          <a:off x="0" y="0"/>
          <a:ext cx="0" cy="0"/>
          <a:chOff x="0" y="0"/>
          <a:chExt cx="0" cy="0"/>
        </a:xfrm>
      </p:grpSpPr>
      <p:sp>
        <p:nvSpPr>
          <p:cNvPr id="1028" name="日期占位符 1027"/>
          <p:cNvSpPr>
            <a:spLocks noGrp="1"/>
          </p:cNvSpPr>
          <p:nvPr>
            <p:ph type="dt" sz="half" idx="2"/>
          </p:nvPr>
        </p:nvSpPr>
        <p:spPr>
          <a:xfrm>
            <a:off x="609600" y="6245225"/>
            <a:ext cx="2844800" cy="476250"/>
          </a:xfrm>
          <a:prstGeom prst="rect">
            <a:avLst/>
          </a:prstGeom>
          <a:noFill/>
          <a:ln w="9525">
            <a:noFill/>
          </a:ln>
        </p:spPr>
        <p:txBody>
          <a:bodyPr/>
          <a:lstStyle>
            <a:lvl1pPr>
              <a:defRPr sz="1400"/>
            </a:lvl1pPr>
          </a:lstStyle>
          <a:p>
            <a:pPr lvl="0" fontAlgn="base"/>
            <a:endParaRPr lang="zh-CN" altLang="en-US" strike="noStrike" noProof="1">
              <a:latin typeface="Arial" panose="020B0604020202020204" pitchFamily="34" charset="0"/>
            </a:endParaRPr>
          </a:p>
        </p:txBody>
      </p:sp>
      <p:sp>
        <p:nvSpPr>
          <p:cNvPr id="1029" name="页脚占位符 1028"/>
          <p:cNvSpPr>
            <a:spLocks noGrp="1"/>
          </p:cNvSpPr>
          <p:nvPr>
            <p:ph type="ftr" sz="quarter" idx="3"/>
          </p:nvPr>
        </p:nvSpPr>
        <p:spPr>
          <a:xfrm>
            <a:off x="4165600" y="6245225"/>
            <a:ext cx="3860800" cy="476250"/>
          </a:xfrm>
          <a:prstGeom prst="rect">
            <a:avLst/>
          </a:prstGeom>
          <a:noFill/>
          <a:ln w="9525">
            <a:noFill/>
          </a:ln>
        </p:spPr>
        <p:txBody>
          <a:bodyPr/>
          <a:lstStyle>
            <a:lvl1pPr algn="ctr">
              <a:defRPr sz="1400"/>
            </a:lvl1pPr>
          </a:lstStyle>
          <a:p>
            <a:pPr lvl="0" fontAlgn="base"/>
            <a:endParaRPr lang="zh-CN" altLang="en-US" strike="noStrike" noProof="1">
              <a:latin typeface="Arial" panose="020B0604020202020204" pitchFamily="34" charset="0"/>
            </a:endParaRPr>
          </a:p>
        </p:txBody>
      </p:sp>
      <p:sp>
        <p:nvSpPr>
          <p:cNvPr id="1030" name="灯片编号占位符 1029"/>
          <p:cNvSpPr>
            <a:spLocks noGrp="1"/>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grpSp>
        <p:nvGrpSpPr>
          <p:cNvPr id="9" name="Group 4"/>
          <p:cNvGrpSpPr>
            <a:grpSpLocks noChangeAspect="1"/>
          </p:cNvGrpSpPr>
          <p:nvPr userDrawn="1"/>
        </p:nvGrpSpPr>
        <p:grpSpPr>
          <a:xfrm>
            <a:off x="-2540" y="6448360"/>
            <a:ext cx="12196800" cy="411288"/>
            <a:chOff x="0" y="3726"/>
            <a:chExt cx="7740" cy="261"/>
          </a:xfrm>
        </p:grpSpPr>
        <p:sp>
          <p:nvSpPr>
            <p:cNvPr id="10" name="Rectangle 5"/>
            <p:cNvSpPr>
              <a:spLocks noChangeArrowheads="1"/>
            </p:cNvSpPr>
            <p:nvPr userDrawn="1"/>
          </p:nvSpPr>
          <p:spPr bwMode="auto">
            <a:xfrm>
              <a:off x="0" y="3772"/>
              <a:ext cx="7740" cy="193"/>
            </a:xfrm>
            <a:prstGeom prst="rect">
              <a:avLst/>
            </a:prstGeom>
            <a:solidFill>
              <a:srgbClr val="F4C7B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11" name="Rectangle 6"/>
            <p:cNvSpPr>
              <a:spLocks noChangeArrowheads="1"/>
            </p:cNvSpPr>
            <p:nvPr userDrawn="1"/>
          </p:nvSpPr>
          <p:spPr bwMode="auto">
            <a:xfrm>
              <a:off x="0" y="3817"/>
              <a:ext cx="7740" cy="170"/>
            </a:xfrm>
            <a:prstGeom prst="rect">
              <a:avLst/>
            </a:prstGeom>
            <a:solidFill>
              <a:srgbClr val="F001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13" name="Freeform 7"/>
            <p:cNvSpPr/>
            <p:nvPr userDrawn="1"/>
          </p:nvSpPr>
          <p:spPr bwMode="auto">
            <a:xfrm>
              <a:off x="7229" y="3726"/>
              <a:ext cx="417" cy="47"/>
            </a:xfrm>
            <a:custGeom>
              <a:avLst/>
              <a:gdLst>
                <a:gd name="T0" fmla="*/ 861 w 861"/>
                <a:gd name="T1" fmla="*/ 91 h 91"/>
                <a:gd name="T2" fmla="*/ 0 w 861"/>
                <a:gd name="T3" fmla="*/ 91 h 91"/>
                <a:gd name="T4" fmla="*/ 77 w 861"/>
                <a:gd name="T5" fmla="*/ 0 h 91"/>
                <a:gd name="T6" fmla="*/ 798 w 861"/>
                <a:gd name="T7" fmla="*/ 0 h 91"/>
                <a:gd name="T8" fmla="*/ 861 w 861"/>
                <a:gd name="T9" fmla="*/ 91 h 91"/>
              </a:gdLst>
              <a:ahLst/>
              <a:cxnLst>
                <a:cxn ang="0">
                  <a:pos x="T0" y="T1"/>
                </a:cxn>
                <a:cxn ang="0">
                  <a:pos x="T2" y="T3"/>
                </a:cxn>
                <a:cxn ang="0">
                  <a:pos x="T4" y="T5"/>
                </a:cxn>
                <a:cxn ang="0">
                  <a:pos x="T6" y="T7"/>
                </a:cxn>
                <a:cxn ang="0">
                  <a:pos x="T8" y="T9"/>
                </a:cxn>
              </a:cxnLst>
              <a:rect l="0" t="0" r="r" b="b"/>
              <a:pathLst>
                <a:path w="861" h="91">
                  <a:moveTo>
                    <a:pt x="861" y="91"/>
                  </a:moveTo>
                  <a:lnTo>
                    <a:pt x="0" y="91"/>
                  </a:lnTo>
                  <a:lnTo>
                    <a:pt x="77" y="0"/>
                  </a:lnTo>
                  <a:lnTo>
                    <a:pt x="798" y="0"/>
                  </a:lnTo>
                  <a:lnTo>
                    <a:pt x="861" y="91"/>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pic>
        <p:nvPicPr>
          <p:cNvPr id="3" name="图片 2" descr="2036"/>
          <p:cNvPicPr>
            <a:picLocks noChangeAspect="1"/>
          </p:cNvPicPr>
          <p:nvPr userDrawn="1"/>
        </p:nvPicPr>
        <p:blipFill>
          <a:blip r:embed="rId6"/>
          <a:srcRect l="10815" t="42095" r="45489" b="31326"/>
          <a:stretch>
            <a:fillRect/>
          </a:stretch>
        </p:blipFill>
        <p:spPr>
          <a:xfrm>
            <a:off x="0" y="0"/>
            <a:ext cx="1507490" cy="573405"/>
          </a:xfrm>
          <a:prstGeom prst="rect">
            <a:avLst/>
          </a:prstGeom>
        </p:spPr>
      </p:pic>
      <p:pic>
        <p:nvPicPr>
          <p:cNvPr id="5" name="图片 4" descr="2036"/>
          <p:cNvPicPr>
            <a:picLocks noChangeAspect="1"/>
          </p:cNvPicPr>
          <p:nvPr userDrawn="1"/>
        </p:nvPicPr>
        <p:blipFill>
          <a:blip r:embed="rId6"/>
          <a:srcRect l="10815" t="42095" r="45489" b="31326"/>
          <a:stretch>
            <a:fillRect/>
          </a:stretch>
        </p:blipFill>
        <p:spPr>
          <a:xfrm>
            <a:off x="7950835" y="0"/>
            <a:ext cx="2149475" cy="817245"/>
          </a:xfrm>
          <a:prstGeom prst="rect">
            <a:avLst/>
          </a:prstGeom>
        </p:spPr>
      </p:pic>
      <p:pic>
        <p:nvPicPr>
          <p:cNvPr id="6" name="图片 5" descr="D:\Users\User\Desktop\求学圆梦logo(1)-01-02(1).png求学圆梦logo(1)-01-02(1)"/>
          <p:cNvPicPr>
            <a:picLocks noChangeAspect="1"/>
          </p:cNvPicPr>
          <p:nvPr userDrawn="1"/>
        </p:nvPicPr>
        <p:blipFill>
          <a:blip r:embed="rId7"/>
          <a:srcRect/>
          <a:stretch>
            <a:fillRect/>
          </a:stretch>
        </p:blipFill>
        <p:spPr>
          <a:xfrm>
            <a:off x="9959975" y="25400"/>
            <a:ext cx="2232025" cy="542925"/>
          </a:xfrm>
          <a:prstGeom prst="rect">
            <a:avLst/>
          </a:prstGeom>
        </p:spPr>
      </p:pic>
      <p:sp>
        <p:nvSpPr>
          <p:cNvPr id="12" name="文本框 41"/>
          <p:cNvSpPr txBox="1"/>
          <p:nvPr userDrawn="1"/>
        </p:nvSpPr>
        <p:spPr>
          <a:xfrm>
            <a:off x="149860" y="6247130"/>
            <a:ext cx="3125470" cy="275590"/>
          </a:xfrm>
          <a:prstGeom prst="rect">
            <a:avLst/>
          </a:prstGeom>
          <a:noFill/>
        </p:spPr>
        <p:txBody>
          <a:bodyPr wrap="square" rtlCol="0">
            <a:spAutoFit/>
          </a:bodyPr>
          <a:p>
            <a:r>
              <a:rPr lang="zh-CN" altLang="en-US" sz="1200" dirty="0">
                <a:solidFill>
                  <a:srgbClr val="F15A29"/>
                </a:solidFill>
                <a:latin typeface="微软雅黑" panose="020B0503020204020204" charset="-122"/>
                <a:ea typeface="微软雅黑" panose="020B0503020204020204" charset="-122"/>
                <a:cs typeface="微软雅黑" panose="020B0503020204020204" charset="-122"/>
              </a:rPr>
              <a:t>求学圆梦邮箱：QXYMYX@126.com</a:t>
            </a:r>
            <a:endParaRPr lang="zh-CN" altLang="en-US" sz="1200" dirty="0">
              <a:solidFill>
                <a:srgbClr val="F15A29"/>
              </a:solidFill>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8" r:id="rId4"/>
    <p:sldLayoutId id="2147483659" r:id="rId5"/>
  </p:sldLayoutIdLst>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1">
          <a:blip r:embed="rId14"/>
          <a:stretch>
            <a:fillRect t="-8000" b="-8000"/>
          </a:stretch>
        </a:blipFill>
        <a:effectLst/>
      </p:bgPr>
    </p:bg>
    <p:spTree>
      <p:nvGrpSpPr>
        <p:cNvPr id="1" name=""/>
        <p:cNvGrpSpPr/>
        <p:nvPr/>
      </p:nvGrpSpPr>
      <p:grpSpPr/>
      <p:sp>
        <p:nvSpPr>
          <p:cNvPr id="1027" name="Rectangle 3"/>
          <p:cNvSpPr/>
          <p:nvPr userDrawn="1"/>
        </p:nvSpPr>
        <p:spPr>
          <a:xfrm>
            <a:off x="0" y="0"/>
            <a:ext cx="12192000" cy="6858000"/>
          </a:xfrm>
          <a:prstGeom prst="rect">
            <a:avLst/>
          </a:prstGeom>
          <a:solidFill>
            <a:schemeClr val="folHlink">
              <a:alpha val="0"/>
            </a:schemeClr>
          </a:solidFill>
          <a:ln w="9525">
            <a:noFill/>
          </a:ln>
          <a:effectLst>
            <a:softEdge rad="12700"/>
          </a:effectLst>
          <a:scene3d>
            <a:camera prst="orthographicFront"/>
            <a:lightRig rig="threePt" dir="t"/>
          </a:scene3d>
          <a:sp3d/>
        </p:spPr>
        <p:txBody>
          <a:bodyPr wrap="none" anchor="ctr"/>
          <a:p>
            <a:pPr lvl="0" eaLnBrk="1" hangingPunct="1"/>
            <a:endParaRPr lang="zh-CN" altLang="en-US" dirty="0">
              <a:latin typeface="微软雅黑" panose="020B0503020204020204" charset="-122"/>
            </a:endParaRPr>
          </a:p>
        </p:txBody>
      </p:sp>
      <p:sp>
        <p:nvSpPr>
          <p:cNvPr id="1030" name="Rectangle 6"/>
          <p:cNvSpPr>
            <a:spLocks noGrp="1" noChangeArrowheads="1"/>
          </p:cNvSpPr>
          <p:nvPr>
            <p:ph type="ftr" sz="quarter" idx="3"/>
          </p:nvPr>
        </p:nvSpPr>
        <p:spPr bwMode="auto">
          <a:xfrm>
            <a:off x="6261100" y="6505575"/>
            <a:ext cx="3860800" cy="2673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atin typeface="宋体" panose="02010600030101010101" pitchFamily="2" charset="-122"/>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031" name="Rectangle 7"/>
          <p:cNvSpPr>
            <a:spLocks noGrp="1" noChangeArrowheads="1"/>
          </p:cNvSpPr>
          <p:nvPr>
            <p:ph type="sldNum" sz="quarter" idx="4"/>
          </p:nvPr>
        </p:nvSpPr>
        <p:spPr bwMode="auto">
          <a:xfrm>
            <a:off x="3241675" y="6505575"/>
            <a:ext cx="2844800" cy="2673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000" b="0">
                <a:latin typeface="宋体" panose="02010600030101010101" pitchFamily="2" charset="-122"/>
                <a:ea typeface="宋体" panose="02010600030101010101" pitchFamily="2" charset="-122"/>
              </a:defRPr>
            </a:lvl1pPr>
          </a:lstStyle>
          <a:p>
            <a:pPr lvl="0" eaLnBrk="1" hangingPunct="1"/>
            <a:fld id="{9A0DB2DC-4C9A-4742-B13C-FB6460FD3503}" type="slidenum">
              <a:rPr lang="zh-CN" altLang="en-US" dirty="0"/>
            </a:fld>
            <a:endParaRPr lang="zh-CN" altLang="en-US" dirty="0"/>
          </a:p>
        </p:txBody>
      </p:sp>
      <p:pic>
        <p:nvPicPr>
          <p:cNvPr id="10" name="그림 1"/>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0" y="0"/>
            <a:ext cx="12192635" cy="6858635"/>
          </a:xfrm>
          <a:prstGeom prst="rect">
            <a:avLst/>
          </a:prstGeom>
        </p:spPr>
      </p:pic>
      <p:pic>
        <p:nvPicPr>
          <p:cNvPr id="11" name="图片 10" descr="D:\Users\User\Desktop\求学圆梦logo(1)-01-02(1).png求学圆梦logo(1)-01-02(1)"/>
          <p:cNvPicPr>
            <a:picLocks noChangeAspect="1"/>
          </p:cNvPicPr>
          <p:nvPr userDrawn="1"/>
        </p:nvPicPr>
        <p:blipFill>
          <a:blip r:embed="rId16"/>
          <a:srcRect/>
          <a:stretch>
            <a:fillRect/>
          </a:stretch>
        </p:blipFill>
        <p:spPr>
          <a:xfrm>
            <a:off x="9959975" y="25400"/>
            <a:ext cx="2232025" cy="542925"/>
          </a:xfrm>
          <a:prstGeom prst="rect">
            <a:avLst/>
          </a:prstGeom>
        </p:spPr>
      </p:pic>
      <p:sp>
        <p:nvSpPr>
          <p:cNvPr id="12" name="文本框 41"/>
          <p:cNvSpPr txBox="1"/>
          <p:nvPr userDrawn="1"/>
        </p:nvSpPr>
        <p:spPr>
          <a:xfrm>
            <a:off x="329565" y="6433185"/>
            <a:ext cx="3125470" cy="275590"/>
          </a:xfrm>
          <a:prstGeom prst="rect">
            <a:avLst/>
          </a:prstGeom>
          <a:noFill/>
        </p:spPr>
        <p:txBody>
          <a:bodyPr wrap="square" rtlCol="0">
            <a:spAutoFit/>
          </a:bodyPr>
          <a:p>
            <a:r>
              <a:rPr lang="zh-CN" altLang="en-US" sz="1200" dirty="0">
                <a:solidFill>
                  <a:srgbClr val="F15A29"/>
                </a:solidFill>
                <a:latin typeface="微软雅黑" panose="020B0503020204020204" charset="-122"/>
                <a:ea typeface="微软雅黑" panose="020B0503020204020204" charset="-122"/>
                <a:cs typeface="微软雅黑" panose="020B0503020204020204" charset="-122"/>
              </a:rPr>
              <a:t>求学圆梦邮箱：QXYMYX@126.com</a:t>
            </a:r>
            <a:endParaRPr lang="zh-CN" altLang="en-US" sz="1200" dirty="0">
              <a:solidFill>
                <a:srgbClr val="F15A29"/>
              </a:solidFill>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mc:AlternateContent xmlns:mc="http://schemas.openxmlformats.org/markup-compatibility/2006">
    <mc:Choice xmlns:p14="http://schemas.microsoft.com/office/powerpoint/2010/main" Requires="p14">
      <p:transition spd="slow" p14:dur="1600"/>
    </mc:Choice>
    <mc:Fallback>
      <p:transition spd="slow"/>
    </mc:Fallback>
  </mc:AlternateContent>
  <p:hf hdr="0" ftr="0" dt="0"/>
  <p:txStyles>
    <p:title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2pPr>
      <a:lvl3pPr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3pPr>
      <a:lvl4pPr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4pPr>
      <a:lvl5pPr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5pPr>
      <a:lvl6pPr marL="457200"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6pPr>
      <a:lvl7pPr marL="914400"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7pPr>
      <a:lvl8pPr marL="1371600"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8pPr>
      <a:lvl9pPr marL="1828800"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9pPr>
    </p:titleStyle>
    <p:bodyStyle>
      <a:lvl1pPr marL="342900" indent="-342900" algn="l" rtl="0" eaLnBrk="0" fontAlgn="base" hangingPunct="0">
        <a:spcBef>
          <a:spcPct val="20000"/>
        </a:spcBef>
        <a:spcAft>
          <a:spcPct val="0"/>
        </a:spcAft>
        <a:buFont typeface="Microsoft JhengHei" panose="020B0604030504040204" pitchFamily="34" charset="-120"/>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Font typeface="Microsoft JhengHei" panose="020B0604030504040204" pitchFamily="34" charset="-120"/>
        <a:buChar char="–"/>
        <a:defRPr sz="2800">
          <a:solidFill>
            <a:schemeClr val="tx1"/>
          </a:solidFill>
          <a:latin typeface="+mn-lt"/>
          <a:ea typeface="+mn-ea"/>
        </a:defRPr>
      </a:lvl2pPr>
      <a:lvl3pPr marL="1143000" indent="-228600" algn="l" rtl="0" eaLnBrk="0" fontAlgn="base" hangingPunct="0">
        <a:spcBef>
          <a:spcPct val="20000"/>
        </a:spcBef>
        <a:spcAft>
          <a:spcPct val="0"/>
        </a:spcAft>
        <a:buFont typeface="Microsoft JhengHei" panose="020B0604030504040204" pitchFamily="34" charset="-120"/>
        <a:buChar char="•"/>
        <a:defRPr sz="2400">
          <a:solidFill>
            <a:schemeClr val="tx1"/>
          </a:solidFill>
          <a:latin typeface="+mn-lt"/>
          <a:ea typeface="+mn-ea"/>
        </a:defRPr>
      </a:lvl3pPr>
      <a:lvl4pPr marL="16002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4pPr>
      <a:lvl5pPr marL="20574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5pPr>
      <a:lvl6pPr marL="25146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6pPr>
      <a:lvl7pPr marL="29718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7pPr>
      <a:lvl8pPr marL="34290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8pPr>
      <a:lvl9pPr marL="38862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3">
            <a:lumMod val="95000"/>
          </a:schemeClr>
        </a:solidFill>
        <a:effectLst/>
      </p:bgPr>
    </p:bg>
    <p:spTree>
      <p:nvGrpSpPr>
        <p:cNvPr id="1" name=""/>
        <p:cNvGrpSpPr/>
        <p:nvPr/>
      </p:nvGrpSpPr>
      <p:grpSpPr>
        <a:xfrm>
          <a:off x="0" y="0"/>
          <a:ext cx="0" cy="0"/>
          <a:chOff x="0" y="0"/>
          <a:chExt cx="0" cy="0"/>
        </a:xfrm>
      </p:grpSpPr>
      <p:sp>
        <p:nvSpPr>
          <p:cNvPr id="1028" name="日期占位符 1027"/>
          <p:cNvSpPr>
            <a:spLocks noGrp="1"/>
          </p:cNvSpPr>
          <p:nvPr>
            <p:ph type="dt" sz="half" idx="2"/>
          </p:nvPr>
        </p:nvSpPr>
        <p:spPr>
          <a:xfrm>
            <a:off x="609600" y="6245225"/>
            <a:ext cx="2844800" cy="476250"/>
          </a:xfrm>
          <a:prstGeom prst="rect">
            <a:avLst/>
          </a:prstGeom>
          <a:noFill/>
          <a:ln w="9525">
            <a:noFill/>
          </a:ln>
        </p:spPr>
        <p:txBody>
          <a:bodyPr/>
          <a:lstStyle>
            <a:lvl1pPr>
              <a:defRPr sz="1400"/>
            </a:lvl1pPr>
          </a:lstStyle>
          <a:p>
            <a:pPr lvl="0" fontAlgn="base"/>
            <a:endParaRPr lang="zh-CN" altLang="en-US" strike="noStrike" noProof="1">
              <a:latin typeface="Arial" panose="020B0604020202020204" pitchFamily="34" charset="0"/>
            </a:endParaRPr>
          </a:p>
        </p:txBody>
      </p:sp>
      <p:sp>
        <p:nvSpPr>
          <p:cNvPr id="1029" name="页脚占位符 1028"/>
          <p:cNvSpPr>
            <a:spLocks noGrp="1"/>
          </p:cNvSpPr>
          <p:nvPr>
            <p:ph type="ftr" sz="quarter" idx="3"/>
          </p:nvPr>
        </p:nvSpPr>
        <p:spPr>
          <a:xfrm>
            <a:off x="4165600" y="6245225"/>
            <a:ext cx="3860800" cy="476250"/>
          </a:xfrm>
          <a:prstGeom prst="rect">
            <a:avLst/>
          </a:prstGeom>
          <a:noFill/>
          <a:ln w="9525">
            <a:noFill/>
          </a:ln>
        </p:spPr>
        <p:txBody>
          <a:bodyPr/>
          <a:lstStyle>
            <a:lvl1pPr algn="ctr">
              <a:defRPr sz="1400"/>
            </a:lvl1pPr>
          </a:lstStyle>
          <a:p>
            <a:pPr lvl="0" fontAlgn="base"/>
            <a:endParaRPr lang="zh-CN" altLang="en-US" strike="noStrike" noProof="1">
              <a:latin typeface="Arial" panose="020B0604020202020204" pitchFamily="34" charset="0"/>
            </a:endParaRPr>
          </a:p>
        </p:txBody>
      </p:sp>
      <p:sp>
        <p:nvSpPr>
          <p:cNvPr id="1030" name="灯片编号占位符 1029"/>
          <p:cNvSpPr>
            <a:spLocks noGrp="1"/>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grpSp>
        <p:nvGrpSpPr>
          <p:cNvPr id="9" name="Group 4"/>
          <p:cNvGrpSpPr>
            <a:grpSpLocks noChangeAspect="1"/>
          </p:cNvGrpSpPr>
          <p:nvPr userDrawn="1"/>
        </p:nvGrpSpPr>
        <p:grpSpPr>
          <a:xfrm>
            <a:off x="-2540" y="6448360"/>
            <a:ext cx="12196800" cy="411288"/>
            <a:chOff x="0" y="3726"/>
            <a:chExt cx="7740" cy="261"/>
          </a:xfrm>
        </p:grpSpPr>
        <p:sp>
          <p:nvSpPr>
            <p:cNvPr id="10" name="Rectangle 5"/>
            <p:cNvSpPr>
              <a:spLocks noChangeArrowheads="1"/>
            </p:cNvSpPr>
            <p:nvPr userDrawn="1"/>
          </p:nvSpPr>
          <p:spPr bwMode="auto">
            <a:xfrm>
              <a:off x="0" y="3772"/>
              <a:ext cx="7740" cy="193"/>
            </a:xfrm>
            <a:prstGeom prst="rect">
              <a:avLst/>
            </a:prstGeom>
            <a:solidFill>
              <a:srgbClr val="F4C7B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11" name="Rectangle 6"/>
            <p:cNvSpPr>
              <a:spLocks noChangeArrowheads="1"/>
            </p:cNvSpPr>
            <p:nvPr userDrawn="1"/>
          </p:nvSpPr>
          <p:spPr bwMode="auto">
            <a:xfrm>
              <a:off x="0" y="3817"/>
              <a:ext cx="7740" cy="170"/>
            </a:xfrm>
            <a:prstGeom prst="rect">
              <a:avLst/>
            </a:prstGeom>
            <a:solidFill>
              <a:srgbClr val="F001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13" name="Freeform 7"/>
            <p:cNvSpPr/>
            <p:nvPr userDrawn="1"/>
          </p:nvSpPr>
          <p:spPr bwMode="auto">
            <a:xfrm>
              <a:off x="7229" y="3726"/>
              <a:ext cx="417" cy="47"/>
            </a:xfrm>
            <a:custGeom>
              <a:avLst/>
              <a:gdLst>
                <a:gd name="T0" fmla="*/ 861 w 861"/>
                <a:gd name="T1" fmla="*/ 91 h 91"/>
                <a:gd name="T2" fmla="*/ 0 w 861"/>
                <a:gd name="T3" fmla="*/ 91 h 91"/>
                <a:gd name="T4" fmla="*/ 77 w 861"/>
                <a:gd name="T5" fmla="*/ 0 h 91"/>
                <a:gd name="T6" fmla="*/ 798 w 861"/>
                <a:gd name="T7" fmla="*/ 0 h 91"/>
                <a:gd name="T8" fmla="*/ 861 w 861"/>
                <a:gd name="T9" fmla="*/ 91 h 91"/>
              </a:gdLst>
              <a:ahLst/>
              <a:cxnLst>
                <a:cxn ang="0">
                  <a:pos x="T0" y="T1"/>
                </a:cxn>
                <a:cxn ang="0">
                  <a:pos x="T2" y="T3"/>
                </a:cxn>
                <a:cxn ang="0">
                  <a:pos x="T4" y="T5"/>
                </a:cxn>
                <a:cxn ang="0">
                  <a:pos x="T6" y="T7"/>
                </a:cxn>
                <a:cxn ang="0">
                  <a:pos x="T8" y="T9"/>
                </a:cxn>
              </a:cxnLst>
              <a:rect l="0" t="0" r="r" b="b"/>
              <a:pathLst>
                <a:path w="861" h="91">
                  <a:moveTo>
                    <a:pt x="861" y="91"/>
                  </a:moveTo>
                  <a:lnTo>
                    <a:pt x="0" y="91"/>
                  </a:lnTo>
                  <a:lnTo>
                    <a:pt x="77" y="0"/>
                  </a:lnTo>
                  <a:lnTo>
                    <a:pt x="798" y="0"/>
                  </a:lnTo>
                  <a:lnTo>
                    <a:pt x="861" y="91"/>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pic>
        <p:nvPicPr>
          <p:cNvPr id="2" name="图片 1" descr="2036"/>
          <p:cNvPicPr>
            <a:picLocks noChangeAspect="1"/>
          </p:cNvPicPr>
          <p:nvPr userDrawn="1"/>
        </p:nvPicPr>
        <p:blipFill>
          <a:blip r:embed="rId6"/>
          <a:srcRect l="10815" t="42095" r="45489" b="31326"/>
          <a:stretch>
            <a:fillRect/>
          </a:stretch>
        </p:blipFill>
        <p:spPr>
          <a:xfrm>
            <a:off x="7950835" y="0"/>
            <a:ext cx="2149475" cy="817245"/>
          </a:xfrm>
          <a:prstGeom prst="rect">
            <a:avLst/>
          </a:prstGeom>
        </p:spPr>
      </p:pic>
      <p:pic>
        <p:nvPicPr>
          <p:cNvPr id="3" name="图片 2" descr="2036"/>
          <p:cNvPicPr>
            <a:picLocks noChangeAspect="1"/>
          </p:cNvPicPr>
          <p:nvPr userDrawn="1"/>
        </p:nvPicPr>
        <p:blipFill>
          <a:blip r:embed="rId6"/>
          <a:srcRect l="10815" t="42095" r="45489" b="31326"/>
          <a:stretch>
            <a:fillRect/>
          </a:stretch>
        </p:blipFill>
        <p:spPr>
          <a:xfrm>
            <a:off x="0" y="0"/>
            <a:ext cx="1507490" cy="573405"/>
          </a:xfrm>
          <a:prstGeom prst="rect">
            <a:avLst/>
          </a:prstGeom>
        </p:spPr>
      </p:pic>
      <p:pic>
        <p:nvPicPr>
          <p:cNvPr id="5" name="图片 4" descr="D:\Users\User\Desktop\求学圆梦logo(1)-01-02(1).png求学圆梦logo(1)-01-02(1)"/>
          <p:cNvPicPr>
            <a:picLocks noChangeAspect="1"/>
          </p:cNvPicPr>
          <p:nvPr userDrawn="1"/>
        </p:nvPicPr>
        <p:blipFill>
          <a:blip r:embed="rId7"/>
          <a:srcRect/>
          <a:stretch>
            <a:fillRect/>
          </a:stretch>
        </p:blipFill>
        <p:spPr>
          <a:xfrm>
            <a:off x="9959975" y="25400"/>
            <a:ext cx="2232025" cy="542925"/>
          </a:xfrm>
          <a:prstGeom prst="rect">
            <a:avLst/>
          </a:prstGeom>
        </p:spPr>
      </p:pic>
      <p:sp>
        <p:nvSpPr>
          <p:cNvPr id="12" name="文本框 41"/>
          <p:cNvSpPr txBox="1"/>
          <p:nvPr userDrawn="1"/>
        </p:nvSpPr>
        <p:spPr>
          <a:xfrm>
            <a:off x="149860" y="6247130"/>
            <a:ext cx="3125470" cy="275590"/>
          </a:xfrm>
          <a:prstGeom prst="rect">
            <a:avLst/>
          </a:prstGeom>
          <a:noFill/>
        </p:spPr>
        <p:txBody>
          <a:bodyPr wrap="square" rtlCol="0">
            <a:spAutoFit/>
          </a:bodyPr>
          <a:p>
            <a:r>
              <a:rPr lang="zh-CN" altLang="en-US" sz="1200" dirty="0">
                <a:solidFill>
                  <a:srgbClr val="F15A29"/>
                </a:solidFill>
                <a:latin typeface="微软雅黑" panose="020B0503020204020204" charset="-122"/>
                <a:ea typeface="微软雅黑" panose="020B0503020204020204" charset="-122"/>
                <a:cs typeface="微软雅黑" panose="020B0503020204020204" charset="-122"/>
              </a:rPr>
              <a:t>求学圆梦邮箱：QXYMYX@126.com</a:t>
            </a:r>
            <a:endParaRPr lang="zh-CN" altLang="en-US" sz="1200" dirty="0">
              <a:solidFill>
                <a:srgbClr val="F15A29"/>
              </a:solidFill>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Lst>
  <mc:AlternateContent xmlns:mc="http://schemas.openxmlformats.org/markup-compatibility/2006">
    <mc:Choice xmlns:p14="http://schemas.microsoft.com/office/powerpoint/2010/main" Requires="p14">
      <p:transition spd="med" p14:dur="699"/>
    </mc:Choice>
    <mc:Fallback>
      <p:transition spd="med"/>
    </mc:Fallback>
  </mc:AlternateConten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21.xml"/><Relationship Id="rId7" Type="http://schemas.openxmlformats.org/officeDocument/2006/relationships/image" Target="../media/image10.png"/><Relationship Id="rId6" Type="http://schemas.openxmlformats.org/officeDocument/2006/relationships/tags" Target="../tags/tag2.xml"/><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10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2.xml"/></Relationships>
</file>

<file path=ppt/slides/_rels/slide10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3.xml"/></Relationships>
</file>

<file path=ppt/slides/_rels/slide10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4.xml"/></Relationships>
</file>

<file path=ppt/slides/_rels/slide10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5.xml"/></Relationships>
</file>

<file path=ppt/slides/_rels/slide10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10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6.xml"/></Relationships>
</file>

<file path=ppt/slides/_rels/slide10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7.xml"/></Relationships>
</file>

<file path=ppt/slides/_rels/slide10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48.xml"/><Relationship Id="rId1" Type="http://schemas.openxmlformats.org/officeDocument/2006/relationships/image" Target="../media/image27.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9.xml"/></Relationships>
</file>

<file path=ppt/slides/_rels/slide1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50.xml"/></Relationships>
</file>

<file path=ppt/slides/_rels/slide1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51.xml"/></Relationships>
</file>

<file path=ppt/slides/_rels/slide1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52.xml"/></Relationships>
</file>

<file path=ppt/slides/_rels/slide1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4.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3.xml"/><Relationship Id="rId1" Type="http://schemas.openxmlformats.org/officeDocument/2006/relationships/image" Target="../media/image27.png"/></Relationships>
</file>

<file path=ppt/slides/_rels/slide1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4.xml"/><Relationship Id="rId1" Type="http://schemas.openxmlformats.org/officeDocument/2006/relationships/image" Target="../media/image35.png"/></Relationships>
</file>

<file path=ppt/slides/_rels/slide1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5.xml"/><Relationship Id="rId1" Type="http://schemas.openxmlformats.org/officeDocument/2006/relationships/image" Target="../media/image27.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56.xml"/></Relationships>
</file>

<file path=ppt/slides/_rels/slide1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7.xml"/><Relationship Id="rId1" Type="http://schemas.openxmlformats.org/officeDocument/2006/relationships/image" Target="../media/image27.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image" Target="../media/image20.png"/></Relationships>
</file>

<file path=ppt/slides/_rels/slide25.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15.xml"/><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4.xml"/><Relationship Id="rId3" Type="http://schemas.openxmlformats.org/officeDocument/2006/relationships/image" Target="../media/image13.png"/><Relationship Id="rId2" Type="http://schemas.microsoft.com/office/2007/relationships/hdphoto" Target="../media/image12.wdp"/><Relationship Id="rId1"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4.xml"/><Relationship Id="rId2" Type="http://schemas.microsoft.com/office/2007/relationships/hdphoto" Target="../media/image12.wdp"/><Relationship Id="rId1" Type="http://schemas.openxmlformats.org/officeDocument/2006/relationships/image" Target="../media/image11.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4.xml"/><Relationship Id="rId2" Type="http://schemas.microsoft.com/office/2007/relationships/hdphoto" Target="../media/image12.wdp"/><Relationship Id="rId1" Type="http://schemas.openxmlformats.org/officeDocument/2006/relationships/image" Target="../media/image1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xml"/><Relationship Id="rId1" Type="http://schemas.openxmlformats.org/officeDocument/2006/relationships/image" Target="../media/image2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4.xml"/><Relationship Id="rId3" Type="http://schemas.openxmlformats.org/officeDocument/2006/relationships/image" Target="../media/image1.tiff"/><Relationship Id="rId2" Type="http://schemas.openxmlformats.org/officeDocument/2006/relationships/image" Target="../media/image14.png"/><Relationship Id="rId1" Type="http://schemas.openxmlformats.org/officeDocument/2006/relationships/tags" Target="../tags/tag3.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xml"/><Relationship Id="rId1" Type="http://schemas.openxmlformats.org/officeDocument/2006/relationships/image" Target="../media/image26.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xml"/><Relationship Id="rId1" Type="http://schemas.openxmlformats.org/officeDocument/2006/relationships/image" Target="../media/image26.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9.xml"/><Relationship Id="rId1" Type="http://schemas.openxmlformats.org/officeDocument/2006/relationships/image" Target="../media/image27.png"/></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4.xml"/><Relationship Id="rId1" Type="http://schemas.openxmlformats.org/officeDocument/2006/relationships/image" Target="../media/image15.png"/></Relationships>
</file>

<file path=ppt/slides/_rels/slide7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image" Target="../media/image28.png"/></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1.xml"/><Relationship Id="rId1" Type="http://schemas.openxmlformats.org/officeDocument/2006/relationships/image" Target="../media/image31.png"/></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2.xml"/></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3.xml"/></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4.xml"/></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5.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6.xml"/></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8.xml"/></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9.xml"/></Relationships>
</file>

<file path=ppt/slides/_rels/slide8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0.xml"/></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1.xml"/></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2.xml"/></Relationships>
</file>

<file path=ppt/slides/_rels/slide8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3.xml"/></Relationships>
</file>

<file path=ppt/slides/_rels/slide8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4.xml"/></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5.xml"/></Relationships>
</file>

<file path=ppt/slides/_rels/slide8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6.xml"/></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7.xml"/><Relationship Id="rId1"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9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8.xml"/><Relationship Id="rId1" Type="http://schemas.openxmlformats.org/officeDocument/2006/relationships/image" Target="../media/image31.png"/></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9.xml"/></Relationships>
</file>

<file path=ppt/slides/_rels/slide9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0.xml"/></Relationships>
</file>

<file path=ppt/slides/_rels/slide9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41.xml"/><Relationship Id="rId1" Type="http://schemas.openxmlformats.org/officeDocument/2006/relationships/image" Target="../media/image31.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3.png"/><Relationship Id="rId1" Type="http://schemas.openxmlformats.org/officeDocument/2006/relationships/image" Target="../media/image32.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2" name="图片 11" descr="C:/Users/User/AppData/Local/Temp/kaimatting/20200518195453/output_aiMatting_20200518195455.pngoutput_aiMatting_20200518195455"/>
          <p:cNvPicPr>
            <a:picLocks noChangeAspect="1"/>
          </p:cNvPicPr>
          <p:nvPr>
            <p:custDataLst>
              <p:tags r:id="rId1"/>
            </p:custDataLst>
          </p:nvPr>
        </p:nvPicPr>
        <p:blipFill>
          <a:blip r:embed="rId2"/>
          <a:stretch>
            <a:fillRect/>
          </a:stretch>
        </p:blipFill>
        <p:spPr>
          <a:xfrm rot="300000">
            <a:off x="845820" y="1550670"/>
            <a:ext cx="1813560" cy="1000125"/>
          </a:xfrm>
          <a:prstGeom prst="rect">
            <a:avLst/>
          </a:prstGeom>
        </p:spPr>
      </p:pic>
      <p:pic>
        <p:nvPicPr>
          <p:cNvPr id="7" name="图片 6" descr="6cc561031485bae474ec8c60b4ea4eaa - 副本"/>
          <p:cNvPicPr>
            <a:picLocks noChangeAspect="1"/>
          </p:cNvPicPr>
          <p:nvPr/>
        </p:nvPicPr>
        <p:blipFill>
          <a:blip r:embed="rId3">
            <a:lum bright="30000" contrast="-30000"/>
          </a:blip>
          <a:stretch>
            <a:fillRect/>
          </a:stretch>
        </p:blipFill>
        <p:spPr>
          <a:xfrm rot="300000">
            <a:off x="484505" y="2597785"/>
            <a:ext cx="4212590" cy="4204970"/>
          </a:xfrm>
          <a:prstGeom prst="rect">
            <a:avLst/>
          </a:prstGeom>
        </p:spPr>
      </p:pic>
      <p:pic>
        <p:nvPicPr>
          <p:cNvPr id="8" name="图片 7" descr="未标题-1"/>
          <p:cNvPicPr>
            <a:picLocks noChangeAspect="1"/>
          </p:cNvPicPr>
          <p:nvPr/>
        </p:nvPicPr>
        <p:blipFill>
          <a:blip r:embed="rId4"/>
          <a:stretch>
            <a:fillRect/>
          </a:stretch>
        </p:blipFill>
        <p:spPr>
          <a:xfrm>
            <a:off x="5643880" y="2422525"/>
            <a:ext cx="6059170" cy="4073525"/>
          </a:xfrm>
          <a:prstGeom prst="rect">
            <a:avLst/>
          </a:prstGeom>
        </p:spPr>
      </p:pic>
      <p:pic>
        <p:nvPicPr>
          <p:cNvPr id="3" name="图片 2" descr="C:\Users\Administrator\Desktop\图片1.png图片1"/>
          <p:cNvPicPr>
            <a:picLocks noChangeAspect="1"/>
          </p:cNvPicPr>
          <p:nvPr/>
        </p:nvPicPr>
        <p:blipFill>
          <a:blip r:embed="rId5"/>
          <a:srcRect/>
          <a:stretch>
            <a:fillRect/>
          </a:stretch>
        </p:blipFill>
        <p:spPr>
          <a:xfrm>
            <a:off x="5883910" y="4059873"/>
            <a:ext cx="5578475" cy="2254885"/>
          </a:xfrm>
          <a:prstGeom prst="rect">
            <a:avLst/>
          </a:prstGeom>
        </p:spPr>
      </p:pic>
      <p:sp>
        <p:nvSpPr>
          <p:cNvPr id="2" name="Flying impression graphic design thank you for buying this template"/>
          <p:cNvSpPr txBox="1"/>
          <p:nvPr>
            <p:custDataLst>
              <p:tags r:id="rId6"/>
            </p:custDataLst>
          </p:nvPr>
        </p:nvSpPr>
        <p:spPr>
          <a:xfrm>
            <a:off x="2214591" y="2184436"/>
            <a:ext cx="8063230" cy="2334260"/>
          </a:xfrm>
          <a:prstGeom prst="rect">
            <a:avLst/>
          </a:prstGeom>
          <a:noFill/>
        </p:spPr>
        <p:txBody>
          <a:bodyPr wrap="square" rtlCol="0">
            <a:spAutoFit/>
          </a:bodyPr>
          <a:p>
            <a:pPr>
              <a:lnSpc>
                <a:spcPct val="90000"/>
              </a:lnSpc>
            </a:pPr>
            <a:r>
              <a:rPr lang="zh-CN" altLang="en-US" sz="5065" b="1" dirty="0">
                <a:solidFill>
                  <a:prstClr val="black">
                    <a:lumMod val="75000"/>
                    <a:lumOff val="25000"/>
                  </a:prstClr>
                </a:solidFill>
                <a:latin typeface="微软雅黑" panose="020B0503020204020204" charset="-122"/>
                <a:ea typeface="微软雅黑" panose="020B0503020204020204" charset="-122"/>
              </a:rPr>
              <a:t>自学考试课程</a:t>
            </a:r>
            <a:r>
              <a:rPr lang="en-US" altLang="zh-CN" sz="9600" b="1" dirty="0">
                <a:solidFill>
                  <a:prstClr val="black">
                    <a:lumMod val="75000"/>
                    <a:lumOff val="25000"/>
                  </a:prstClr>
                </a:solidFill>
                <a:latin typeface="微软雅黑" panose="020B0503020204020204" charset="-122"/>
                <a:ea typeface="微软雅黑" panose="020B0503020204020204" charset="-122"/>
              </a:rPr>
              <a:t>-</a:t>
            </a:r>
            <a:r>
              <a:rPr lang="zh-CN" altLang="en-US" sz="6600" b="1" dirty="0">
                <a:solidFill>
                  <a:prstClr val="black">
                    <a:lumMod val="75000"/>
                    <a:lumOff val="25000"/>
                  </a:prstClr>
                </a:solidFill>
                <a:latin typeface="微软雅黑" panose="020B0503020204020204" charset="-122"/>
                <a:ea typeface="微软雅黑" panose="020B0503020204020204" charset="-122"/>
                <a:cs typeface="+mn-ea"/>
              </a:rPr>
              <a:t>冲刺</a:t>
            </a:r>
            <a:r>
              <a:rPr lang="zh-CN" altLang="en-US" sz="6600" b="1" dirty="0">
                <a:solidFill>
                  <a:prstClr val="black">
                    <a:lumMod val="75000"/>
                    <a:lumOff val="25000"/>
                  </a:prstClr>
                </a:solidFill>
                <a:latin typeface="微软雅黑" panose="020B0503020204020204" charset="-122"/>
                <a:ea typeface="微软雅黑" panose="020B0503020204020204" charset="-122"/>
              </a:rPr>
              <a:t>阶段</a:t>
            </a:r>
            <a:endParaRPr lang="zh-CN" altLang="en-US" sz="6600" b="1" dirty="0">
              <a:solidFill>
                <a:prstClr val="black">
                  <a:lumMod val="75000"/>
                  <a:lumOff val="25000"/>
                </a:prstClr>
              </a:solidFill>
              <a:latin typeface="微软雅黑" panose="020B0503020204020204" charset="-122"/>
              <a:ea typeface="微软雅黑" panose="020B0503020204020204" charset="-122"/>
            </a:endParaRPr>
          </a:p>
        </p:txBody>
      </p:sp>
      <p:sp>
        <p:nvSpPr>
          <p:cNvPr id="6" name="文本框 5"/>
          <p:cNvSpPr txBox="1"/>
          <p:nvPr/>
        </p:nvSpPr>
        <p:spPr>
          <a:xfrm>
            <a:off x="354965" y="314325"/>
            <a:ext cx="4621530" cy="645160"/>
          </a:xfrm>
          <a:prstGeom prst="rect">
            <a:avLst/>
          </a:prstGeom>
          <a:noFill/>
        </p:spPr>
        <p:txBody>
          <a:bodyPr wrap="square" rtlCol="0">
            <a:spAutoFit/>
          </a:bodyPr>
          <a:p>
            <a:pPr algn="l"/>
            <a:r>
              <a:rPr lang="zh-CN" altLang="en-US" sz="3600" b="1">
                <a:blipFill>
                  <a:blip r:embed="rId7"/>
                  <a:stretch>
                    <a:fillRect/>
                  </a:stretch>
                </a:blipFill>
                <a:effectLst/>
                <a:latin typeface="华文隶书" panose="02010800040101010101" charset="-122"/>
                <a:ea typeface="华文隶书" panose="02010800040101010101" charset="-122"/>
                <a:sym typeface="+mn-ea"/>
              </a:rPr>
              <a:t>我</a:t>
            </a:r>
            <a:r>
              <a:rPr lang="zh-CN" altLang="en-US" sz="2800" b="1">
                <a:blipFill>
                  <a:blip r:embed="rId7"/>
                  <a:stretch>
                    <a:fillRect/>
                  </a:stretch>
                </a:blipFill>
                <a:effectLst/>
                <a:latin typeface="华文隶书" panose="02010800040101010101" charset="-122"/>
                <a:ea typeface="华文隶书" panose="02010800040101010101" charset="-122"/>
                <a:sym typeface="+mn-ea"/>
              </a:rPr>
              <a:t>们都是</a:t>
            </a:r>
            <a:r>
              <a:rPr lang="zh-CN" altLang="en-US" sz="3600" b="1">
                <a:blipFill>
                  <a:blip r:embed="rId7"/>
                  <a:stretch>
                    <a:fillRect/>
                  </a:stretch>
                </a:blipFill>
                <a:effectLst/>
                <a:latin typeface="华文隶书" panose="02010800040101010101" charset="-122"/>
                <a:ea typeface="华文隶书" panose="02010800040101010101" charset="-122"/>
                <a:sym typeface="+mn-ea"/>
              </a:rPr>
              <a:t>追梦人</a:t>
            </a:r>
            <a:endParaRPr lang="zh-CN" altLang="en-US" sz="3600" b="1">
              <a:blipFill>
                <a:blip r:embed="rId7"/>
                <a:stretch>
                  <a:fillRect/>
                </a:stretch>
              </a:blipFill>
              <a:effectLst/>
              <a:latin typeface="华文隶书" panose="02010800040101010101" charset="-122"/>
              <a:ea typeface="华文隶书" panose="0201080004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6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4530" y="490220"/>
            <a:ext cx="1047115" cy="683895"/>
          </a:xfrm>
          <a:solidFill>
            <a:srgbClr val="FFC000"/>
          </a:solidFill>
        </p:spPr>
        <p:txBody>
          <a:bodyPr/>
          <a:lstStyle/>
          <a:p>
            <a:pPr algn="l"/>
            <a:r>
              <a:rPr lang="zh-CN" altLang="en-US" sz="3200"/>
              <a:t>命令</a:t>
            </a:r>
            <a:endParaRPr lang="zh-CN" altLang="en-US" sz="3200"/>
          </a:p>
        </p:txBody>
      </p:sp>
      <p:sp>
        <p:nvSpPr>
          <p:cNvPr id="3" name="内容占位符 2"/>
          <p:cNvSpPr>
            <a:spLocks noGrp="1"/>
          </p:cNvSpPr>
          <p:nvPr>
            <p:ph idx="1"/>
          </p:nvPr>
        </p:nvSpPr>
        <p:spPr>
          <a:xfrm>
            <a:off x="925195" y="1241425"/>
            <a:ext cx="8307070" cy="3083560"/>
          </a:xfrm>
          <a:ln w="12700">
            <a:solidFill>
              <a:srgbClr val="993366"/>
            </a:solidFill>
            <a:prstDash val="lgDashDotDot"/>
          </a:ln>
        </p:spPr>
        <p:txBody>
          <a:bodyPr/>
          <a:lstStyle/>
          <a:p>
            <a:pPr>
              <a:lnSpc>
                <a:spcPct val="110000"/>
              </a:lnSpc>
            </a:pPr>
            <a:r>
              <a:rPr lang="en-US" sz="2200">
                <a:latin typeface="微软雅黑" panose="020B0503020204020204" charset="-122"/>
                <a:ea typeface="微软雅黑" panose="020B0503020204020204" charset="-122"/>
                <a:cs typeface="微软雅黑" panose="020B0503020204020204" charset="-122"/>
              </a:rPr>
              <a:t>1.</a:t>
            </a:r>
            <a:r>
              <a:rPr lang="zh-CN" altLang="en-US" sz="2200">
                <a:latin typeface="微软雅黑" panose="020B0503020204020204" charset="-122"/>
                <a:ea typeface="微软雅黑" panose="020B0503020204020204" charset="-122"/>
                <a:cs typeface="微软雅黑" panose="020B0503020204020204" charset="-122"/>
              </a:rPr>
              <a:t>阅读下面公文，回答文后问题</a:t>
            </a:r>
            <a:endParaRPr lang="zh-CN" altLang="en-US" sz="2200">
              <a:latin typeface="微软雅黑" panose="020B0503020204020204" charset="-122"/>
              <a:ea typeface="微软雅黑" panose="020B0503020204020204" charset="-122"/>
              <a:cs typeface="微软雅黑" panose="020B0503020204020204" charset="-122"/>
            </a:endParaRPr>
          </a:p>
          <a:p>
            <a:pPr algn="ctr">
              <a:lnSpc>
                <a:spcPct val="110000"/>
              </a:lnSpc>
            </a:pPr>
            <a:r>
              <a:rPr lang="zh-CN" altLang="en-US" sz="2200" b="1">
                <a:cs typeface="楷体" panose="02010609060101010101" pitchFamily="49" charset="-122"/>
              </a:rPr>
              <a:t>国家工商行政管理总局令</a:t>
            </a:r>
            <a:endParaRPr lang="zh-CN" altLang="en-US" sz="2200" b="1">
              <a:cs typeface="楷体" panose="02010609060101010101" pitchFamily="49" charset="-122"/>
            </a:endParaRPr>
          </a:p>
          <a:p>
            <a:pPr algn="ctr">
              <a:lnSpc>
                <a:spcPct val="110000"/>
              </a:lnSpc>
            </a:pPr>
            <a:r>
              <a:rPr lang="zh-CN" altLang="en-US" sz="2200" b="1">
                <a:cs typeface="楷体" panose="02010609060101010101" pitchFamily="49" charset="-122"/>
              </a:rPr>
              <a:t>第39号</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《股权出资登记管理办法》已经国家工商行政管理总局局务会议</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审议通过，现予公布，自××××年3月1日起施行。                                                                                                                                                       </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                                            局长×××                                                                 </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                                        ××××年1月14日</a:t>
            </a:r>
            <a:endParaRPr lang="zh-CN" altLang="en-US" sz="2200" b="1">
              <a:cs typeface="楷体" panose="02010609060101010101" pitchFamily="49" charset="-122"/>
            </a:endParaRPr>
          </a:p>
          <a:p>
            <a:endParaRPr lang="zh-CN" altLang="en-US" sz="2200" b="1">
              <a:cs typeface="楷体" panose="02010609060101010101" pitchFamily="49" charset="-122"/>
            </a:endParaRPr>
          </a:p>
        </p:txBody>
      </p:sp>
      <p:sp>
        <p:nvSpPr>
          <p:cNvPr id="4" name="文本框 3"/>
          <p:cNvSpPr txBox="1"/>
          <p:nvPr/>
        </p:nvSpPr>
        <p:spPr>
          <a:xfrm>
            <a:off x="1149350" y="4700905"/>
            <a:ext cx="7398385" cy="1420495"/>
          </a:xfrm>
          <a:prstGeom prst="rect">
            <a:avLst/>
          </a:prstGeom>
          <a:noFill/>
          <a:ln w="12700">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（1）该命令作者的标识有何特殊要求，为什么？</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（2）该命令正文的结构形式是什么？</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（3）命令成文日期确定的标准是什么？</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4061460" y="379730"/>
            <a:ext cx="1042670" cy="818515"/>
            <a:chOff x="5061803" y="-17621"/>
            <a:chExt cx="1042670" cy="818690"/>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690"/>
              <a:chOff x="6973447" y="-30589"/>
              <a:chExt cx="868680" cy="818690"/>
            </a:xfrm>
          </p:grpSpPr>
          <p:sp>
            <p:nvSpPr>
              <p:cNvPr id="121" name="矩形 120"/>
              <p:cNvSpPr/>
              <p:nvPr/>
            </p:nvSpPr>
            <p:spPr>
              <a:xfrm>
                <a:off x="6983869" y="419801"/>
                <a:ext cx="640080" cy="368300"/>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0.05"/>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 calcmode="lin" valueType="num">
                                      <p:cBhvr>
                                        <p:cTn id="9" dur="500" fill="hold"/>
                                        <p:tgtEl>
                                          <p:spTgt spid="4"/>
                                        </p:tgtEl>
                                        <p:attrNameLst>
                                          <p:attrName>ppt_x</p:attrName>
                                        </p:attrNameLst>
                                      </p:cBhvr>
                                      <p:tavLst>
                                        <p:tav tm="0">
                                          <p:val>
                                            <p:strVal val="#ppt_x-.2"/>
                                          </p:val>
                                        </p:tav>
                                        <p:tav tm="100000">
                                          <p:val>
                                            <p:strVal val="#ppt_x"/>
                                          </p:val>
                                        </p:tav>
                                      </p:tavLst>
                                    </p:anim>
                                    <p:anim calcmode="lin" valueType="num">
                                      <p:cBhvr>
                                        <p:cTn id="10" dur="500" fill="hold"/>
                                        <p:tgtEl>
                                          <p:spTgt spid="4"/>
                                        </p:tgtEl>
                                        <p:attrNameLst>
                                          <p:attrName>ppt_y</p:attrName>
                                        </p:attrNameLst>
                                      </p:cBhvr>
                                      <p:tavLst>
                                        <p:tav tm="0">
                                          <p:val>
                                            <p:strVal val="#ppt_y"/>
                                          </p:val>
                                        </p:tav>
                                        <p:tav tm="100000">
                                          <p:val>
                                            <p:strVal val="#ppt_y"/>
                                          </p:val>
                                        </p:tav>
                                      </p:tavLst>
                                    </p:anim>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写作题</a:t>
            </a:r>
            <a:endParaRPr lang="zh-CN" altLang="en-US" sz="3200"/>
          </a:p>
        </p:txBody>
      </p:sp>
      <p:sp>
        <p:nvSpPr>
          <p:cNvPr id="3" name="内容占位符 2"/>
          <p:cNvSpPr>
            <a:spLocks noGrp="1"/>
          </p:cNvSpPr>
          <p:nvPr>
            <p:ph idx="1"/>
          </p:nvPr>
        </p:nvSpPr>
        <p:spPr>
          <a:xfrm>
            <a:off x="925195" y="1156970"/>
            <a:ext cx="9322435" cy="4921250"/>
          </a:xfrm>
          <a:ln w="12700">
            <a:solidFill>
              <a:srgbClr val="993366"/>
            </a:solidFill>
            <a:prstDash val="lgDashDotDot"/>
          </a:ln>
        </p:spPr>
        <p:txBody>
          <a:bodyPr/>
          <a:lstStyle/>
          <a:p>
            <a:pPr>
              <a:lnSpc>
                <a:spcPct val="110000"/>
              </a:lnSpc>
            </a:pPr>
            <a:r>
              <a:rPr lang="en-US" sz="2000">
                <a:latin typeface="微软雅黑" panose="020B0503020204020204" charset="-122"/>
                <a:ea typeface="微软雅黑" panose="020B0503020204020204" charset="-122"/>
                <a:cs typeface="微软雅黑" panose="020B0503020204020204" charset="-122"/>
              </a:rPr>
              <a:t>1</a:t>
            </a:r>
            <a:r>
              <a:rPr sz="2000">
                <a:latin typeface="微软雅黑" panose="020B0503020204020204" charset="-122"/>
                <a:ea typeface="微软雅黑" panose="020B0503020204020204" charset="-122"/>
                <a:cs typeface="微软雅黑" panose="020B0503020204020204" charset="-122"/>
              </a:rPr>
              <a:t>.</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××××年3月4日17时左右，刘明明等7人乘坐五菱微型面包车行驶到××市</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××县××村加油站门前时，被后面一辆“依维柯”车撞出了10多米远，刘明明</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的双腿和一只胳膊多处骨折，但神志还很清醒。大家顾不得自己身体上的伤，</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立即去救护刘明明。</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同伴高波回忆当时的情景时说：“危难之时，我们不断地向当地120、110求救，</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120回答雪太大，车出不去；110回答已告知巡警出警，变没了下文。情急之下，</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我们只好开动遍体鳞伤的五菱面包往前挪，刘明明呆在车里冻得不停地打颤。</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我见到路边有一处小红房子亮着灯，一位打更老汉从窗户玻璃上露出了脸。我</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立即跪在门外连声喊：“快救命啊！”但老汉就是不开门，我们只好又把车开回</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到××加油站。加油站业主坚决不让伤者进屋。我扑通一声跪到地上，五菱和</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依维柯两车的司机孙荣飞、李杰也跪下再三请求。可是，业主还是不让伤者进屋</a:t>
            </a:r>
            <a:endParaRPr sz="2000">
              <a:latin typeface="微软雅黑" panose="020B0503020204020204" charset="-122"/>
              <a:ea typeface="微软雅黑" panose="020B0503020204020204" charset="-122"/>
              <a:cs typeface="微软雅黑" panose="020B0503020204020204" charset="-122"/>
            </a:endParaRPr>
          </a:p>
          <a:p>
            <a:pPr>
              <a:lnSpc>
                <a:spcPct val="100000"/>
              </a:lnSpc>
            </a:pPr>
            <a:r>
              <a:rPr sz="2000">
                <a:latin typeface="微软雅黑" panose="020B0503020204020204" charset="-122"/>
                <a:ea typeface="微软雅黑" panose="020B0503020204020204" charset="-122"/>
                <a:cs typeface="微软雅黑" panose="020B0503020204020204" charset="-122"/>
              </a:rPr>
              <a:t>避寒，我们只好再次开动面包车往前方路上闯，不幸，又在小红房子边抛锚了。”</a:t>
            </a:r>
            <a:endParaRPr sz="200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nvSpPr>
        <p:spPr>
          <a:xfrm>
            <a:off x="2419350" y="699770"/>
            <a:ext cx="8300720" cy="457200"/>
          </a:xfrm>
          <a:prstGeom prst="rect">
            <a:avLst/>
          </a:prstGeom>
          <a:noFill/>
        </p:spPr>
        <p:txBody>
          <a:bodyPr wrap="none" rtlCol="0" anchor="t">
            <a:spAutoFit/>
          </a:bodyPr>
          <a:lstStyle/>
          <a:p>
            <a:pPr algn="l"/>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写作题（本大题共2小题，30小题24分，31题10分，共34分）</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6" name="组合 15"/>
          <p:cNvGrpSpPr/>
          <p:nvPr/>
        </p:nvGrpSpPr>
        <p:grpSpPr>
          <a:xfrm>
            <a:off x="10646410" y="1043305"/>
            <a:ext cx="1042670" cy="818515"/>
            <a:chOff x="5061803" y="-17621"/>
            <a:chExt cx="1042670" cy="818690"/>
          </a:xfrm>
        </p:grpSpPr>
        <p:cxnSp>
          <p:nvCxnSpPr>
            <p:cNvPr id="17" name="直接箭头连接符 16"/>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51" name="组合 50"/>
            <p:cNvGrpSpPr/>
            <p:nvPr/>
          </p:nvGrpSpPr>
          <p:grpSpPr>
            <a:xfrm>
              <a:off x="5198768" y="-17621"/>
              <a:ext cx="650502" cy="818690"/>
              <a:chOff x="6973447" y="-30589"/>
              <a:chExt cx="650502" cy="818690"/>
            </a:xfrm>
          </p:grpSpPr>
          <p:sp>
            <p:nvSpPr>
              <p:cNvPr id="52" name="矩形 51"/>
              <p:cNvSpPr/>
              <p:nvPr/>
            </p:nvSpPr>
            <p:spPr>
              <a:xfrm>
                <a:off x="6983869" y="419801"/>
                <a:ext cx="640080" cy="368300"/>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55" name="矩形 54"/>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写作题</a:t>
                </a:r>
                <a:endParaRPr lang="zh-CN" altLang="en-US" dirty="0" smtClean="0">
                  <a:latin typeface="楷体" panose="02010609060101010101" pitchFamily="49" charset="-122"/>
                  <a:ea typeface="楷体" panose="02010609060101010101" pitchFamily="49" charset="-122"/>
                </a:endParaRPr>
              </a:p>
            </p:txBody>
          </p:sp>
          <p:sp>
            <p:nvSpPr>
              <p:cNvPr id="56" name="等腰三角形 55"/>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写作题</a:t>
            </a:r>
            <a:endParaRPr lang="zh-CN" altLang="en-US" sz="3200"/>
          </a:p>
        </p:txBody>
      </p:sp>
      <p:sp>
        <p:nvSpPr>
          <p:cNvPr id="7" name="内容占位符 6"/>
          <p:cNvSpPr>
            <a:spLocks noGrp="1"/>
          </p:cNvSpPr>
          <p:nvPr>
            <p:ph idx="1"/>
          </p:nvPr>
        </p:nvSpPr>
        <p:spPr>
          <a:xfrm>
            <a:off x="925195" y="1241425"/>
            <a:ext cx="8978900" cy="5059680"/>
          </a:xfrm>
          <a:ln w="12700">
            <a:solidFill>
              <a:srgbClr val="993366"/>
            </a:solidFill>
            <a:prstDash val="lgDashDotDot"/>
          </a:ln>
        </p:spPr>
        <p:txBody>
          <a:bodyPr/>
          <a:p>
            <a:pPr>
              <a:lnSpc>
                <a:spcPct val="140000"/>
              </a:lnSpc>
            </a:pPr>
            <a:r>
              <a:rPr sz="2000">
                <a:latin typeface="微软雅黑" panose="020B0503020204020204" charset="-122"/>
                <a:ea typeface="微软雅黑" panose="020B0503020204020204" charset="-122"/>
                <a:cs typeface="微软雅黑" panose="020B0503020204020204" charset="-122"/>
                <a:sym typeface="+mn-ea"/>
              </a:rPr>
              <a:t>孙荣飞说：“这是一辆丰田车开过来，车里坐着两个身穿警服的人。他们</a:t>
            </a:r>
            <a:endParaRPr sz="2000">
              <a:latin typeface="微软雅黑" panose="020B0503020204020204" charset="-122"/>
              <a:ea typeface="微软雅黑" panose="020B0503020204020204" charset="-122"/>
              <a:cs typeface="微软雅黑" panose="020B0503020204020204" charset="-122"/>
              <a:sym typeface="+mn-ea"/>
            </a:endParaRPr>
          </a:p>
          <a:p>
            <a:pPr>
              <a:lnSpc>
                <a:spcPct val="140000"/>
              </a:lnSpc>
            </a:pPr>
            <a:r>
              <a:rPr sz="2000">
                <a:latin typeface="微软雅黑" panose="020B0503020204020204" charset="-122"/>
                <a:ea typeface="微软雅黑" panose="020B0503020204020204" charset="-122"/>
                <a:cs typeface="微软雅黑" panose="020B0503020204020204" charset="-122"/>
                <a:sym typeface="+mn-ea"/>
              </a:rPr>
              <a:t>同意我们上了车。为了日后感谢，我和高波记下了这台车牌号。被抬到车上</a:t>
            </a:r>
            <a:endParaRPr sz="2000">
              <a:latin typeface="微软雅黑" panose="020B0503020204020204" charset="-122"/>
              <a:ea typeface="微软雅黑" panose="020B0503020204020204" charset="-122"/>
              <a:cs typeface="微软雅黑" panose="020B0503020204020204" charset="-122"/>
              <a:sym typeface="+mn-ea"/>
            </a:endParaRPr>
          </a:p>
          <a:p>
            <a:pPr>
              <a:lnSpc>
                <a:spcPct val="140000"/>
              </a:lnSpc>
            </a:pPr>
            <a:r>
              <a:rPr sz="2000">
                <a:latin typeface="微软雅黑" panose="020B0503020204020204" charset="-122"/>
                <a:ea typeface="微软雅黑" panose="020B0503020204020204" charset="-122"/>
                <a:cs typeface="微软雅黑" panose="020B0503020204020204" charset="-122"/>
                <a:sym typeface="+mn-ea"/>
              </a:rPr>
              <a:t>的刘明明这是还很清醒，还能喊叫，但这台丰田车开到离××收费站200米时，</a:t>
            </a:r>
            <a:endParaRPr sz="2000">
              <a:latin typeface="微软雅黑" panose="020B0503020204020204" charset="-122"/>
              <a:ea typeface="微软雅黑" panose="020B0503020204020204" charset="-122"/>
              <a:cs typeface="微软雅黑" panose="020B0503020204020204" charset="-122"/>
              <a:sym typeface="+mn-ea"/>
            </a:endParaRPr>
          </a:p>
          <a:p>
            <a:pPr>
              <a:lnSpc>
                <a:spcPct val="140000"/>
              </a:lnSpc>
            </a:pPr>
            <a:r>
              <a:rPr sz="2000">
                <a:latin typeface="微软雅黑" panose="020B0503020204020204" charset="-122"/>
                <a:ea typeface="微软雅黑" panose="020B0503020204020204" charset="-122"/>
                <a:cs typeface="微软雅黑" panose="020B0503020204020204" charset="-122"/>
                <a:sym typeface="+mn-ea"/>
              </a:rPr>
              <a:t>司机却突然停下车说：“这儿有个诊所，你们得下车！我们要去接领导。”</a:t>
            </a:r>
            <a:endParaRPr sz="2000">
              <a:latin typeface="微软雅黑" panose="020B0503020204020204" charset="-122"/>
              <a:ea typeface="微软雅黑" panose="020B0503020204020204" charset="-122"/>
              <a:cs typeface="微软雅黑" panose="020B0503020204020204" charset="-122"/>
              <a:sym typeface="+mn-ea"/>
            </a:endParaRPr>
          </a:p>
          <a:p>
            <a:pPr>
              <a:lnSpc>
                <a:spcPct val="140000"/>
              </a:lnSpc>
            </a:pPr>
            <a:r>
              <a:rPr sz="2000">
                <a:latin typeface="微软雅黑" panose="020B0503020204020204" charset="-122"/>
                <a:ea typeface="微软雅黑" panose="020B0503020204020204" charset="-122"/>
                <a:cs typeface="微软雅黑" panose="020B0503020204020204" charset="-122"/>
                <a:sym typeface="+mn-ea"/>
              </a:rPr>
              <a:t>高波一听傻了眼，抱着伤者一条腿跪在车上哀求：“行好，救人就到底，把</a:t>
            </a:r>
            <a:endParaRPr sz="2000">
              <a:latin typeface="微软雅黑" panose="020B0503020204020204" charset="-122"/>
              <a:ea typeface="微软雅黑" panose="020B0503020204020204" charset="-122"/>
              <a:cs typeface="微软雅黑" panose="020B0503020204020204" charset="-122"/>
              <a:sym typeface="+mn-ea"/>
            </a:endParaRPr>
          </a:p>
          <a:p>
            <a:pPr>
              <a:lnSpc>
                <a:spcPct val="140000"/>
              </a:lnSpc>
            </a:pPr>
            <a:r>
              <a:rPr sz="2000">
                <a:latin typeface="微软雅黑" panose="020B0503020204020204" charset="-122"/>
                <a:ea typeface="微软雅黑" panose="020B0503020204020204" charset="-122"/>
                <a:cs typeface="微软雅黑" panose="020B0503020204020204" charset="-122"/>
                <a:sym typeface="+mn-ea"/>
              </a:rPr>
              <a:t>我们送到医院，哪怕拉到前面的收费站在下车吧！”行司机不耐烦地说：</a:t>
            </a:r>
            <a:endParaRPr sz="2000">
              <a:latin typeface="微软雅黑" panose="020B0503020204020204" charset="-122"/>
              <a:ea typeface="微软雅黑" panose="020B0503020204020204" charset="-122"/>
              <a:cs typeface="微软雅黑" panose="020B0503020204020204" charset="-122"/>
              <a:sym typeface="+mn-ea"/>
            </a:endParaRPr>
          </a:p>
          <a:p>
            <a:pPr>
              <a:lnSpc>
                <a:spcPct val="140000"/>
              </a:lnSpc>
            </a:pPr>
            <a:r>
              <a:rPr sz="2000">
                <a:latin typeface="微软雅黑" panose="020B0503020204020204" charset="-122"/>
                <a:ea typeface="微软雅黑" panose="020B0503020204020204" charset="-122"/>
                <a:cs typeface="微软雅黑" panose="020B0503020204020204" charset="-122"/>
                <a:sym typeface="+mn-ea"/>
              </a:rPr>
              <a:t>“我们把你们拉出了这么远，还不是行好？快点下车！再不下车，我就揍</a:t>
            </a:r>
            <a:endParaRPr sz="2000">
              <a:latin typeface="微软雅黑" panose="020B0503020204020204" charset="-122"/>
              <a:ea typeface="微软雅黑" panose="020B0503020204020204" charset="-122"/>
              <a:cs typeface="微软雅黑" panose="020B0503020204020204" charset="-122"/>
              <a:sym typeface="+mn-ea"/>
            </a:endParaRPr>
          </a:p>
          <a:p>
            <a:pPr>
              <a:lnSpc>
                <a:spcPct val="140000"/>
              </a:lnSpc>
            </a:pPr>
            <a:r>
              <a:rPr sz="2000">
                <a:latin typeface="微软雅黑" panose="020B0503020204020204" charset="-122"/>
                <a:ea typeface="微软雅黑" panose="020B0503020204020204" charset="-122"/>
                <a:cs typeface="微软雅黑" panose="020B0503020204020204" charset="-122"/>
                <a:sym typeface="+mn-ea"/>
              </a:rPr>
              <a:t>你们！”这时坐在副驾驶位置上的那位威严的人拉开车门，硬是把伤者</a:t>
            </a:r>
            <a:endParaRPr sz="2000">
              <a:latin typeface="微软雅黑" panose="020B0503020204020204" charset="-122"/>
              <a:ea typeface="微软雅黑" panose="020B0503020204020204" charset="-122"/>
              <a:cs typeface="微软雅黑" panose="020B0503020204020204" charset="-122"/>
              <a:sym typeface="+mn-ea"/>
            </a:endParaRPr>
          </a:p>
          <a:p>
            <a:pPr>
              <a:lnSpc>
                <a:spcPct val="140000"/>
              </a:lnSpc>
            </a:pPr>
            <a:r>
              <a:rPr sz="2000">
                <a:latin typeface="微软雅黑" panose="020B0503020204020204" charset="-122"/>
                <a:ea typeface="微软雅黑" panose="020B0503020204020204" charset="-122"/>
                <a:cs typeface="微软雅黑" panose="020B0503020204020204" charset="-122"/>
                <a:sym typeface="+mn-ea"/>
              </a:rPr>
              <a:t>拖下了车。”</a:t>
            </a:r>
            <a:endParaRPr sz="2000">
              <a:latin typeface="微软雅黑" panose="020B0503020204020204" charset="-122"/>
              <a:ea typeface="微软雅黑" panose="020B0503020204020204" charset="-122"/>
              <a:cs typeface="微软雅黑" panose="020B0503020204020204" charset="-122"/>
              <a:sym typeface="+mn-ea"/>
            </a:endParaRPr>
          </a:p>
        </p:txBody>
      </p:sp>
      <p:grpSp>
        <p:nvGrpSpPr>
          <p:cNvPr id="3" name="组合 2"/>
          <p:cNvGrpSpPr/>
          <p:nvPr/>
        </p:nvGrpSpPr>
        <p:grpSpPr>
          <a:xfrm>
            <a:off x="3886835" y="370840"/>
            <a:ext cx="1042670" cy="818515"/>
            <a:chOff x="5061803" y="-17621"/>
            <a:chExt cx="1042670" cy="818690"/>
          </a:xfrm>
        </p:grpSpPr>
        <p:cxnSp>
          <p:nvCxnSpPr>
            <p:cNvPr id="4" name="直接箭头连接符 3"/>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5" name="组合 4"/>
            <p:cNvGrpSpPr/>
            <p:nvPr/>
          </p:nvGrpSpPr>
          <p:grpSpPr>
            <a:xfrm>
              <a:off x="5198768" y="-17621"/>
              <a:ext cx="650502" cy="818690"/>
              <a:chOff x="6973447" y="-30589"/>
              <a:chExt cx="650502" cy="818690"/>
            </a:xfrm>
          </p:grpSpPr>
          <p:sp>
            <p:nvSpPr>
              <p:cNvPr id="6" name="矩形 5"/>
              <p:cNvSpPr/>
              <p:nvPr/>
            </p:nvSpPr>
            <p:spPr>
              <a:xfrm>
                <a:off x="6983869" y="419801"/>
                <a:ext cx="640080" cy="368300"/>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8" name="矩形 7"/>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写作题</a:t>
                </a:r>
                <a:endParaRPr lang="zh-CN" altLang="en-US" dirty="0" smtClean="0">
                  <a:latin typeface="楷体" panose="02010609060101010101" pitchFamily="49" charset="-122"/>
                  <a:ea typeface="楷体" panose="02010609060101010101" pitchFamily="49" charset="-122"/>
                </a:endParaRPr>
              </a:p>
            </p:txBody>
          </p:sp>
          <p:sp>
            <p:nvSpPr>
              <p:cNvPr id="9" name="等腰三角形 8"/>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写作题</a:t>
            </a:r>
            <a:endParaRPr lang="zh-CN" altLang="en-US" sz="3200"/>
          </a:p>
        </p:txBody>
      </p:sp>
      <p:sp>
        <p:nvSpPr>
          <p:cNvPr id="7" name="内容占位符 6"/>
          <p:cNvSpPr>
            <a:spLocks noGrp="1"/>
          </p:cNvSpPr>
          <p:nvPr>
            <p:ph idx="1"/>
          </p:nvPr>
        </p:nvSpPr>
        <p:spPr>
          <a:xfrm>
            <a:off x="925195" y="1280160"/>
            <a:ext cx="9241155" cy="5012055"/>
          </a:xfrm>
          <a:ln w="12700">
            <a:solidFill>
              <a:srgbClr val="993366"/>
            </a:solidFill>
            <a:prstDash val="lgDashDotDot"/>
          </a:ln>
        </p:spPr>
        <p:txBody>
          <a:bodyPr/>
          <a:p>
            <a:pPr>
              <a:lnSpc>
                <a:spcPct val="130000"/>
              </a:lnSpc>
            </a:pPr>
            <a:r>
              <a:rPr sz="1800">
                <a:latin typeface="微软雅黑" panose="020B0503020204020204" charset="-122"/>
                <a:ea typeface="微软雅黑" panose="020B0503020204020204" charset="-122"/>
                <a:cs typeface="微软雅黑" panose="020B0503020204020204" charset="-122"/>
                <a:sym typeface="+mn-ea"/>
              </a:rPr>
              <a:t>同伴王大属说：“这时，雷下得更大了，风吹得更猛了，看着躺在雪地的刘明明。</a:t>
            </a:r>
            <a:endParaRPr sz="1800">
              <a:latin typeface="微软雅黑" panose="020B0503020204020204" charset="-122"/>
              <a:ea typeface="微软雅黑" panose="020B0503020204020204" charset="-122"/>
              <a:cs typeface="微软雅黑" panose="020B0503020204020204" charset="-122"/>
              <a:sym typeface="+mn-ea"/>
            </a:endParaRPr>
          </a:p>
          <a:p>
            <a:pPr>
              <a:lnSpc>
                <a:spcPct val="130000"/>
              </a:lnSpc>
            </a:pPr>
            <a:r>
              <a:rPr sz="1800">
                <a:latin typeface="微软雅黑" panose="020B0503020204020204" charset="-122"/>
                <a:ea typeface="微软雅黑" panose="020B0503020204020204" charset="-122"/>
                <a:cs typeface="微软雅黑" panose="020B0503020204020204" charset="-122"/>
                <a:sym typeface="+mn-ea"/>
              </a:rPr>
              <a:t>我们焦急万分，正发愁时，一辆亮着警灯的车开了过来，高波当即站在马路中央，</a:t>
            </a:r>
            <a:endParaRPr sz="1800">
              <a:latin typeface="微软雅黑" panose="020B0503020204020204" charset="-122"/>
              <a:ea typeface="微软雅黑" panose="020B0503020204020204" charset="-122"/>
              <a:cs typeface="微软雅黑" panose="020B0503020204020204" charset="-122"/>
              <a:sym typeface="+mn-ea"/>
            </a:endParaRPr>
          </a:p>
          <a:p>
            <a:pPr>
              <a:lnSpc>
                <a:spcPct val="130000"/>
              </a:lnSpc>
            </a:pPr>
            <a:r>
              <a:rPr sz="1800">
                <a:latin typeface="微软雅黑" panose="020B0503020204020204" charset="-122"/>
                <a:ea typeface="微软雅黑" panose="020B0503020204020204" charset="-122"/>
                <a:cs typeface="微软雅黑" panose="020B0503020204020204" charset="-122"/>
                <a:sym typeface="+mn-ea"/>
              </a:rPr>
              <a:t>用力挥舞双手，嘴里拼命地呼喊：“教命呀！救命呀！可是车开到离我们三米不到的</a:t>
            </a:r>
            <a:endParaRPr sz="1800">
              <a:latin typeface="微软雅黑" panose="020B0503020204020204" charset="-122"/>
              <a:ea typeface="微软雅黑" panose="020B0503020204020204" charset="-122"/>
              <a:cs typeface="微软雅黑" panose="020B0503020204020204" charset="-122"/>
              <a:sym typeface="+mn-ea"/>
            </a:endParaRPr>
          </a:p>
          <a:p>
            <a:pPr>
              <a:lnSpc>
                <a:spcPct val="130000"/>
              </a:lnSpc>
            </a:pPr>
            <a:r>
              <a:rPr sz="1800">
                <a:latin typeface="微软雅黑" panose="020B0503020204020204" charset="-122"/>
                <a:ea typeface="微软雅黑" panose="020B0503020204020204" charset="-122"/>
                <a:cs typeface="微软雅黑" panose="020B0503020204020204" charset="-122"/>
                <a:sym typeface="+mn-ea"/>
              </a:rPr>
              <a:t>地方。绕开我们开走了，警车刚走开，一台120出现在马路上，我和高波连忙过去拦车，</a:t>
            </a:r>
            <a:endParaRPr sz="1800">
              <a:latin typeface="微软雅黑" panose="020B0503020204020204" charset="-122"/>
              <a:ea typeface="微软雅黑" panose="020B0503020204020204" charset="-122"/>
              <a:cs typeface="微软雅黑" panose="020B0503020204020204" charset="-122"/>
              <a:sym typeface="+mn-ea"/>
            </a:endParaRPr>
          </a:p>
          <a:p>
            <a:pPr>
              <a:lnSpc>
                <a:spcPct val="130000"/>
              </a:lnSpc>
            </a:pPr>
            <a:r>
              <a:rPr sz="1800">
                <a:latin typeface="微软雅黑" panose="020B0503020204020204" charset="-122"/>
                <a:ea typeface="微软雅黑" panose="020B0503020204020204" charset="-122"/>
                <a:cs typeface="微软雅黑" panose="020B0503020204020204" charset="-122"/>
                <a:sym typeface="+mn-ea"/>
              </a:rPr>
              <a:t>双双跪在车门前求教。</a:t>
            </a:r>
            <a:endParaRPr sz="1800">
              <a:latin typeface="微软雅黑" panose="020B0503020204020204" charset="-122"/>
              <a:ea typeface="微软雅黑" panose="020B0503020204020204" charset="-122"/>
              <a:cs typeface="微软雅黑" panose="020B0503020204020204" charset="-122"/>
              <a:sym typeface="+mn-ea"/>
            </a:endParaRPr>
          </a:p>
          <a:p>
            <a:pPr>
              <a:lnSpc>
                <a:spcPct val="130000"/>
              </a:lnSpc>
            </a:pPr>
            <a:r>
              <a:rPr sz="1800">
                <a:latin typeface="微软雅黑" panose="020B0503020204020204" charset="-122"/>
                <a:ea typeface="微软雅黑" panose="020B0503020204020204" charset="-122"/>
                <a:cs typeface="微软雅黑" panose="020B0503020204020204" charset="-122"/>
                <a:sym typeface="+mn-ea"/>
              </a:rPr>
              <a:t>120司机竟然冷冰冰地回答说：“我车后有人，使劲一关车门，把车开走了。刘明明这时</a:t>
            </a:r>
            <a:endParaRPr sz="1800">
              <a:latin typeface="微软雅黑" panose="020B0503020204020204" charset="-122"/>
              <a:ea typeface="微软雅黑" panose="020B0503020204020204" charset="-122"/>
              <a:cs typeface="微软雅黑" panose="020B0503020204020204" charset="-122"/>
              <a:sym typeface="+mn-ea"/>
            </a:endParaRPr>
          </a:p>
          <a:p>
            <a:pPr>
              <a:lnSpc>
                <a:spcPct val="130000"/>
              </a:lnSpc>
            </a:pPr>
            <a:r>
              <a:rPr sz="1800">
                <a:latin typeface="微软雅黑" panose="020B0503020204020204" charset="-122"/>
                <a:ea typeface="微软雅黑" panose="020B0503020204020204" charset="-122"/>
                <a:cs typeface="微软雅黑" panose="020B0503020204020204" charset="-122"/>
                <a:sym typeface="+mn-ea"/>
              </a:rPr>
              <a:t>候还能睁一睁眼睛，但喊他已不能答应了。”高波说：“见找车无望，我们只好把刘明明</a:t>
            </a:r>
            <a:endParaRPr sz="1800">
              <a:latin typeface="微软雅黑" panose="020B0503020204020204" charset="-122"/>
              <a:ea typeface="微软雅黑" panose="020B0503020204020204" charset="-122"/>
              <a:cs typeface="微软雅黑" panose="020B0503020204020204" charset="-122"/>
              <a:sym typeface="+mn-ea"/>
            </a:endParaRPr>
          </a:p>
          <a:p>
            <a:pPr>
              <a:lnSpc>
                <a:spcPct val="130000"/>
              </a:lnSpc>
            </a:pPr>
            <a:r>
              <a:rPr sz="1800">
                <a:latin typeface="微软雅黑" panose="020B0503020204020204" charset="-122"/>
                <a:ea typeface="微软雅黑" panose="020B0503020204020204" charset="-122"/>
                <a:cs typeface="微软雅黑" panose="020B0503020204020204" charset="-122"/>
                <a:sym typeface="+mn-ea"/>
              </a:rPr>
              <a:t>送往马路边亮着灯的那家小诊所，我和王大属跪在门外雪地上苦苦哀求了好几分钟，诊所</a:t>
            </a:r>
            <a:endParaRPr sz="1800">
              <a:latin typeface="微软雅黑" panose="020B0503020204020204" charset="-122"/>
              <a:ea typeface="微软雅黑" panose="020B0503020204020204" charset="-122"/>
              <a:cs typeface="微软雅黑" panose="020B0503020204020204" charset="-122"/>
              <a:sym typeface="+mn-ea"/>
            </a:endParaRPr>
          </a:p>
          <a:p>
            <a:pPr>
              <a:lnSpc>
                <a:spcPct val="130000"/>
              </a:lnSpc>
            </a:pPr>
            <a:r>
              <a:rPr sz="1800">
                <a:latin typeface="微软雅黑" panose="020B0503020204020204" charset="-122"/>
                <a:ea typeface="微软雅黑" panose="020B0503020204020204" charset="-122"/>
                <a:cs typeface="微软雅黑" panose="020B0503020204020204" charset="-122"/>
                <a:sym typeface="+mn-ea"/>
              </a:rPr>
              <a:t>里那个女人才勉强开了门，我们想把伤者抬到病床上能暖和些，那个女的说哈也不同意，</a:t>
            </a:r>
            <a:endParaRPr sz="1800">
              <a:latin typeface="微软雅黑" panose="020B0503020204020204" charset="-122"/>
              <a:ea typeface="微软雅黑" panose="020B0503020204020204" charset="-122"/>
              <a:cs typeface="微软雅黑" panose="020B0503020204020204" charset="-122"/>
              <a:sym typeface="+mn-ea"/>
            </a:endParaRPr>
          </a:p>
          <a:p>
            <a:pPr>
              <a:lnSpc>
                <a:spcPct val="130000"/>
              </a:lnSpc>
            </a:pPr>
            <a:r>
              <a:rPr sz="1800">
                <a:latin typeface="微软雅黑" panose="020B0503020204020204" charset="-122"/>
                <a:ea typeface="微软雅黑" panose="020B0503020204020204" charset="-122"/>
                <a:cs typeface="微软雅黑" panose="020B0503020204020204" charset="-122"/>
                <a:sym typeface="+mn-ea"/>
              </a:rPr>
              <a:t>于是只能把刘明明放到了小诊所的水泥地上，放下后我腿往离这儿200米处的××收费站跑，</a:t>
            </a:r>
            <a:endParaRPr sz="1800">
              <a:latin typeface="微软雅黑" panose="020B0503020204020204" charset="-122"/>
              <a:ea typeface="微软雅黑" panose="020B0503020204020204" charset="-122"/>
              <a:cs typeface="微软雅黑" panose="020B0503020204020204" charset="-122"/>
              <a:sym typeface="+mn-ea"/>
            </a:endParaRPr>
          </a:p>
          <a:p>
            <a:pPr>
              <a:lnSpc>
                <a:spcPct val="130000"/>
              </a:lnSpc>
            </a:pPr>
            <a:r>
              <a:rPr sz="1800">
                <a:latin typeface="微软雅黑" panose="020B0503020204020204" charset="-122"/>
                <a:ea typeface="微软雅黑" panose="020B0503020204020204" charset="-122"/>
                <a:cs typeface="微软雅黑" panose="020B0503020204020204" charset="-122"/>
                <a:sym typeface="+mn-ea"/>
              </a:rPr>
              <a:t>想尽快找车救人，我到收费站没找到车再跑回诊所一看，刘明明已被抛到了诊所门外的</a:t>
            </a:r>
            <a:endParaRPr sz="1800">
              <a:latin typeface="微软雅黑" panose="020B0503020204020204" charset="-122"/>
              <a:ea typeface="微软雅黑" panose="020B0503020204020204" charset="-122"/>
              <a:cs typeface="微软雅黑" panose="020B0503020204020204" charset="-122"/>
              <a:sym typeface="+mn-ea"/>
            </a:endParaRPr>
          </a:p>
          <a:p>
            <a:pPr>
              <a:lnSpc>
                <a:spcPct val="130000"/>
              </a:lnSpc>
            </a:pPr>
            <a:r>
              <a:rPr sz="1800">
                <a:latin typeface="微软雅黑" panose="020B0503020204020204" charset="-122"/>
                <a:ea typeface="微软雅黑" panose="020B0503020204020204" charset="-122"/>
                <a:cs typeface="微软雅黑" panose="020B0503020204020204" charset="-122"/>
                <a:sym typeface="+mn-ea"/>
              </a:rPr>
              <a:t>雪地上。”</a:t>
            </a:r>
            <a:endParaRPr sz="1800">
              <a:latin typeface="微软雅黑" panose="020B0503020204020204" charset="-122"/>
              <a:ea typeface="微软雅黑" panose="020B0503020204020204" charset="-122"/>
              <a:cs typeface="微软雅黑" panose="020B0503020204020204" charset="-122"/>
              <a:sym typeface="+mn-ea"/>
            </a:endParaRPr>
          </a:p>
        </p:txBody>
      </p:sp>
      <p:grpSp>
        <p:nvGrpSpPr>
          <p:cNvPr id="3" name="组合 2"/>
          <p:cNvGrpSpPr/>
          <p:nvPr/>
        </p:nvGrpSpPr>
        <p:grpSpPr>
          <a:xfrm>
            <a:off x="3929380" y="382905"/>
            <a:ext cx="1042670" cy="818515"/>
            <a:chOff x="5061803" y="-17621"/>
            <a:chExt cx="1042670" cy="818690"/>
          </a:xfrm>
        </p:grpSpPr>
        <p:cxnSp>
          <p:nvCxnSpPr>
            <p:cNvPr id="4" name="直接箭头连接符 3"/>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5" name="组合 4"/>
            <p:cNvGrpSpPr/>
            <p:nvPr/>
          </p:nvGrpSpPr>
          <p:grpSpPr>
            <a:xfrm>
              <a:off x="5198768" y="-17621"/>
              <a:ext cx="650502" cy="818690"/>
              <a:chOff x="6973447" y="-30589"/>
              <a:chExt cx="650502" cy="818690"/>
            </a:xfrm>
          </p:grpSpPr>
          <p:sp>
            <p:nvSpPr>
              <p:cNvPr id="6" name="矩形 5"/>
              <p:cNvSpPr/>
              <p:nvPr/>
            </p:nvSpPr>
            <p:spPr>
              <a:xfrm>
                <a:off x="6983869" y="419801"/>
                <a:ext cx="640080" cy="368300"/>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8" name="矩形 7"/>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写作题</a:t>
                </a:r>
                <a:endParaRPr lang="zh-CN" altLang="en-US" dirty="0" smtClean="0">
                  <a:latin typeface="楷体" panose="02010609060101010101" pitchFamily="49" charset="-122"/>
                  <a:ea typeface="楷体" panose="02010609060101010101" pitchFamily="49" charset="-122"/>
                </a:endParaRPr>
              </a:p>
            </p:txBody>
          </p:sp>
          <p:sp>
            <p:nvSpPr>
              <p:cNvPr id="9" name="等腰三角形 8"/>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写作题</a:t>
            </a:r>
            <a:endParaRPr lang="zh-CN" altLang="en-US" sz="3200"/>
          </a:p>
        </p:txBody>
      </p:sp>
      <p:sp>
        <p:nvSpPr>
          <p:cNvPr id="4" name="文本框 3"/>
          <p:cNvSpPr txBox="1"/>
          <p:nvPr/>
        </p:nvSpPr>
        <p:spPr>
          <a:xfrm>
            <a:off x="925195" y="4998720"/>
            <a:ext cx="9385300" cy="1273175"/>
          </a:xfrm>
          <a:prstGeom prst="rect">
            <a:avLst/>
          </a:prstGeom>
          <a:noFill/>
          <a:ln w="12700">
            <a:noFill/>
            <a:prstDash val="lgDashDotDot"/>
          </a:ln>
        </p:spPr>
        <p:txBody>
          <a:bodyPr wrap="square" rtlCol="0" anchor="t">
            <a:spAutoFit/>
          </a:bodyPr>
          <a:lstStyle/>
          <a:p>
            <a:pPr>
              <a:lnSpc>
                <a:spcPct val="12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假如上面这篇文章所反映的事实，是你在×××年3月6日召开的刘明明车祸事故</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过程调查会上获得的信息。请根据这些信息加上必要的补充，整理出一份纪要，</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要求：符合纪要文种的特点，结构完整，不少于400字</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7" name="内容占位符 6"/>
          <p:cNvSpPr>
            <a:spLocks noGrp="1"/>
          </p:cNvSpPr>
          <p:nvPr>
            <p:ph idx="1"/>
          </p:nvPr>
        </p:nvSpPr>
        <p:spPr>
          <a:xfrm>
            <a:off x="925195" y="1160145"/>
            <a:ext cx="9232900" cy="3872230"/>
          </a:xfrm>
          <a:ln w="12700">
            <a:solidFill>
              <a:srgbClr val="993366"/>
            </a:solidFill>
            <a:prstDash val="lgDashDotDot"/>
          </a:ln>
        </p:spPr>
        <p:txBody>
          <a:bodyPr/>
          <a:p>
            <a:pPr>
              <a:lnSpc>
                <a:spcPct val="130000"/>
              </a:lnSpc>
            </a:pPr>
            <a:r>
              <a:rPr lang="zh-CN" altLang="en-US" sz="1800">
                <a:latin typeface="微软雅黑" panose="020B0503020204020204" charset="-122"/>
                <a:ea typeface="微软雅黑" panose="020B0503020204020204" charset="-122"/>
                <a:cs typeface="微软雅黑" panose="020B0503020204020204" charset="-122"/>
              </a:rPr>
              <a:t>高波继续回想说：“当我拖着刘明明一点一点地到了诊所旁边的小卖店门旁时，</a:t>
            </a:r>
            <a:endParaRPr lang="zh-CN" altLang="en-US" sz="1800">
              <a:latin typeface="微软雅黑" panose="020B0503020204020204" charset="-122"/>
              <a:ea typeface="微软雅黑" panose="020B0503020204020204" charset="-122"/>
              <a:cs typeface="微软雅黑" panose="020B0503020204020204" charset="-122"/>
            </a:endParaRPr>
          </a:p>
          <a:p>
            <a:pPr>
              <a:lnSpc>
                <a:spcPct val="130000"/>
              </a:lnSpc>
            </a:pPr>
            <a:r>
              <a:rPr lang="zh-CN" altLang="en-US" sz="1800">
                <a:latin typeface="微软雅黑" panose="020B0503020204020204" charset="-122"/>
                <a:ea typeface="微软雅黑" panose="020B0503020204020204" charset="-122"/>
                <a:cs typeface="微软雅黑" panose="020B0503020204020204" charset="-122"/>
              </a:rPr>
              <a:t>我已无法下跪。但见到老板娘，我还是哭诉着说：“我给你跪下啦，求你忙救救他！</a:t>
            </a:r>
            <a:endParaRPr lang="zh-CN" altLang="en-US" sz="1800">
              <a:latin typeface="微软雅黑" panose="020B0503020204020204" charset="-122"/>
              <a:ea typeface="微软雅黑" panose="020B0503020204020204" charset="-122"/>
              <a:cs typeface="微软雅黑" panose="020B0503020204020204" charset="-122"/>
            </a:endParaRPr>
          </a:p>
          <a:p>
            <a:pPr>
              <a:lnSpc>
                <a:spcPct val="130000"/>
              </a:lnSpc>
            </a:pPr>
            <a:r>
              <a:rPr lang="zh-CN" altLang="en-US" sz="1800">
                <a:latin typeface="微软雅黑" panose="020B0503020204020204" charset="-122"/>
                <a:ea typeface="微软雅黑" panose="020B0503020204020204" charset="-122"/>
                <a:cs typeface="微软雅黑" panose="020B0503020204020204" charset="-122"/>
              </a:rPr>
              <a:t>这位老板是我遇到的第一个好人，她马上借给我们一辆倒骑驴，逐让店里一个男伙计</a:t>
            </a:r>
            <a:endParaRPr lang="zh-CN" altLang="en-US" sz="1800">
              <a:latin typeface="微软雅黑" panose="020B0503020204020204" charset="-122"/>
              <a:ea typeface="微软雅黑" panose="020B0503020204020204" charset="-122"/>
              <a:cs typeface="微软雅黑" panose="020B0503020204020204" charset="-122"/>
            </a:endParaRPr>
          </a:p>
          <a:p>
            <a:pPr>
              <a:lnSpc>
                <a:spcPct val="130000"/>
              </a:lnSpc>
            </a:pPr>
            <a:r>
              <a:rPr lang="zh-CN" altLang="en-US" sz="1800">
                <a:latin typeface="微软雅黑" panose="020B0503020204020204" charset="-122"/>
                <a:ea typeface="微软雅黑" panose="020B0503020204020204" charset="-122"/>
                <a:cs typeface="微软雅黑" panose="020B0503020204020204" charset="-122"/>
              </a:rPr>
              <a:t>把伤者送到了×收費站，一到收费站，我就累得摔倒了，我们遇到的另一个好人是××</a:t>
            </a:r>
            <a:endParaRPr lang="zh-CN" altLang="en-US" sz="1800">
              <a:latin typeface="微软雅黑" panose="020B0503020204020204" charset="-122"/>
              <a:ea typeface="微软雅黑" panose="020B0503020204020204" charset="-122"/>
              <a:cs typeface="微软雅黑" panose="020B0503020204020204" charset="-122"/>
            </a:endParaRPr>
          </a:p>
          <a:p>
            <a:pPr>
              <a:lnSpc>
                <a:spcPct val="130000"/>
              </a:lnSpc>
            </a:pPr>
            <a:r>
              <a:rPr lang="zh-CN" altLang="en-US" sz="1800">
                <a:latin typeface="微软雅黑" panose="020B0503020204020204" charset="-122"/>
                <a:ea typeface="微软雅黑" panose="020B0503020204020204" charset="-122"/>
                <a:cs typeface="微软雅黑" panose="020B0503020204020204" charset="-122"/>
              </a:rPr>
              <a:t>派出所导员付红军。正是他驾驶着派出所的“小松花江”车，花了3个多小时终于在深夜</a:t>
            </a:r>
            <a:endParaRPr lang="zh-CN" altLang="en-US" sz="1800">
              <a:latin typeface="微软雅黑" panose="020B0503020204020204" charset="-122"/>
              <a:ea typeface="微软雅黑" panose="020B0503020204020204" charset="-122"/>
              <a:cs typeface="微软雅黑" panose="020B0503020204020204" charset="-122"/>
            </a:endParaRPr>
          </a:p>
          <a:p>
            <a:pPr>
              <a:lnSpc>
                <a:spcPct val="130000"/>
              </a:lnSpc>
            </a:pPr>
            <a:r>
              <a:rPr lang="zh-CN" altLang="en-US" sz="1800">
                <a:latin typeface="微软雅黑" panose="020B0503020204020204" charset="-122"/>
                <a:ea typeface="微软雅黑" panose="020B0503020204020204" charset="-122"/>
                <a:cs typeface="微软雅黑" panose="020B0503020204020204" charset="-122"/>
              </a:rPr>
              <a:t>23时把刘明明和我们送到了××县的一家骨科医院，医生护士上车给伤者做检查时还有</a:t>
            </a:r>
            <a:endParaRPr lang="zh-CN" altLang="en-US" sz="1800">
              <a:latin typeface="微软雅黑" panose="020B0503020204020204" charset="-122"/>
              <a:ea typeface="微软雅黑" panose="020B0503020204020204" charset="-122"/>
              <a:cs typeface="微软雅黑" panose="020B0503020204020204" charset="-122"/>
            </a:endParaRPr>
          </a:p>
          <a:p>
            <a:pPr>
              <a:lnSpc>
                <a:spcPct val="130000"/>
              </a:lnSpc>
            </a:pPr>
            <a:r>
              <a:rPr lang="zh-CN" altLang="en-US" sz="1800">
                <a:latin typeface="微软雅黑" panose="020B0503020204020204" charset="-122"/>
                <a:ea typeface="微软雅黑" panose="020B0503020204020204" charset="-122"/>
                <a:cs typeface="微软雅黑" panose="020B0503020204020204" charset="-122"/>
              </a:rPr>
              <a:t>血压，但等到进医院大厅，就发现他已停止了呼吸，×县公安局法医做出的尸检报告结论</a:t>
            </a:r>
            <a:endParaRPr lang="zh-CN" altLang="en-US" sz="1800">
              <a:latin typeface="微软雅黑" panose="020B0503020204020204" charset="-122"/>
              <a:ea typeface="微软雅黑" panose="020B0503020204020204" charset="-122"/>
              <a:cs typeface="微软雅黑" panose="020B0503020204020204" charset="-122"/>
            </a:endParaRPr>
          </a:p>
          <a:p>
            <a:pPr>
              <a:lnSpc>
                <a:spcPct val="130000"/>
              </a:lnSpc>
            </a:pPr>
            <a:r>
              <a:rPr lang="zh-CN" altLang="en-US" sz="1800">
                <a:latin typeface="微软雅黑" panose="020B0503020204020204" charset="-122"/>
                <a:ea typeface="微软雅黑" panose="020B0503020204020204" charset="-122"/>
                <a:cs typeface="微软雅黑" panose="020B0503020204020204" charset="-122"/>
              </a:rPr>
              <a:t>是：“死者是交通肇事所致多发骨折死亡。”为救刘明明12次下跪求人，人间还是有真爱，</a:t>
            </a:r>
            <a:endParaRPr lang="zh-CN" altLang="en-US" sz="1800">
              <a:latin typeface="微软雅黑" panose="020B0503020204020204" charset="-122"/>
              <a:ea typeface="微软雅黑" panose="020B0503020204020204" charset="-122"/>
              <a:cs typeface="微软雅黑" panose="020B0503020204020204" charset="-122"/>
            </a:endParaRPr>
          </a:p>
          <a:p>
            <a:pPr>
              <a:lnSpc>
                <a:spcPct val="130000"/>
              </a:lnSpc>
            </a:pPr>
            <a:r>
              <a:rPr lang="zh-CN" altLang="en-US" sz="1800">
                <a:latin typeface="微软雅黑" panose="020B0503020204020204" charset="-122"/>
                <a:ea typeface="微软雅黑" panose="020B0503020204020204" charset="-122"/>
                <a:cs typeface="微软雅黑" panose="020B0503020204020204" charset="-122"/>
              </a:rPr>
              <a:t>但来得太迟了。</a:t>
            </a:r>
            <a:endParaRPr lang="zh-CN" altLang="en-US" sz="1800">
              <a:latin typeface="微软雅黑" panose="020B0503020204020204" charset="-122"/>
              <a:ea typeface="微软雅黑" panose="020B0503020204020204" charset="-122"/>
              <a:cs typeface="微软雅黑" panose="020B0503020204020204" charset="-122"/>
            </a:endParaRPr>
          </a:p>
        </p:txBody>
      </p:sp>
      <p:grpSp>
        <p:nvGrpSpPr>
          <p:cNvPr id="3" name="组合 2"/>
          <p:cNvGrpSpPr/>
          <p:nvPr/>
        </p:nvGrpSpPr>
        <p:grpSpPr>
          <a:xfrm>
            <a:off x="4144010" y="341630"/>
            <a:ext cx="1042670" cy="818515"/>
            <a:chOff x="5061803" y="-17621"/>
            <a:chExt cx="1042670" cy="818690"/>
          </a:xfrm>
        </p:grpSpPr>
        <p:cxnSp>
          <p:nvCxnSpPr>
            <p:cNvPr id="5" name="直接箭头连接符 4"/>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6" name="组合 5"/>
            <p:cNvGrpSpPr/>
            <p:nvPr/>
          </p:nvGrpSpPr>
          <p:grpSpPr>
            <a:xfrm>
              <a:off x="5198768" y="-17621"/>
              <a:ext cx="650502" cy="818690"/>
              <a:chOff x="6973447" y="-30589"/>
              <a:chExt cx="650502" cy="818690"/>
            </a:xfrm>
          </p:grpSpPr>
          <p:sp>
            <p:nvSpPr>
              <p:cNvPr id="8" name="矩形 7"/>
              <p:cNvSpPr/>
              <p:nvPr/>
            </p:nvSpPr>
            <p:spPr>
              <a:xfrm>
                <a:off x="6983869" y="419801"/>
                <a:ext cx="640080" cy="368300"/>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9" name="矩形 8"/>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写作题</a:t>
                </a:r>
                <a:endParaRPr lang="zh-CN" altLang="en-US" dirty="0" smtClean="0">
                  <a:latin typeface="楷体" panose="02010609060101010101" pitchFamily="49" charset="-122"/>
                  <a:ea typeface="楷体" panose="02010609060101010101" pitchFamily="49" charset="-122"/>
                </a:endParaRPr>
              </a:p>
            </p:txBody>
          </p:sp>
          <p:sp>
            <p:nvSpPr>
              <p:cNvPr id="10" name="等腰三角形 9"/>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954405" y="1171575"/>
            <a:ext cx="8315325" cy="1642110"/>
          </a:xfrm>
          <a:prstGeom prst="rect">
            <a:avLst/>
          </a:prstGeom>
          <a:noFill/>
          <a:ln w="12700">
            <a:noFill/>
            <a:prstDash val="lgDashDotDot"/>
          </a:ln>
        </p:spPr>
        <p:txBody>
          <a:bodyPr wrap="square" rtlCol="0" anchor="t">
            <a:spAutoFit/>
          </a:bodyPr>
          <a:p>
            <a:pPr>
              <a:lnSpc>
                <a:spcPct val="12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假如上面这篇文章所反映的事实，是你在×××年3月6日召开的刘明明</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车祸事故过程调查会上获得的信息。请根据这些信息加上必要的补充，</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整理出一份纪要。</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要求：符合纪要文种的特点，结构完整，不少于400字</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pic>
        <p:nvPicPr>
          <p:cNvPr id="5" name="内容占位符 4"/>
          <p:cNvPicPr>
            <a:picLocks noChangeAspect="1"/>
          </p:cNvPicPr>
          <p:nvPr>
            <p:ph idx="1"/>
          </p:nvPr>
        </p:nvPicPr>
        <p:blipFill>
          <a:blip r:embed="rId1"/>
          <a:stretch>
            <a:fillRect/>
          </a:stretch>
        </p:blipFill>
        <p:spPr>
          <a:xfrm>
            <a:off x="6377305" y="2988945"/>
            <a:ext cx="5375910" cy="24250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ppt_w*0.05"/>
                                          </p:val>
                                        </p:tav>
                                        <p:tav tm="100000">
                                          <p:val>
                                            <p:strVal val="#ppt_w"/>
                                          </p:val>
                                        </p:tav>
                                      </p:tavLst>
                                    </p:anim>
                                    <p:anim calcmode="lin" valueType="num">
                                      <p:cBhvr>
                                        <p:cTn id="8" dur="500" fill="hold"/>
                                        <p:tgtEl>
                                          <p:spTgt spid="5"/>
                                        </p:tgtEl>
                                        <p:attrNameLst>
                                          <p:attrName>ppt_h</p:attrName>
                                        </p:attrNameLst>
                                      </p:cBhvr>
                                      <p:tavLst>
                                        <p:tav tm="0">
                                          <p:val>
                                            <p:strVal val="#ppt_h"/>
                                          </p:val>
                                        </p:tav>
                                        <p:tav tm="100000">
                                          <p:val>
                                            <p:strVal val="#ppt_h"/>
                                          </p:val>
                                        </p:tav>
                                      </p:tavLst>
                                    </p:anim>
                                    <p:anim calcmode="lin" valueType="num">
                                      <p:cBhvr>
                                        <p:cTn id="9" dur="500" fill="hold"/>
                                        <p:tgtEl>
                                          <p:spTgt spid="5"/>
                                        </p:tgtEl>
                                        <p:attrNameLst>
                                          <p:attrName>ppt_x</p:attrName>
                                        </p:attrNameLst>
                                      </p:cBhvr>
                                      <p:tavLst>
                                        <p:tav tm="0">
                                          <p:val>
                                            <p:strVal val="#ppt_x-.2"/>
                                          </p:val>
                                        </p:tav>
                                        <p:tav tm="100000">
                                          <p:val>
                                            <p:strVal val="#ppt_x"/>
                                          </p:val>
                                        </p:tav>
                                      </p:tavLst>
                                    </p:anim>
                                    <p:anim calcmode="lin" valueType="num">
                                      <p:cBhvr>
                                        <p:cTn id="10" dur="500" fill="hold"/>
                                        <p:tgtEl>
                                          <p:spTgt spid="5"/>
                                        </p:tgtEl>
                                        <p:attrNameLst>
                                          <p:attrName>ppt_y</p:attrName>
                                        </p:attrNameLst>
                                      </p:cBhvr>
                                      <p:tavLst>
                                        <p:tav tm="0">
                                          <p:val>
                                            <p:strVal val="#ppt_y"/>
                                          </p:val>
                                        </p:tav>
                                        <p:tav tm="100000">
                                          <p:val>
                                            <p:strVal val="#ppt_y"/>
                                          </p:val>
                                        </p:tav>
                                      </p:tavLst>
                                    </p:anim>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写作题</a:t>
            </a:r>
            <a:endParaRPr lang="zh-CN" altLang="en-US" sz="3200"/>
          </a:p>
        </p:txBody>
      </p:sp>
      <p:sp>
        <p:nvSpPr>
          <p:cNvPr id="7" name="内容占位符 6"/>
          <p:cNvSpPr>
            <a:spLocks noGrp="1"/>
          </p:cNvSpPr>
          <p:nvPr>
            <p:ph idx="1"/>
          </p:nvPr>
        </p:nvSpPr>
        <p:spPr>
          <a:xfrm>
            <a:off x="925195" y="1241425"/>
            <a:ext cx="8957945" cy="4672965"/>
          </a:xfrm>
          <a:ln w="12700">
            <a:solidFill>
              <a:srgbClr val="993366"/>
            </a:solidFill>
            <a:prstDash val="lgDashDotDot"/>
          </a:ln>
        </p:spPr>
        <p:txBody>
          <a:bodyPr/>
          <a:p>
            <a:pPr>
              <a:lnSpc>
                <a:spcPct val="140000"/>
              </a:lnSpc>
            </a:pPr>
            <a:r>
              <a:rPr lang="en-US" sz="2200">
                <a:latin typeface="微软雅黑" panose="020B0503020204020204" charset="-122"/>
                <a:ea typeface="微软雅黑" panose="020B0503020204020204" charset="-122"/>
                <a:cs typeface="微软雅黑" panose="020B0503020204020204" charset="-122"/>
                <a:sym typeface="+mn-ea"/>
              </a:rPr>
              <a:t>      </a:t>
            </a:r>
            <a:r>
              <a:rPr b="1">
                <a:cs typeface="楷体" panose="02010609060101010101" pitchFamily="49" charset="-122"/>
                <a:sym typeface="+mn-ea"/>
              </a:rPr>
              <a:t>××市××县刘明明车祸事故过程的调查及处理会议纪要</a:t>
            </a:r>
            <a:endParaRPr b="1">
              <a:cs typeface="楷体" panose="02010609060101010101" pitchFamily="49" charset="-122"/>
              <a:sym typeface="+mn-ea"/>
            </a:endParaRPr>
          </a:p>
          <a:p>
            <a:pPr>
              <a:lnSpc>
                <a:spcPct val="140000"/>
              </a:lnSpc>
            </a:pPr>
            <a:r>
              <a:rPr b="1">
                <a:cs typeface="楷体" panose="02010609060101010101" pitchFamily="49" charset="-122"/>
                <a:sym typeface="+mn-ea"/>
              </a:rPr>
              <a:t>与会人员认真听取了现场目击者高波等对事故全过程的情况说明，</a:t>
            </a:r>
            <a:endParaRPr b="1">
              <a:cs typeface="楷体" panose="02010609060101010101" pitchFamily="49" charset="-122"/>
              <a:sym typeface="+mn-ea"/>
            </a:endParaRPr>
          </a:p>
          <a:p>
            <a:pPr>
              <a:lnSpc>
                <a:spcPct val="140000"/>
              </a:lnSpc>
            </a:pPr>
            <a:r>
              <a:rPr b="1">
                <a:cs typeface="楷体" panose="02010609060101010101" pitchFamily="49" charset="-122"/>
                <a:sym typeface="+mn-ea"/>
              </a:rPr>
              <a:t>县公安局、县医院、加油站、小诊所等所涉及的有关单位及个人</a:t>
            </a:r>
            <a:endParaRPr b="1">
              <a:cs typeface="楷体" panose="02010609060101010101" pitchFamily="49" charset="-122"/>
              <a:sym typeface="+mn-ea"/>
            </a:endParaRPr>
          </a:p>
          <a:p>
            <a:pPr>
              <a:lnSpc>
                <a:spcPct val="140000"/>
              </a:lnSpc>
            </a:pPr>
            <a:r>
              <a:rPr b="1">
                <a:cs typeface="楷体" panose="02010609060101010101" pitchFamily="49" charset="-122"/>
                <a:sym typeface="+mn-ea"/>
              </a:rPr>
              <a:t>分别对涉及到的相关事宜进行了说明和补充。会议着重对刘明明</a:t>
            </a:r>
            <a:endParaRPr b="1">
              <a:cs typeface="楷体" panose="02010609060101010101" pitchFamily="49" charset="-122"/>
              <a:sym typeface="+mn-ea"/>
            </a:endParaRPr>
          </a:p>
          <a:p>
            <a:pPr>
              <a:lnSpc>
                <a:spcPct val="140000"/>
              </a:lnSpc>
            </a:pPr>
            <a:r>
              <a:rPr b="1">
                <a:cs typeface="楷体" panose="02010609060101010101" pitchFamily="49" charset="-122"/>
                <a:sym typeface="+mn-ea"/>
              </a:rPr>
              <a:t>事故发生后，相继拨打120、110求救没有下文，继而到加油站、</a:t>
            </a:r>
            <a:endParaRPr b="1">
              <a:cs typeface="楷体" panose="02010609060101010101" pitchFamily="49" charset="-122"/>
              <a:sym typeface="+mn-ea"/>
            </a:endParaRPr>
          </a:p>
          <a:p>
            <a:pPr>
              <a:lnSpc>
                <a:spcPct val="140000"/>
              </a:lnSpc>
            </a:pPr>
            <a:r>
              <a:rPr b="1">
                <a:cs typeface="楷体" panose="02010609060101010101" pitchFamily="49" charset="-122"/>
                <a:sym typeface="+mn-ea"/>
              </a:rPr>
              <a:t>小诊所等场所寻求帮助未果，路遇民警、120救护车被拒等事项，</a:t>
            </a:r>
            <a:endParaRPr b="1">
              <a:cs typeface="楷体" panose="02010609060101010101" pitchFamily="49" charset="-122"/>
              <a:sym typeface="+mn-ea"/>
            </a:endParaRPr>
          </a:p>
          <a:p>
            <a:pPr>
              <a:lnSpc>
                <a:spcPct val="140000"/>
              </a:lnSpc>
            </a:pPr>
            <a:r>
              <a:rPr b="1">
                <a:cs typeface="楷体" panose="02010609060101010101" pitchFamily="49" charset="-122"/>
                <a:sym typeface="+mn-ea"/>
              </a:rPr>
              <a:t>对小卖店老板、</a:t>
            </a:r>
            <a:r>
              <a:rPr b="1">
                <a:cs typeface="楷体" panose="02010609060101010101" pitchFamily="49" charset="-122"/>
                <a:sym typeface="+mn-ea"/>
              </a:rPr>
              <a:t>××</a:t>
            </a:r>
            <a:r>
              <a:rPr b="1">
                <a:cs typeface="楷体" panose="02010609060101010101" pitchFamily="49" charset="-122"/>
                <a:sym typeface="+mn-ea"/>
              </a:rPr>
              <a:t>派出所教导员付红军的积极参与抢救等行为</a:t>
            </a:r>
            <a:endParaRPr b="1">
              <a:cs typeface="楷体" panose="02010609060101010101" pitchFamily="49" charset="-122"/>
              <a:sym typeface="+mn-ea"/>
            </a:endParaRPr>
          </a:p>
          <a:p>
            <a:pPr>
              <a:lnSpc>
                <a:spcPct val="140000"/>
              </a:lnSpc>
            </a:pPr>
            <a:r>
              <a:rPr b="1">
                <a:cs typeface="楷体" panose="02010609060101010101" pitchFamily="49" charset="-122"/>
                <a:sym typeface="+mn-ea"/>
              </a:rPr>
              <a:t>进行了激烈讨论。</a:t>
            </a:r>
            <a:endParaRPr b="1">
              <a:cs typeface="楷体" panose="02010609060101010101" pitchFamily="49" charset="-122"/>
              <a:sym typeface="+mn-ea"/>
            </a:endParaRPr>
          </a:p>
        </p:txBody>
      </p:sp>
    </p:spTree>
    <p:custDataLst>
      <p:tags r:id="rId1"/>
    </p:custDataLst>
  </p:cSld>
  <p:clrMapOvr>
    <a:masterClrMapping/>
  </p:clrMapOvr>
  <p:transition spd="med">
    <p:fade/>
  </p:transition>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写作题</a:t>
            </a:r>
            <a:endParaRPr lang="zh-CN" altLang="en-US" sz="3200"/>
          </a:p>
        </p:txBody>
      </p:sp>
      <p:sp>
        <p:nvSpPr>
          <p:cNvPr id="7" name="内容占位符 6"/>
          <p:cNvSpPr>
            <a:spLocks noGrp="1"/>
          </p:cNvSpPr>
          <p:nvPr>
            <p:ph idx="1"/>
          </p:nvPr>
        </p:nvSpPr>
        <p:spPr>
          <a:xfrm>
            <a:off x="925195" y="1241425"/>
            <a:ext cx="9329420" cy="4941570"/>
          </a:xfrm>
          <a:ln w="12700">
            <a:solidFill>
              <a:srgbClr val="993366"/>
            </a:solidFill>
            <a:prstDash val="lgDashDotDot"/>
          </a:ln>
        </p:spPr>
        <p:txBody>
          <a:bodyPr/>
          <a:p>
            <a:pPr>
              <a:lnSpc>
                <a:spcPct val="110000"/>
              </a:lnSpc>
            </a:pPr>
            <a:r>
              <a:rPr sz="2200" b="1">
                <a:cs typeface="楷体" panose="02010609060101010101" pitchFamily="49" charset="-122"/>
                <a:sym typeface="+mn-ea"/>
              </a:rPr>
              <a:t>会议一致认为，刘明明遭遇车祸，下跪12次求救，最终死亡一事，影响</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恶劣。充分反映出我县相关部门及个别同志责任心不强，公仆意识不够，</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遇事相互推诿、不负责任；要求各相关单位引起高度重视，追究责任人</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的相关责任。</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会议决定：一是实行责任追查。有关单位要落实责任追究制，追究相关</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责任人的责任，严肃处理；二是由有关单位对刘明明家属公开道歉；</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三是有关单位落实并组织有关人员学习会议精神，加强职业素质教育。</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主送：××副县长</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抄送：县公安局、县卫生局</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                                         ××市××县政府会议室</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                                            2007年3月6日</a:t>
            </a:r>
            <a:endParaRPr sz="2200" b="1">
              <a:cs typeface="楷体" panose="02010609060101010101" pitchFamily="49" charset="-122"/>
              <a:sym typeface="+mn-ea"/>
            </a:endParaRPr>
          </a:p>
        </p:txBody>
      </p:sp>
    </p:spTree>
    <p:custDataLst>
      <p:tags r:id="rId1"/>
    </p:custDataLst>
  </p:cSld>
  <p:clrMapOvr>
    <a:masterClrMapping/>
  </p:clrMapOvr>
  <p:transition spd="med">
    <p:fade/>
  </p:transition>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13435" y="664210"/>
            <a:ext cx="1494155" cy="683895"/>
          </a:xfrm>
          <a:solidFill>
            <a:srgbClr val="FFC000"/>
          </a:solidFill>
        </p:spPr>
        <p:txBody>
          <a:bodyPr/>
          <a:lstStyle/>
          <a:p>
            <a:pPr algn="l"/>
            <a:r>
              <a:rPr lang="zh-CN" altLang="en-US" sz="3200">
                <a:sym typeface="+mn-ea"/>
              </a:rPr>
              <a:t>写作题</a:t>
            </a:r>
            <a:endParaRPr lang="zh-CN" altLang="en-US" sz="3200"/>
          </a:p>
        </p:txBody>
      </p:sp>
      <p:sp>
        <p:nvSpPr>
          <p:cNvPr id="3" name="内容占位符 2"/>
          <p:cNvSpPr>
            <a:spLocks noGrp="1"/>
          </p:cNvSpPr>
          <p:nvPr>
            <p:ph idx="1"/>
          </p:nvPr>
        </p:nvSpPr>
        <p:spPr>
          <a:xfrm>
            <a:off x="925195" y="1413510"/>
            <a:ext cx="8307070" cy="1823720"/>
          </a:xfrm>
          <a:ln w="12700">
            <a:solidFill>
              <a:srgbClr val="993366"/>
            </a:solidFill>
            <a:prstDash val="lgDashDotDot"/>
          </a:ln>
        </p:spPr>
        <p:txBody>
          <a:bodyPr/>
          <a:lstStyle/>
          <a:p>
            <a:pPr>
              <a:lnSpc>
                <a:spcPct val="170000"/>
              </a:lnSpc>
            </a:pPr>
            <a:r>
              <a:rPr lang="en-US" sz="2000">
                <a:latin typeface="微软雅黑" panose="020B0503020204020204" charset="-122"/>
                <a:ea typeface="微软雅黑" panose="020B0503020204020204" charset="-122"/>
                <a:cs typeface="微软雅黑" panose="020B0503020204020204" charset="-122"/>
              </a:rPr>
              <a:t>2.</a:t>
            </a:r>
            <a:r>
              <a:rPr lang="zh-CN" altLang="en-US" sz="2000">
                <a:latin typeface="微软雅黑" panose="020B0503020204020204" charset="-122"/>
                <a:ea typeface="微软雅黑" panose="020B0503020204020204" charset="-122"/>
                <a:cs typeface="微软雅黑" panose="020B0503020204020204" charset="-122"/>
              </a:rPr>
              <a:t>李某某</a:t>
            </a:r>
            <a:r>
              <a:rPr sz="2000">
                <a:latin typeface="微软雅黑" panose="020B0503020204020204" charset="-122"/>
                <a:ea typeface="微软雅黑" panose="020B0503020204020204" charset="-122"/>
                <a:cs typeface="微软雅黑" panose="020B0503020204020204" charset="-122"/>
              </a:rPr>
              <a:t>是某</a:t>
            </a:r>
            <a:r>
              <a:rPr lang="zh-CN" sz="2000">
                <a:latin typeface="微软雅黑" panose="020B0503020204020204" charset="-122"/>
                <a:ea typeface="微软雅黑" panose="020B0503020204020204" charset="-122"/>
                <a:cs typeface="微软雅黑" panose="020B0503020204020204" charset="-122"/>
              </a:rPr>
              <a:t>街</a:t>
            </a:r>
            <a:r>
              <a:rPr sz="2000">
                <a:latin typeface="微软雅黑" panose="020B0503020204020204" charset="-122"/>
                <a:ea typeface="微软雅黑" panose="020B0503020204020204" charset="-122"/>
                <a:cs typeface="微软雅黑" panose="020B0503020204020204" charset="-122"/>
              </a:rPr>
              <a:t>道办事处的一名工作人员，请根写一份《某街道办事处关于改进老年人服务工作的指导意见》</a:t>
            </a:r>
            <a:endParaRPr sz="2000">
              <a:latin typeface="微软雅黑" panose="020B0503020204020204" charset="-122"/>
              <a:ea typeface="微软雅黑" panose="020B0503020204020204" charset="-122"/>
              <a:cs typeface="微软雅黑" panose="020B0503020204020204" charset="-122"/>
            </a:endParaRPr>
          </a:p>
          <a:p>
            <a:pPr>
              <a:lnSpc>
                <a:spcPct val="170000"/>
              </a:lnSpc>
            </a:pPr>
            <a:r>
              <a:rPr sz="2000">
                <a:latin typeface="微软雅黑" panose="020B0503020204020204" charset="-122"/>
                <a:ea typeface="微软雅黑" panose="020B0503020204020204" charset="-122"/>
                <a:cs typeface="微软雅黑" panose="020B0503020204020204" charset="-122"/>
              </a:rPr>
              <a:t>要求：文</a:t>
            </a:r>
            <a:r>
              <a:rPr lang="zh-CN" sz="2000">
                <a:latin typeface="微软雅黑" panose="020B0503020204020204" charset="-122"/>
                <a:ea typeface="微软雅黑" panose="020B0503020204020204" charset="-122"/>
                <a:cs typeface="微软雅黑" panose="020B0503020204020204" charset="-122"/>
              </a:rPr>
              <a:t>理</a:t>
            </a:r>
            <a:r>
              <a:rPr sz="2000">
                <a:latin typeface="微软雅黑" panose="020B0503020204020204" charset="-122"/>
                <a:ea typeface="微软雅黑" panose="020B0503020204020204" charset="-122"/>
                <a:cs typeface="微软雅黑" panose="020B0503020204020204" charset="-122"/>
              </a:rPr>
              <a:t>简明、分条撰写、有指导性与可行性，不超过400字。</a:t>
            </a:r>
            <a:endParaRPr sz="200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nvSpPr>
        <p:spPr>
          <a:xfrm>
            <a:off x="2307590" y="837565"/>
            <a:ext cx="8300720" cy="457200"/>
          </a:xfrm>
          <a:prstGeom prst="rect">
            <a:avLst/>
          </a:prstGeom>
          <a:noFill/>
        </p:spPr>
        <p:txBody>
          <a:bodyPr wrap="none" rtlCol="0" anchor="t">
            <a:spAutoFit/>
          </a:bodyPr>
          <a:lstStyle/>
          <a:p>
            <a:pPr algn="l"/>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写作题（本大题共2小题，30小题24分，31题10分，共34分）</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pic>
        <p:nvPicPr>
          <p:cNvPr id="6" name="内容占位符 4"/>
          <p:cNvPicPr>
            <a:picLocks noChangeAspect="1"/>
          </p:cNvPicPr>
          <p:nvPr/>
        </p:nvPicPr>
        <p:blipFill>
          <a:blip r:embed="rId1"/>
          <a:stretch>
            <a:fillRect/>
          </a:stretch>
        </p:blipFill>
        <p:spPr>
          <a:xfrm>
            <a:off x="7370445" y="3723640"/>
            <a:ext cx="3983355" cy="1797050"/>
          </a:xfrm>
          <a:prstGeom prst="rect">
            <a:avLst/>
          </a:prstGeom>
          <a:noFill/>
          <a:ln w="9525">
            <a:noFill/>
          </a:ln>
        </p:spPr>
      </p:pic>
      <p:grpSp>
        <p:nvGrpSpPr>
          <p:cNvPr id="16" name="组合 15"/>
          <p:cNvGrpSpPr/>
          <p:nvPr/>
        </p:nvGrpSpPr>
        <p:grpSpPr>
          <a:xfrm>
            <a:off x="9645650" y="1234440"/>
            <a:ext cx="1042670" cy="818594"/>
            <a:chOff x="5061803" y="-17621"/>
            <a:chExt cx="1042670" cy="818769"/>
          </a:xfrm>
        </p:grpSpPr>
        <p:cxnSp>
          <p:nvCxnSpPr>
            <p:cNvPr id="17" name="直接箭头连接符 16"/>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51" name="组合 50"/>
            <p:cNvGrpSpPr/>
            <p:nvPr/>
          </p:nvGrpSpPr>
          <p:grpSpPr>
            <a:xfrm>
              <a:off x="5198768" y="-17621"/>
              <a:ext cx="650502" cy="818769"/>
              <a:chOff x="6973447" y="-30589"/>
              <a:chExt cx="650502" cy="818769"/>
            </a:xfrm>
          </p:grpSpPr>
          <p:sp>
            <p:nvSpPr>
              <p:cNvPr id="52" name="矩形 51"/>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55" name="矩形 54"/>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写作题</a:t>
                </a:r>
                <a:endParaRPr lang="zh-CN" altLang="en-US" dirty="0" smtClean="0">
                  <a:latin typeface="楷体" panose="02010609060101010101" pitchFamily="49" charset="-122"/>
                  <a:ea typeface="楷体" panose="02010609060101010101" pitchFamily="49" charset="-122"/>
                </a:endParaRPr>
              </a:p>
            </p:txBody>
          </p:sp>
          <p:sp>
            <p:nvSpPr>
              <p:cNvPr id="56" name="等腰三角形 55"/>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2"/>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strVal val="#ppt_w*0.05"/>
                                          </p:val>
                                        </p:tav>
                                        <p:tav tm="100000">
                                          <p:val>
                                            <p:strVal val="#ppt_w"/>
                                          </p:val>
                                        </p:tav>
                                      </p:tavLst>
                                    </p:anim>
                                    <p:anim calcmode="lin" valueType="num">
                                      <p:cBhvr>
                                        <p:cTn id="8" dur="500" fill="hold"/>
                                        <p:tgtEl>
                                          <p:spTgt spid="6"/>
                                        </p:tgtEl>
                                        <p:attrNameLst>
                                          <p:attrName>ppt_h</p:attrName>
                                        </p:attrNameLst>
                                      </p:cBhvr>
                                      <p:tavLst>
                                        <p:tav tm="0">
                                          <p:val>
                                            <p:strVal val="#ppt_h"/>
                                          </p:val>
                                        </p:tav>
                                        <p:tav tm="100000">
                                          <p:val>
                                            <p:strVal val="#ppt_h"/>
                                          </p:val>
                                        </p:tav>
                                      </p:tavLst>
                                    </p:anim>
                                    <p:anim calcmode="lin" valueType="num">
                                      <p:cBhvr>
                                        <p:cTn id="9" dur="500" fill="hold"/>
                                        <p:tgtEl>
                                          <p:spTgt spid="6"/>
                                        </p:tgtEl>
                                        <p:attrNameLst>
                                          <p:attrName>ppt_x</p:attrName>
                                        </p:attrNameLst>
                                      </p:cBhvr>
                                      <p:tavLst>
                                        <p:tav tm="0">
                                          <p:val>
                                            <p:strVal val="#ppt_x-.2"/>
                                          </p:val>
                                        </p:tav>
                                        <p:tav tm="100000">
                                          <p:val>
                                            <p:strVal val="#ppt_x"/>
                                          </p:val>
                                        </p:tav>
                                      </p:tavLst>
                                    </p:anim>
                                    <p:anim calcmode="lin" valueType="num">
                                      <p:cBhvr>
                                        <p:cTn id="10" dur="500" fill="hold"/>
                                        <p:tgtEl>
                                          <p:spTgt spid="6"/>
                                        </p:tgtEl>
                                        <p:attrNameLst>
                                          <p:attrName>ppt_y</p:attrName>
                                        </p:attrNameLst>
                                      </p:cBhvr>
                                      <p:tavLst>
                                        <p:tav tm="0">
                                          <p:val>
                                            <p:strVal val="#ppt_y"/>
                                          </p:val>
                                        </p:tav>
                                        <p:tav tm="100000">
                                          <p:val>
                                            <p:strVal val="#ppt_y"/>
                                          </p:val>
                                        </p:tav>
                                      </p:tavLst>
                                    </p:anim>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535430" y="565785"/>
            <a:ext cx="7536815" cy="984885"/>
          </a:xfrm>
        </p:spPr>
        <p:txBody>
          <a:bodyPr/>
          <a:p>
            <a:r>
              <a:rPr>
                <a:cs typeface="微软雅黑" panose="020B0503020204020204" charset="-122"/>
                <a:sym typeface="+mn-ea"/>
              </a:rPr>
              <a:t>某街道办事处关于改进老年人服务工作的指导意见</a:t>
            </a:r>
            <a:endParaRPr lang="zh-CN" altLang="en-US"/>
          </a:p>
        </p:txBody>
      </p:sp>
      <p:sp>
        <p:nvSpPr>
          <p:cNvPr id="3" name="内容占位符 2"/>
          <p:cNvSpPr>
            <a:spLocks noGrp="1"/>
          </p:cNvSpPr>
          <p:nvPr>
            <p:ph idx="1"/>
          </p:nvPr>
        </p:nvSpPr>
        <p:spPr>
          <a:xfrm>
            <a:off x="1480820" y="1177290"/>
            <a:ext cx="7938135" cy="4932680"/>
          </a:xfrm>
        </p:spPr>
        <p:txBody>
          <a:bodyPr/>
          <a:p>
            <a:r>
              <a:rPr lang="zh-CN" altLang="en-US" sz="2000" b="1"/>
              <a:t>各有关单位、各社区、各相关组织</a:t>
            </a:r>
            <a:endParaRPr lang="en-US" altLang="zh-CN" sz="2000" b="1"/>
          </a:p>
          <a:p>
            <a:pPr indent="457200">
              <a:spcBef>
                <a:spcPts val="0"/>
              </a:spcBef>
            </a:pPr>
            <a:r>
              <a:rPr lang="zh-CN" altLang="en-US" sz="2000" b="1"/>
              <a:t>我国人口现呈现出老龄化趋势，老龄人口剧增，为社区老年人服务工作带来一定的压力，为加强老年人服务工作的有效性，现提出如下意见：</a:t>
            </a:r>
            <a:endParaRPr lang="zh-CN" altLang="en-US" sz="2000" b="1"/>
          </a:p>
          <a:p>
            <a:r>
              <a:rPr lang="zh-CN" altLang="en-US" sz="2000" b="1"/>
              <a:t>    第一， 加强服务业务水平的提升。要多开展针对老年人护理职业工作人员的技术培训，增强从业人员的技术水平的同时，也一定程度增加了就业岗位；</a:t>
            </a:r>
            <a:endParaRPr lang="zh-CN" altLang="en-US" sz="2000" b="1"/>
          </a:p>
          <a:p>
            <a:r>
              <a:rPr lang="zh-CN" altLang="en-US" sz="2000" b="1"/>
              <a:t>    第二， 强化养老服务中心的硬件设施。加大对养老机构的资金投入，完善服务设施，为老年人提供一个温馨和谐的环境；</a:t>
            </a:r>
            <a:endParaRPr lang="zh-CN" altLang="en-US" sz="2000" b="1"/>
          </a:p>
          <a:p>
            <a:r>
              <a:rPr lang="zh-CN" altLang="en-US" sz="2000" b="1"/>
              <a:t>    第三， 培养老人的兴趣爱好。培养老人的兴趣爱好，从对物质需求的满足进而关注精神的追求，使老人有所为、有所学、有所乐；</a:t>
            </a:r>
            <a:endParaRPr lang="zh-CN" altLang="en-US" sz="2000" b="1"/>
          </a:p>
          <a:p>
            <a:r>
              <a:rPr lang="zh-CN" altLang="en-US" sz="2000" b="1"/>
              <a:t>    第四， 转变养老观念。转变社会对养老的看法，鼓励大家多参与社区老人的志愿活动。 </a:t>
            </a:r>
            <a:endParaRPr lang="zh-CN" altLang="en-US" sz="2000" b="1"/>
          </a:p>
          <a:p>
            <a:pPr algn="r"/>
            <a:r>
              <a:rPr lang="zh-CN" altLang="en-US" sz="2000" b="1"/>
              <a:t>×××街道办事处</a:t>
            </a:r>
            <a:endParaRPr lang="zh-CN" altLang="en-US" sz="2000" b="1"/>
          </a:p>
          <a:p>
            <a:pPr algn="r"/>
            <a:r>
              <a:rPr lang="zh-CN" altLang="en-US" sz="2000" b="1"/>
              <a:t>××××年××月××号</a:t>
            </a:r>
            <a:endParaRPr lang="zh-CN" altLang="en-US" sz="2000" b="1"/>
          </a:p>
          <a:p>
            <a:endParaRPr lang="zh-CN" altLang="en-US" sz="2000" b="1"/>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云形 3"/>
          <p:cNvSpPr/>
          <p:nvPr/>
        </p:nvSpPr>
        <p:spPr>
          <a:xfrm>
            <a:off x="2357755" y="1831340"/>
            <a:ext cx="6142355" cy="2734945"/>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
        <p:nvSpPr>
          <p:cNvPr id="15362" name="内容占位符 2"/>
          <p:cNvSpPr>
            <a:spLocks noGrp="1"/>
          </p:cNvSpPr>
          <p:nvPr>
            <p:ph idx="1"/>
          </p:nvPr>
        </p:nvSpPr>
        <p:spPr>
          <a:xfrm>
            <a:off x="906780" y="2286000"/>
            <a:ext cx="9044305" cy="2601595"/>
          </a:xfrm>
        </p:spPr>
        <p:txBody>
          <a:bodyPr anchor="t"/>
          <a:p>
            <a:pPr marL="0" indent="0" algn="ctr">
              <a:lnSpc>
                <a:spcPct val="80000"/>
              </a:lnSpc>
              <a:buNone/>
            </a:pPr>
            <a:r>
              <a:rPr lang="zh-CN" altLang="en-US" sz="4400" b="1">
                <a:latin typeface="楷体" panose="02010609060101010101" pitchFamily="49" charset="-122"/>
                <a:ea typeface="楷体" panose="02010609060101010101" pitchFamily="49" charset="-122"/>
                <a:sym typeface="宋体" panose="02010600030101010101" pitchFamily="2" charset="-122"/>
              </a:rPr>
              <a:t> </a:t>
            </a:r>
            <a:r>
              <a:rPr lang="zh-CN" altLang="en-US" sz="7200" b="1">
                <a:latin typeface="楷体" panose="02010609060101010101" pitchFamily="49" charset="-122"/>
                <a:ea typeface="楷体" panose="02010609060101010101" pitchFamily="49" charset="-122"/>
              </a:rPr>
              <a:t> </a:t>
            </a:r>
            <a:r>
              <a:rPr lang="zh-CN" altLang="en-US" sz="6000" b="1">
                <a:latin typeface="楷体" panose="02010609060101010101" pitchFamily="49" charset="-122"/>
                <a:ea typeface="楷体" panose="02010609060101010101" pitchFamily="49" charset="-122"/>
              </a:rPr>
              <a:t>事务文、</a:t>
            </a:r>
            <a:endParaRPr lang="zh-CN" altLang="en-US" sz="6000" b="1">
              <a:latin typeface="楷体" panose="02010609060101010101" pitchFamily="49" charset="-122"/>
              <a:ea typeface="楷体" panose="02010609060101010101" pitchFamily="49" charset="-122"/>
            </a:endParaRPr>
          </a:p>
          <a:p>
            <a:pPr marL="0" indent="0" algn="ctr">
              <a:lnSpc>
                <a:spcPct val="80000"/>
              </a:lnSpc>
              <a:buNone/>
            </a:pPr>
            <a:r>
              <a:rPr lang="zh-CN" altLang="en-US" sz="6000" b="1">
                <a:latin typeface="楷体" panose="02010609060101010101" pitchFamily="49" charset="-122"/>
                <a:ea typeface="楷体" panose="02010609060101010101" pitchFamily="49" charset="-122"/>
              </a:rPr>
              <a:t>私务文写作</a:t>
            </a:r>
            <a:r>
              <a:rPr lang="zh-CN" altLang="en-US" sz="5400" b="1">
                <a:latin typeface="楷体" panose="02010609060101010101" pitchFamily="49" charset="-122"/>
                <a:ea typeface="楷体" panose="02010609060101010101" pitchFamily="49" charset="-122"/>
              </a:rPr>
              <a:t> </a:t>
            </a:r>
            <a:r>
              <a:rPr lang="zh-CN" altLang="en-US" sz="4800" b="1">
                <a:latin typeface="楷体" panose="02010609060101010101" pitchFamily="49" charset="-122"/>
                <a:ea typeface="楷体" panose="02010609060101010101" pitchFamily="49" charset="-122"/>
              </a:rPr>
              <a:t> </a:t>
            </a:r>
            <a:r>
              <a:rPr lang="zh-CN" altLang="en-US" sz="4400" b="1">
                <a:latin typeface="楷体" panose="02010609060101010101" pitchFamily="49" charset="-122"/>
                <a:ea typeface="楷体" panose="02010609060101010101" pitchFamily="49" charset="-122"/>
              </a:rPr>
              <a:t> </a:t>
            </a:r>
            <a:r>
              <a:rPr lang="zh-CN" altLang="en-US" sz="7200" b="1">
                <a:latin typeface="楷体" panose="02010609060101010101" pitchFamily="49" charset="-122"/>
                <a:ea typeface="楷体" panose="02010609060101010101" pitchFamily="49" charset="-122"/>
              </a:rPr>
              <a:t>      </a:t>
            </a:r>
            <a:endParaRPr lang="zh-CN" altLang="en-US" sz="7200" b="1">
              <a:latin typeface="楷体" panose="02010609060101010101" pitchFamily="49" charset="-122"/>
              <a:ea typeface="楷体" panose="02010609060101010101" pitchFamily="49" charset="-122"/>
            </a:endParaRPr>
          </a:p>
          <a:p>
            <a:pPr marL="0" indent="0" algn="ctr">
              <a:lnSpc>
                <a:spcPct val="80000"/>
              </a:lnSpc>
              <a:buNone/>
            </a:pPr>
            <a:r>
              <a:rPr lang="zh-CN" altLang="en-US" sz="7200" b="1">
                <a:latin typeface="楷体" panose="02010609060101010101" pitchFamily="49" charset="-122"/>
                <a:ea typeface="楷体" panose="02010609060101010101" pitchFamily="49" charset="-122"/>
              </a:rPr>
              <a:t>  </a:t>
            </a:r>
            <a:endParaRPr lang="zh-CN" altLang="en-US" sz="7200" b="1">
              <a:latin typeface="楷体" panose="02010609060101010101" pitchFamily="49" charset="-122"/>
              <a:ea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111885" y="4436745"/>
            <a:ext cx="7328535" cy="497205"/>
          </a:xfrm>
          <a:prstGeom prst="rect">
            <a:avLst/>
          </a:prstGeom>
          <a:noFill/>
          <a:ln w="12700">
            <a:noFill/>
            <a:prstDash val="lgDashDotDot"/>
          </a:ln>
        </p:spPr>
        <p:txBody>
          <a:bodyPr wrap="square" rtlCol="0" anchor="t">
            <a:spAutoFit/>
          </a:bodyPr>
          <a:lstStyle/>
          <a:p>
            <a:pPr>
              <a:lnSpc>
                <a:spcPct val="11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（1）该命令作者的标识有何特殊要求，为什么？</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1111885" y="4933950"/>
            <a:ext cx="7718425" cy="1198880"/>
          </a:xfrm>
          <a:prstGeom prst="rect">
            <a:avLst/>
          </a:prstGeom>
          <a:noFill/>
        </p:spPr>
        <p:txBody>
          <a:bodyPr wrap="square" rtlCol="0" anchor="t">
            <a:spAutoFit/>
          </a:bodyPr>
          <a:lstStyle/>
          <a:p>
            <a:pPr>
              <a:lnSpc>
                <a:spcPct val="120000"/>
              </a:lnSpc>
            </a:pPr>
            <a:r>
              <a:rPr lang="zh-CN" altLang="en-US" sz="2000" b="1">
                <a:latin typeface="楷体" panose="02010609060101010101" pitchFamily="49" charset="-122"/>
                <a:ea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endParaRPr>
          </a:p>
          <a:p>
            <a:pPr>
              <a:lnSpc>
                <a:spcPct val="120000"/>
              </a:lnSpc>
            </a:pPr>
            <a:r>
              <a:rPr lang="zh-CN" altLang="en-US" sz="2000" b="1">
                <a:latin typeface="楷体" panose="02010609060101010101" pitchFamily="49" charset="-122"/>
                <a:ea typeface="楷体" panose="02010609060101010101" pitchFamily="49" charset="-122"/>
                <a:sym typeface="+mn-ea"/>
              </a:rPr>
              <a:t>（1）需签署发布命令</a:t>
            </a:r>
            <a:r>
              <a:rPr lang="zh-CN" altLang="en-US" sz="2000" b="1">
                <a:solidFill>
                  <a:srgbClr val="C00000"/>
                </a:solidFill>
                <a:latin typeface="楷体" panose="02010609060101010101" pitchFamily="49" charset="-122"/>
                <a:ea typeface="楷体" panose="02010609060101010101" pitchFamily="49" charset="-122"/>
                <a:sym typeface="+mn-ea"/>
              </a:rPr>
              <a:t>机关名称</a:t>
            </a:r>
            <a:r>
              <a:rPr lang="zh-CN" altLang="en-US" sz="2000" b="1">
                <a:latin typeface="楷体" panose="02010609060101010101" pitchFamily="49" charset="-122"/>
                <a:ea typeface="楷体" panose="02010609060101010101" pitchFamily="49" charset="-122"/>
                <a:sym typeface="+mn-ea"/>
              </a:rPr>
              <a:t>或发布命令机关名称</a:t>
            </a:r>
            <a:r>
              <a:rPr lang="zh-CN" altLang="en-US" sz="2000" b="1">
                <a:solidFill>
                  <a:srgbClr val="C00000"/>
                </a:solidFill>
                <a:latin typeface="楷体" panose="02010609060101010101" pitchFamily="49" charset="-122"/>
                <a:ea typeface="楷体" panose="02010609060101010101" pitchFamily="49" charset="-122"/>
                <a:cs typeface="+mn-ea"/>
                <a:sym typeface="+mn-ea"/>
              </a:rPr>
              <a:t>主要负责人</a:t>
            </a:r>
            <a:r>
              <a:rPr lang="zh-CN" altLang="en-US" sz="2000" b="1">
                <a:latin typeface="楷体" panose="02010609060101010101" pitchFamily="49" charset="-122"/>
                <a:ea typeface="楷体" panose="02010609060101010101" pitchFamily="49" charset="-122"/>
                <a:sym typeface="+mn-ea"/>
              </a:rPr>
              <a:t>的</a:t>
            </a:r>
            <a:endParaRPr lang="zh-CN" altLang="en-US" sz="2000" b="1">
              <a:latin typeface="楷体" panose="02010609060101010101" pitchFamily="49" charset="-122"/>
              <a:ea typeface="楷体" panose="02010609060101010101" pitchFamily="49" charset="-122"/>
              <a:sym typeface="+mn-ea"/>
            </a:endParaRPr>
          </a:p>
          <a:p>
            <a:pPr>
              <a:lnSpc>
                <a:spcPct val="120000"/>
              </a:lnSpc>
            </a:pPr>
            <a:r>
              <a:rPr lang="zh-CN" altLang="en-US" sz="2000" b="1">
                <a:solidFill>
                  <a:srgbClr val="C00000"/>
                </a:solidFill>
                <a:latin typeface="楷体" panose="02010609060101010101" pitchFamily="49" charset="-122"/>
                <a:ea typeface="楷体" panose="02010609060101010101" pitchFamily="49" charset="-122"/>
                <a:cs typeface="+mn-ea"/>
                <a:sym typeface="+mn-ea"/>
              </a:rPr>
              <a:t>职务</a:t>
            </a:r>
            <a:r>
              <a:rPr lang="zh-CN" altLang="en-US" sz="2000" b="1">
                <a:latin typeface="楷体" panose="02010609060101010101" pitchFamily="49" charset="-122"/>
                <a:ea typeface="楷体" panose="02010609060101010101" pitchFamily="49" charset="-122"/>
                <a:sym typeface="+mn-ea"/>
              </a:rPr>
              <a:t>和</a:t>
            </a:r>
            <a:r>
              <a:rPr lang="zh-CN" altLang="en-US" sz="2000" b="1">
                <a:solidFill>
                  <a:srgbClr val="C00000"/>
                </a:solidFill>
                <a:latin typeface="楷体" panose="02010609060101010101" pitchFamily="49" charset="-122"/>
                <a:ea typeface="楷体" panose="02010609060101010101" pitchFamily="49" charset="-122"/>
                <a:cs typeface="+mn-ea"/>
                <a:sym typeface="+mn-ea"/>
              </a:rPr>
              <a:t>姓名</a:t>
            </a:r>
            <a:r>
              <a:rPr lang="zh-CN" altLang="en-US" sz="2000" b="1">
                <a:latin typeface="楷体" panose="02010609060101010101" pitchFamily="49" charset="-122"/>
                <a:ea typeface="楷体" panose="02010609060101010101" pitchFamily="49" charset="-122"/>
                <a:sym typeface="+mn-ea"/>
              </a:rPr>
              <a:t>；</a:t>
            </a:r>
            <a:endParaRPr lang="zh-CN" altLang="en-US" sz="2000" b="1">
              <a:latin typeface="楷体" panose="02010609060101010101" pitchFamily="49" charset="-122"/>
              <a:ea typeface="楷体" panose="02010609060101010101" pitchFamily="49" charset="-122"/>
              <a:sym typeface="+mn-ea"/>
            </a:endParaRPr>
          </a:p>
        </p:txBody>
      </p:sp>
      <p:grpSp>
        <p:nvGrpSpPr>
          <p:cNvPr id="16" name="组合 15"/>
          <p:cNvGrpSpPr/>
          <p:nvPr/>
        </p:nvGrpSpPr>
        <p:grpSpPr>
          <a:xfrm>
            <a:off x="3817620" y="316865"/>
            <a:ext cx="1042670" cy="814070"/>
            <a:chOff x="5061803" y="-13175"/>
            <a:chExt cx="1042670" cy="814244"/>
          </a:xfrm>
        </p:grpSpPr>
        <p:cxnSp>
          <p:nvCxnSpPr>
            <p:cNvPr id="17" name="直接箭头连接符 16"/>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51" name="组合 50"/>
            <p:cNvGrpSpPr/>
            <p:nvPr/>
          </p:nvGrpSpPr>
          <p:grpSpPr>
            <a:xfrm>
              <a:off x="5148603" y="-13175"/>
              <a:ext cx="868680" cy="814244"/>
              <a:chOff x="6923282" y="-26143"/>
              <a:chExt cx="868680" cy="814244"/>
            </a:xfrm>
          </p:grpSpPr>
          <p:sp>
            <p:nvSpPr>
              <p:cNvPr id="52" name="矩形 51"/>
              <p:cNvSpPr/>
              <p:nvPr/>
            </p:nvSpPr>
            <p:spPr>
              <a:xfrm>
                <a:off x="6983869" y="419801"/>
                <a:ext cx="640080" cy="368300"/>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55" name="矩形 54"/>
              <p:cNvSpPr/>
              <p:nvPr/>
            </p:nvSpPr>
            <p:spPr>
              <a:xfrm>
                <a:off x="6923282" y="-26143"/>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56" name="等腰三角形 55"/>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7" name="内容占位符 6"/>
          <p:cNvSpPr>
            <a:spLocks noGrp="1"/>
          </p:cNvSpPr>
          <p:nvPr>
            <p:ph idx="1"/>
          </p:nvPr>
        </p:nvSpPr>
        <p:spPr>
          <a:xfrm>
            <a:off x="925195" y="1241425"/>
            <a:ext cx="8307070" cy="3083560"/>
          </a:xfrm>
          <a:ln w="12700">
            <a:solidFill>
              <a:srgbClr val="993366"/>
            </a:solidFill>
            <a:prstDash val="lgDashDotDot"/>
          </a:ln>
        </p:spPr>
        <p:txBody>
          <a:bodyPr/>
          <a:lstStyle/>
          <a:p>
            <a:pPr>
              <a:lnSpc>
                <a:spcPct val="110000"/>
              </a:lnSpc>
            </a:pPr>
            <a:r>
              <a:rPr lang="en-US" sz="2200">
                <a:latin typeface="微软雅黑" panose="020B0503020204020204" charset="-122"/>
                <a:ea typeface="微软雅黑" panose="020B0503020204020204" charset="-122"/>
                <a:cs typeface="微软雅黑" panose="020B0503020204020204" charset="-122"/>
              </a:rPr>
              <a:t>1.</a:t>
            </a:r>
            <a:r>
              <a:rPr lang="zh-CN" altLang="en-US" sz="2200">
                <a:latin typeface="微软雅黑" panose="020B0503020204020204" charset="-122"/>
                <a:ea typeface="微软雅黑" panose="020B0503020204020204" charset="-122"/>
                <a:cs typeface="微软雅黑" panose="020B0503020204020204" charset="-122"/>
              </a:rPr>
              <a:t>阅读下面公文，回答文后问题</a:t>
            </a:r>
            <a:endParaRPr lang="zh-CN" altLang="en-US" sz="2200">
              <a:latin typeface="微软雅黑" panose="020B0503020204020204" charset="-122"/>
              <a:ea typeface="微软雅黑" panose="020B0503020204020204" charset="-122"/>
              <a:cs typeface="微软雅黑" panose="020B0503020204020204" charset="-122"/>
            </a:endParaRPr>
          </a:p>
          <a:p>
            <a:pPr algn="ctr">
              <a:lnSpc>
                <a:spcPct val="110000"/>
              </a:lnSpc>
            </a:pPr>
            <a:r>
              <a:rPr lang="zh-CN" altLang="en-US" sz="2200" b="1">
                <a:cs typeface="楷体" panose="02010609060101010101" pitchFamily="49" charset="-122"/>
              </a:rPr>
              <a:t>国家工商行政管理总局令</a:t>
            </a:r>
            <a:endParaRPr lang="zh-CN" altLang="en-US" sz="2200" b="1">
              <a:cs typeface="楷体" panose="02010609060101010101" pitchFamily="49" charset="-122"/>
            </a:endParaRPr>
          </a:p>
          <a:p>
            <a:pPr algn="ctr">
              <a:lnSpc>
                <a:spcPct val="110000"/>
              </a:lnSpc>
            </a:pPr>
            <a:r>
              <a:rPr lang="zh-CN" altLang="en-US" sz="2200" b="1">
                <a:cs typeface="楷体" panose="02010609060101010101" pitchFamily="49" charset="-122"/>
              </a:rPr>
              <a:t>第39号</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《股权出资登记管理办法》已经国家工商行政管理总局局务会议</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审议通过，现予公布，自××××年3月1日起施行。                                                                                                                                                       </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                                            局长×××                                                                 </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                                        ××××年1月14日</a:t>
            </a:r>
            <a:endParaRPr lang="zh-CN" altLang="en-US" sz="2200" b="1">
              <a:cs typeface="楷体" panose="02010609060101010101" pitchFamily="49" charset="-122"/>
            </a:endParaRPr>
          </a:p>
          <a:p>
            <a:endParaRPr lang="zh-CN" altLang="en-US" sz="2200" b="1">
              <a:cs typeface="楷体" panose="02010609060101010101" pitchFamily="49" charset="-122"/>
            </a:endParaRPr>
          </a:p>
        </p:txBody>
      </p:sp>
      <p:sp>
        <p:nvSpPr>
          <p:cNvPr id="8" name="标题 7"/>
          <p:cNvSpPr>
            <a:spLocks noGrp="1"/>
          </p:cNvSpPr>
          <p:nvPr>
            <p:ph type="title"/>
          </p:nvPr>
        </p:nvSpPr>
        <p:spPr>
          <a:xfrm>
            <a:off x="710565" y="557530"/>
            <a:ext cx="1047115" cy="683895"/>
          </a:xfrm>
          <a:solidFill>
            <a:srgbClr val="FFC000"/>
          </a:solidFill>
        </p:spPr>
        <p:txBody>
          <a:bodyPr/>
          <a:lstStyle/>
          <a:p>
            <a:pPr algn="l"/>
            <a:r>
              <a:rPr lang="zh-CN" altLang="en-US" sz="3200"/>
              <a:t>命令</a:t>
            </a:r>
            <a:endParaRPr lang="zh-CN" altLang="en-US" sz="32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963930" y="1171575"/>
            <a:ext cx="8315325" cy="4226560"/>
          </a:xfrm>
          <a:prstGeom prst="rect">
            <a:avLst/>
          </a:prstGeom>
          <a:noFill/>
          <a:ln w="12700">
            <a:noFill/>
            <a:prstDash val="lgDashDotDot"/>
          </a:ln>
        </p:spPr>
        <p:txBody>
          <a:bodyPr wrap="square" rtlCol="0" anchor="t">
            <a:spAutoFit/>
          </a:bodyPr>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事务文书、私务文书的通用格式</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gn="ctr">
              <a:lnSpc>
                <a:spcPct val="120000"/>
              </a:lnSpc>
            </a:pPr>
            <a:r>
              <a:rPr lang="zh-CN" altLang="en-US" sz="2800" b="1">
                <a:latin typeface="楷体" panose="02010609060101010101" pitchFamily="49" charset="-122"/>
                <a:ea typeface="楷体" panose="02010609060101010101" pitchFamily="49" charset="-122"/>
                <a:cs typeface="楷体" panose="02010609060101010101" pitchFamily="49" charset="-122"/>
                <a:sym typeface="+mn-ea"/>
              </a:rPr>
              <a:t>标题</a:t>
            </a:r>
            <a:endParaRPr lang="zh-CN" altLang="en-US" sz="2800" b="1">
              <a:latin typeface="楷体" panose="02010609060101010101" pitchFamily="49" charset="-122"/>
              <a:ea typeface="楷体" panose="02010609060101010101" pitchFamily="49" charset="-122"/>
              <a:cs typeface="楷体" panose="02010609060101010101" pitchFamily="49" charset="-122"/>
              <a:sym typeface="+mn-ea"/>
            </a:endParaRPr>
          </a:p>
          <a:p>
            <a:pPr algn="ctr">
              <a:lnSpc>
                <a:spcPct val="120000"/>
              </a:lnSpc>
            </a:pPr>
            <a:r>
              <a:rPr lang="zh-CN" altLang="en-US" sz="2800" b="1">
                <a:latin typeface="楷体" panose="02010609060101010101" pitchFamily="49" charset="-122"/>
                <a:ea typeface="楷体" panose="02010609060101010101" pitchFamily="49" charset="-122"/>
                <a:cs typeface="楷体" panose="02010609060101010101" pitchFamily="49" charset="-122"/>
                <a:sym typeface="+mn-ea"/>
              </a:rPr>
              <a:t>正文</a:t>
            </a:r>
            <a:endParaRPr lang="zh-CN" altLang="en-US" sz="2800" b="1">
              <a:latin typeface="楷体" panose="02010609060101010101" pitchFamily="49" charset="-122"/>
              <a:ea typeface="楷体" panose="02010609060101010101" pitchFamily="49" charset="-122"/>
              <a:cs typeface="楷体" panose="02010609060101010101" pitchFamily="49" charset="-122"/>
              <a:sym typeface="+mn-ea"/>
            </a:endParaRPr>
          </a:p>
          <a:p>
            <a:pPr algn="l">
              <a:lnSpc>
                <a:spcPct val="120000"/>
              </a:lnSpc>
            </a:pPr>
            <a:endPar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sym typeface="+mn-ea"/>
            </a:endParaRPr>
          </a:p>
          <a:p>
            <a:pPr algn="l">
              <a:lnSpc>
                <a:spcPct val="120000"/>
              </a:lnSpc>
            </a:pPr>
            <a:endPar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sym typeface="+mn-ea"/>
            </a:endParaRPr>
          </a:p>
          <a:p>
            <a:pPr algn="l">
              <a:lnSpc>
                <a:spcPct val="120000"/>
              </a:lnSpc>
            </a:pPr>
            <a:r>
              <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sym typeface="+mn-ea"/>
              </a:rPr>
              <a:t>特例：简报、起诉状、答辩状、申请执行书</a:t>
            </a:r>
            <a:endPar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sym typeface="+mn-ea"/>
            </a:endParaRPr>
          </a:p>
          <a:p>
            <a:pPr algn="l">
              <a:lnSpc>
                <a:spcPct val="120000"/>
              </a:lnSpc>
            </a:pPr>
            <a:endPar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sym typeface="+mn-ea"/>
            </a:endParaRPr>
          </a:p>
          <a:p>
            <a:pPr algn="l">
              <a:lnSpc>
                <a:spcPct val="120000"/>
              </a:lnSpc>
            </a:pPr>
            <a:r>
              <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sym typeface="+mn-ea"/>
              </a:rPr>
              <a:t>能分点写的分点写</a:t>
            </a:r>
            <a:endPar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anim calcmode="lin" valueType="num">
                                      <p:cBhvr>
                                        <p:cTn id="7" dur="500" fill="hold"/>
                                        <p:tgtEl>
                                          <p:spTgt spid="4">
                                            <p:txEl>
                                              <p:pRg st="6" end="6"/>
                                            </p:txEl>
                                          </p:spTgt>
                                        </p:tgtEl>
                                        <p:attrNameLst>
                                          <p:attrName>ppt_w</p:attrName>
                                        </p:attrNameLst>
                                      </p:cBhvr>
                                      <p:tavLst>
                                        <p:tav tm="0">
                                          <p:val>
                                            <p:strVal val="#ppt_w*0.05"/>
                                          </p:val>
                                        </p:tav>
                                        <p:tav tm="100000">
                                          <p:val>
                                            <p:strVal val="#ppt_w"/>
                                          </p:val>
                                        </p:tav>
                                      </p:tavLst>
                                    </p:anim>
                                    <p:anim calcmode="lin" valueType="num">
                                      <p:cBhvr>
                                        <p:cTn id="8" dur="500" fill="hold"/>
                                        <p:tgtEl>
                                          <p:spTgt spid="4">
                                            <p:txEl>
                                              <p:pRg st="6" end="6"/>
                                            </p:txEl>
                                          </p:spTgt>
                                        </p:tgtEl>
                                        <p:attrNameLst>
                                          <p:attrName>ppt_h</p:attrName>
                                        </p:attrNameLst>
                                      </p:cBhvr>
                                      <p:tavLst>
                                        <p:tav tm="0">
                                          <p:val>
                                            <p:strVal val="#ppt_h"/>
                                          </p:val>
                                        </p:tav>
                                        <p:tav tm="100000">
                                          <p:val>
                                            <p:strVal val="#ppt_h"/>
                                          </p:val>
                                        </p:tav>
                                      </p:tavLst>
                                    </p:anim>
                                    <p:anim calcmode="lin" valueType="num">
                                      <p:cBhvr>
                                        <p:cTn id="9" dur="500" fill="hold"/>
                                        <p:tgtEl>
                                          <p:spTgt spid="4">
                                            <p:txEl>
                                              <p:pRg st="6" end="6"/>
                                            </p:txEl>
                                          </p:spTgt>
                                        </p:tgtEl>
                                        <p:attrNameLst>
                                          <p:attrName>ppt_x</p:attrName>
                                        </p:attrNameLst>
                                      </p:cBhvr>
                                      <p:tavLst>
                                        <p:tav tm="0">
                                          <p:val>
                                            <p:strVal val="#ppt_x-.2"/>
                                          </p:val>
                                        </p:tav>
                                        <p:tav tm="100000">
                                          <p:val>
                                            <p:strVal val="#ppt_x"/>
                                          </p:val>
                                        </p:tav>
                                      </p:tavLst>
                                    </p:anim>
                                    <p:anim calcmode="lin" valueType="num">
                                      <p:cBhvr>
                                        <p:cTn id="10" dur="500" fill="hold"/>
                                        <p:tgtEl>
                                          <p:spTgt spid="4">
                                            <p:txEl>
                                              <p:pRg st="6" end="6"/>
                                            </p:txEl>
                                          </p:spTgt>
                                        </p:tgtEl>
                                        <p:attrNameLst>
                                          <p:attrName>ppt_y</p:attrName>
                                        </p:attrNameLst>
                                      </p:cBhvr>
                                      <p:tavLst>
                                        <p:tav tm="0">
                                          <p:val>
                                            <p:strVal val="#ppt_y"/>
                                          </p:val>
                                        </p:tav>
                                        <p:tav tm="100000">
                                          <p:val>
                                            <p:strVal val="#ppt_y"/>
                                          </p:val>
                                        </p:tav>
                                      </p:tavLst>
                                    </p:anim>
                                    <p:animEffect transition="in" filter="fade">
                                      <p:cBhvr>
                                        <p:cTn id="11" dur="500"/>
                                        <p:tgtEl>
                                          <p:spTgt spid="4">
                                            <p:txEl>
                                              <p:pRg st="6" end="6"/>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nodeType="clickEffect">
                                  <p:stCondLst>
                                    <p:cond delay="0"/>
                                  </p:stCondLst>
                                  <p:childTnLst>
                                    <p:set>
                                      <p:cBhvr>
                                        <p:cTn id="15" dur="1" fill="hold">
                                          <p:stCondLst>
                                            <p:cond delay="0"/>
                                          </p:stCondLst>
                                        </p:cTn>
                                        <p:tgtEl>
                                          <p:spTgt spid="4">
                                            <p:txEl>
                                              <p:pRg st="8" end="8"/>
                                            </p:txEl>
                                          </p:spTgt>
                                        </p:tgtEl>
                                        <p:attrNameLst>
                                          <p:attrName>style.visibility</p:attrName>
                                        </p:attrNameLst>
                                      </p:cBhvr>
                                      <p:to>
                                        <p:strVal val="visible"/>
                                      </p:to>
                                    </p:set>
                                    <p:anim calcmode="lin" valueType="num">
                                      <p:cBhvr>
                                        <p:cTn id="16" dur="500" fill="hold"/>
                                        <p:tgtEl>
                                          <p:spTgt spid="4">
                                            <p:txEl>
                                              <p:pRg st="8" end="8"/>
                                            </p:txEl>
                                          </p:spTgt>
                                        </p:tgtEl>
                                        <p:attrNameLst>
                                          <p:attrName>ppt_w</p:attrName>
                                        </p:attrNameLst>
                                      </p:cBhvr>
                                      <p:tavLst>
                                        <p:tav tm="0">
                                          <p:val>
                                            <p:strVal val="#ppt_w*0.05"/>
                                          </p:val>
                                        </p:tav>
                                        <p:tav tm="100000">
                                          <p:val>
                                            <p:strVal val="#ppt_w"/>
                                          </p:val>
                                        </p:tav>
                                      </p:tavLst>
                                    </p:anim>
                                    <p:anim calcmode="lin" valueType="num">
                                      <p:cBhvr>
                                        <p:cTn id="17" dur="500" fill="hold"/>
                                        <p:tgtEl>
                                          <p:spTgt spid="4">
                                            <p:txEl>
                                              <p:pRg st="8" end="8"/>
                                            </p:txEl>
                                          </p:spTgt>
                                        </p:tgtEl>
                                        <p:attrNameLst>
                                          <p:attrName>ppt_h</p:attrName>
                                        </p:attrNameLst>
                                      </p:cBhvr>
                                      <p:tavLst>
                                        <p:tav tm="0">
                                          <p:val>
                                            <p:strVal val="#ppt_h"/>
                                          </p:val>
                                        </p:tav>
                                        <p:tav tm="100000">
                                          <p:val>
                                            <p:strVal val="#ppt_h"/>
                                          </p:val>
                                        </p:tav>
                                      </p:tavLst>
                                    </p:anim>
                                    <p:anim calcmode="lin" valueType="num">
                                      <p:cBhvr>
                                        <p:cTn id="18" dur="500" fill="hold"/>
                                        <p:tgtEl>
                                          <p:spTgt spid="4">
                                            <p:txEl>
                                              <p:pRg st="8" end="8"/>
                                            </p:txEl>
                                          </p:spTgt>
                                        </p:tgtEl>
                                        <p:attrNameLst>
                                          <p:attrName>ppt_x</p:attrName>
                                        </p:attrNameLst>
                                      </p:cBhvr>
                                      <p:tavLst>
                                        <p:tav tm="0">
                                          <p:val>
                                            <p:strVal val="#ppt_x-.2"/>
                                          </p:val>
                                        </p:tav>
                                        <p:tav tm="100000">
                                          <p:val>
                                            <p:strVal val="#ppt_x"/>
                                          </p:val>
                                        </p:tav>
                                      </p:tavLst>
                                    </p:anim>
                                    <p:anim calcmode="lin" valueType="num">
                                      <p:cBhvr>
                                        <p:cTn id="19" dur="500" fill="hold"/>
                                        <p:tgtEl>
                                          <p:spTgt spid="4">
                                            <p:txEl>
                                              <p:pRg st="8" end="8"/>
                                            </p:txEl>
                                          </p:spTgt>
                                        </p:tgtEl>
                                        <p:attrNameLst>
                                          <p:attrName>ppt_y</p:attrName>
                                        </p:attrNameLst>
                                      </p:cBhvr>
                                      <p:tavLst>
                                        <p:tav tm="0">
                                          <p:val>
                                            <p:strVal val="#ppt_y"/>
                                          </p:val>
                                        </p:tav>
                                        <p:tav tm="100000">
                                          <p:val>
                                            <p:strVal val="#ppt_y"/>
                                          </p:val>
                                        </p:tav>
                                      </p:tavLst>
                                    </p:anim>
                                    <p:animEffect transition="in" filter="fade">
                                      <p:cBhvr>
                                        <p:cTn id="20"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647700"/>
            <a:ext cx="1494155" cy="683895"/>
          </a:xfrm>
          <a:solidFill>
            <a:srgbClr val="FFC000"/>
          </a:solidFill>
        </p:spPr>
        <p:txBody>
          <a:bodyPr/>
          <a:lstStyle/>
          <a:p>
            <a:pPr algn="l"/>
            <a:r>
              <a:rPr lang="zh-CN" altLang="en-US" sz="3200">
                <a:sym typeface="+mn-ea"/>
              </a:rPr>
              <a:t>写作题</a:t>
            </a:r>
            <a:endParaRPr lang="zh-CN" altLang="en-US" sz="3200"/>
          </a:p>
        </p:txBody>
      </p:sp>
      <p:sp>
        <p:nvSpPr>
          <p:cNvPr id="3" name="内容占位符 2"/>
          <p:cNvSpPr>
            <a:spLocks noGrp="1"/>
          </p:cNvSpPr>
          <p:nvPr>
            <p:ph idx="1"/>
          </p:nvPr>
        </p:nvSpPr>
        <p:spPr>
          <a:xfrm>
            <a:off x="925195" y="1413510"/>
            <a:ext cx="8715375" cy="2398395"/>
          </a:xfrm>
          <a:ln w="12700">
            <a:solidFill>
              <a:srgbClr val="993366"/>
            </a:solidFill>
            <a:prstDash val="lgDashDotDot"/>
          </a:ln>
        </p:spPr>
        <p:txBody>
          <a:bodyPr/>
          <a:lstStyle/>
          <a:p>
            <a:pPr>
              <a:lnSpc>
                <a:spcPct val="170000"/>
              </a:lnSpc>
            </a:pPr>
            <a:r>
              <a:rPr sz="2000">
                <a:latin typeface="微软雅黑" panose="020B0503020204020204" charset="-122"/>
                <a:ea typeface="微软雅黑" panose="020B0503020204020204" charset="-122"/>
                <a:cs typeface="微软雅黑" panose="020B0503020204020204" charset="-122"/>
              </a:rPr>
              <a:t>30.演讲稿是在群众集会上或会议中发表讲话的文稿，它是进行宣传鼓动</a:t>
            </a:r>
            <a:endParaRPr sz="2000">
              <a:latin typeface="微软雅黑" panose="020B0503020204020204" charset="-122"/>
              <a:ea typeface="微软雅黑" panose="020B0503020204020204" charset="-122"/>
              <a:cs typeface="微软雅黑" panose="020B0503020204020204" charset="-122"/>
            </a:endParaRPr>
          </a:p>
          <a:p>
            <a:pPr>
              <a:lnSpc>
                <a:spcPct val="170000"/>
              </a:lnSpc>
            </a:pPr>
            <a:r>
              <a:rPr sz="2000">
                <a:latin typeface="微软雅黑" panose="020B0503020204020204" charset="-122"/>
                <a:ea typeface="微软雅黑" panose="020B0503020204020204" charset="-122"/>
                <a:cs typeface="微软雅黑" panose="020B0503020204020204" charset="-122"/>
              </a:rPr>
              <a:t>教育的富有感染力和说服力的一种文体。请以“冬天来了，春天还会远</a:t>
            </a:r>
            <a:endParaRPr sz="2000">
              <a:latin typeface="微软雅黑" panose="020B0503020204020204" charset="-122"/>
              <a:ea typeface="微软雅黑" panose="020B0503020204020204" charset="-122"/>
              <a:cs typeface="微软雅黑" panose="020B0503020204020204" charset="-122"/>
            </a:endParaRPr>
          </a:p>
          <a:p>
            <a:pPr>
              <a:lnSpc>
                <a:spcPct val="170000"/>
              </a:lnSpc>
            </a:pPr>
            <a:r>
              <a:rPr sz="2000">
                <a:latin typeface="微软雅黑" panose="020B0503020204020204" charset="-122"/>
                <a:ea typeface="微软雅黑" panose="020B0503020204020204" charset="-122"/>
                <a:cs typeface="微软雅黑" panose="020B0503020204020204" charset="-122"/>
              </a:rPr>
              <a:t>吗？”为话题，结合社会实际写一篇演讲稿。</a:t>
            </a:r>
            <a:endParaRPr sz="2000">
              <a:latin typeface="微软雅黑" panose="020B0503020204020204" charset="-122"/>
              <a:ea typeface="微软雅黑" panose="020B0503020204020204" charset="-122"/>
              <a:cs typeface="微软雅黑" panose="020B0503020204020204" charset="-122"/>
            </a:endParaRPr>
          </a:p>
          <a:p>
            <a:pPr>
              <a:lnSpc>
                <a:spcPct val="170000"/>
              </a:lnSpc>
            </a:pPr>
            <a:r>
              <a:rPr sz="2000">
                <a:latin typeface="微软雅黑" panose="020B0503020204020204" charset="-122"/>
                <a:ea typeface="微软雅黑" panose="020B0503020204020204" charset="-122"/>
                <a:cs typeface="微软雅黑" panose="020B0503020204020204" charset="-122"/>
              </a:rPr>
              <a:t>要求：主题鲜明，感情深厚，结构完整，不少于500字。</a:t>
            </a:r>
            <a:endParaRPr sz="200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nvSpPr>
        <p:spPr>
          <a:xfrm>
            <a:off x="2550160" y="801370"/>
            <a:ext cx="8300720" cy="457200"/>
          </a:xfrm>
          <a:prstGeom prst="rect">
            <a:avLst/>
          </a:prstGeom>
          <a:noFill/>
        </p:spPr>
        <p:txBody>
          <a:bodyPr wrap="none" rtlCol="0" anchor="t">
            <a:spAutoFit/>
          </a:bodyPr>
          <a:lstStyle/>
          <a:p>
            <a:pPr algn="l"/>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写作题（本大题共2小题，30小题24分，31题10分，共34分）</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6" name="组合 15"/>
          <p:cNvGrpSpPr/>
          <p:nvPr/>
        </p:nvGrpSpPr>
        <p:grpSpPr>
          <a:xfrm>
            <a:off x="9937115" y="1331595"/>
            <a:ext cx="1042670" cy="818594"/>
            <a:chOff x="5061803" y="-17621"/>
            <a:chExt cx="1042670" cy="818769"/>
          </a:xfrm>
        </p:grpSpPr>
        <p:cxnSp>
          <p:nvCxnSpPr>
            <p:cNvPr id="17" name="直接箭头连接符 16"/>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51" name="组合 50"/>
            <p:cNvGrpSpPr/>
            <p:nvPr/>
          </p:nvGrpSpPr>
          <p:grpSpPr>
            <a:xfrm>
              <a:off x="5198768" y="-17621"/>
              <a:ext cx="650502" cy="818769"/>
              <a:chOff x="6973447" y="-30589"/>
              <a:chExt cx="650502" cy="818769"/>
            </a:xfrm>
          </p:grpSpPr>
          <p:sp>
            <p:nvSpPr>
              <p:cNvPr id="52" name="矩形 51"/>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55" name="矩形 54"/>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写作题</a:t>
                </a:r>
                <a:endParaRPr lang="zh-CN" altLang="en-US" dirty="0" smtClean="0">
                  <a:latin typeface="楷体" panose="02010609060101010101" pitchFamily="49" charset="-122"/>
                  <a:ea typeface="楷体" panose="02010609060101010101" pitchFamily="49" charset="-122"/>
                </a:endParaRPr>
              </a:p>
            </p:txBody>
          </p:sp>
          <p:sp>
            <p:nvSpPr>
              <p:cNvPr id="56" name="等腰三角形 55"/>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695960"/>
            <a:ext cx="1494155" cy="683895"/>
          </a:xfrm>
          <a:solidFill>
            <a:srgbClr val="FFC000"/>
          </a:solidFill>
        </p:spPr>
        <p:txBody>
          <a:bodyPr/>
          <a:lstStyle/>
          <a:p>
            <a:pPr algn="l"/>
            <a:r>
              <a:rPr lang="zh-CN" altLang="en-US" sz="3200">
                <a:sym typeface="+mn-ea"/>
              </a:rPr>
              <a:t>写作题</a:t>
            </a:r>
            <a:endParaRPr lang="zh-CN" altLang="en-US" sz="3200"/>
          </a:p>
        </p:txBody>
      </p:sp>
      <p:sp>
        <p:nvSpPr>
          <p:cNvPr id="7" name="内容占位符 6"/>
          <p:cNvSpPr>
            <a:spLocks noGrp="1"/>
          </p:cNvSpPr>
          <p:nvPr>
            <p:ph idx="1"/>
          </p:nvPr>
        </p:nvSpPr>
        <p:spPr>
          <a:xfrm>
            <a:off x="925195" y="1241425"/>
            <a:ext cx="9523095" cy="5137150"/>
          </a:xfrm>
          <a:ln w="12700">
            <a:noFill/>
            <a:prstDash val="lgDashDotDot"/>
          </a:ln>
        </p:spPr>
        <p:txBody>
          <a:bodyPr/>
          <a:p>
            <a:pPr algn="ctr">
              <a:lnSpc>
                <a:spcPct val="110000"/>
              </a:lnSpc>
            </a:pPr>
            <a:r>
              <a:rPr sz="2000" b="1">
                <a:cs typeface="楷体" panose="02010609060101010101" pitchFamily="49" charset="-122"/>
                <a:sym typeface="+mn-ea"/>
              </a:rPr>
              <a:t>冬天来了，春天还会远吗？</a:t>
            </a:r>
            <a:endParaRPr sz="2000" b="1">
              <a:cs typeface="楷体" panose="02010609060101010101" pitchFamily="49" charset="-122"/>
              <a:sym typeface="+mn-ea"/>
            </a:endParaRPr>
          </a:p>
          <a:p>
            <a:pPr>
              <a:lnSpc>
                <a:spcPct val="110000"/>
              </a:lnSpc>
            </a:pPr>
            <a:r>
              <a:rPr sz="2000" b="1">
                <a:cs typeface="楷体" panose="02010609060101010101" pitchFamily="49" charset="-122"/>
                <a:sym typeface="+mn-ea"/>
              </a:rPr>
              <a:t>亲爱的老师、同学们：</a:t>
            </a:r>
            <a:endParaRPr sz="2000" b="1">
              <a:cs typeface="楷体" panose="02010609060101010101" pitchFamily="49" charset="-122"/>
              <a:sym typeface="+mn-ea"/>
            </a:endParaRPr>
          </a:p>
          <a:p>
            <a:pPr>
              <a:lnSpc>
                <a:spcPct val="110000"/>
              </a:lnSpc>
            </a:pPr>
            <a:r>
              <a:rPr sz="2000" b="1">
                <a:cs typeface="楷体" panose="02010609060101010101" pitchFamily="49" charset="-122"/>
                <a:sym typeface="+mn-ea"/>
              </a:rPr>
              <a:t>    大家好！今天我演讲的题目是《冬天来了，春天还会远吗》。凌冽的</a:t>
            </a:r>
            <a:endParaRPr sz="2000" b="1">
              <a:cs typeface="楷体" panose="02010609060101010101" pitchFamily="49" charset="-122"/>
              <a:sym typeface="+mn-ea"/>
            </a:endParaRPr>
          </a:p>
          <a:p>
            <a:pPr>
              <a:lnSpc>
                <a:spcPct val="110000"/>
              </a:lnSpc>
            </a:pPr>
            <a:r>
              <a:rPr sz="2000" b="1">
                <a:cs typeface="楷体" panose="02010609060101010101" pitchFamily="49" charset="-122"/>
                <a:sym typeface="+mn-ea"/>
              </a:rPr>
              <a:t>寒风把窗子摇的“咯咯”直响，我张开朦胧的睡眼，原本长满绿草的大地</a:t>
            </a:r>
            <a:endParaRPr sz="2000" b="1">
              <a:cs typeface="楷体" panose="02010609060101010101" pitchFamily="49" charset="-122"/>
              <a:sym typeface="+mn-ea"/>
            </a:endParaRPr>
          </a:p>
          <a:p>
            <a:pPr>
              <a:lnSpc>
                <a:spcPct val="110000"/>
              </a:lnSpc>
            </a:pPr>
            <a:r>
              <a:rPr sz="2000" b="1">
                <a:cs typeface="楷体" panose="02010609060101010101" pitchFamily="49" charset="-122"/>
                <a:sym typeface="+mn-ea"/>
              </a:rPr>
              <a:t>被冰雪覆盖着，只有依稀的几棵松树依然挺立在那儿，一会儿刮起风来，</a:t>
            </a:r>
            <a:endParaRPr sz="2000" b="1">
              <a:cs typeface="楷体" panose="02010609060101010101" pitchFamily="49" charset="-122"/>
              <a:sym typeface="+mn-ea"/>
            </a:endParaRPr>
          </a:p>
          <a:p>
            <a:pPr>
              <a:lnSpc>
                <a:spcPct val="110000"/>
              </a:lnSpc>
            </a:pPr>
            <a:r>
              <a:rPr sz="2000" b="1">
                <a:cs typeface="楷体" panose="02010609060101010101" pitchFamily="49" charset="-122"/>
                <a:sym typeface="+mn-ea"/>
              </a:rPr>
              <a:t>路边的野花被打掉了，花瓣在寒风中挣扎又挣扎，又是一个冬天。</a:t>
            </a:r>
            <a:endParaRPr sz="2000" b="1">
              <a:cs typeface="楷体" panose="02010609060101010101" pitchFamily="49" charset="-122"/>
              <a:sym typeface="+mn-ea"/>
            </a:endParaRPr>
          </a:p>
          <a:p>
            <a:pPr>
              <a:lnSpc>
                <a:spcPct val="110000"/>
              </a:lnSpc>
            </a:pPr>
            <a:r>
              <a:rPr sz="2000" b="1">
                <a:cs typeface="楷体" panose="02010609060101010101" pitchFamily="49" charset="-122"/>
                <a:sym typeface="+mn-ea"/>
              </a:rPr>
              <a:t>    但是冬天来了，春天还会远吗？不，只要你坚信春天会来，春天就伸手</a:t>
            </a:r>
            <a:endParaRPr sz="2000" b="1">
              <a:cs typeface="楷体" panose="02010609060101010101" pitchFamily="49" charset="-122"/>
              <a:sym typeface="+mn-ea"/>
            </a:endParaRPr>
          </a:p>
          <a:p>
            <a:pPr>
              <a:lnSpc>
                <a:spcPct val="110000"/>
              </a:lnSpc>
            </a:pPr>
            <a:r>
              <a:rPr sz="2000" b="1">
                <a:cs typeface="楷体" panose="02010609060101010101" pitchFamily="49" charset="-122"/>
                <a:sym typeface="+mn-ea"/>
              </a:rPr>
              <a:t>可及。原国家女子体操队员，曾参加过第八届全运会，获得跳马冠军的桑兰，</a:t>
            </a:r>
            <a:endParaRPr sz="2000" b="1">
              <a:cs typeface="楷体" panose="02010609060101010101" pitchFamily="49" charset="-122"/>
              <a:sym typeface="+mn-ea"/>
            </a:endParaRPr>
          </a:p>
          <a:p>
            <a:pPr>
              <a:lnSpc>
                <a:spcPct val="110000"/>
              </a:lnSpc>
            </a:pPr>
            <a:r>
              <a:rPr sz="2000" b="1">
                <a:cs typeface="楷体" panose="02010609060101010101" pitchFamily="49" charset="-122"/>
                <a:sym typeface="+mn-ea"/>
              </a:rPr>
              <a:t>却在一次国际比赛中意外失手致残，可她身残志不残，在治疗的同时继续坚持</a:t>
            </a:r>
            <a:endParaRPr sz="2000" b="1">
              <a:cs typeface="楷体" panose="02010609060101010101" pitchFamily="49" charset="-122"/>
              <a:sym typeface="+mn-ea"/>
            </a:endParaRPr>
          </a:p>
          <a:p>
            <a:pPr>
              <a:lnSpc>
                <a:spcPct val="110000"/>
              </a:lnSpc>
            </a:pPr>
            <a:r>
              <a:rPr sz="2000" b="1">
                <a:cs typeface="楷体" panose="02010609060101010101" pitchFamily="49" charset="-122"/>
                <a:sym typeface="+mn-ea"/>
              </a:rPr>
              <a:t>体育锻炼，最终她获得了参加中国残疾人文艺团的演出机会。</a:t>
            </a:r>
            <a:endParaRPr sz="2000" b="1">
              <a:cs typeface="楷体" panose="02010609060101010101" pitchFamily="49" charset="-122"/>
              <a:sym typeface="+mn-ea"/>
            </a:endParaRPr>
          </a:p>
          <a:p>
            <a:pPr>
              <a:lnSpc>
                <a:spcPct val="110000"/>
              </a:lnSpc>
            </a:pPr>
            <a:r>
              <a:rPr sz="2000" b="1">
                <a:cs typeface="微软雅黑" panose="020B0503020204020204" charset="-122"/>
                <a:sym typeface="+mn-ea"/>
              </a:rPr>
              <a:t>    一年四季，既有天暖地和的春天，也有天寒地冻的冬天，人不也是如此吗？</a:t>
            </a:r>
            <a:endParaRPr sz="2000" b="1">
              <a:cs typeface="楷体" panose="02010609060101010101" pitchFamily="49" charset="-122"/>
              <a:sym typeface="+mn-ea"/>
            </a:endParaRPr>
          </a:p>
        </p:txBody>
      </p:sp>
    </p:spTree>
    <p:custDataLst>
      <p:tags r:id="rId1"/>
    </p:custDataLst>
  </p:cSld>
  <p:clrMapOvr>
    <a:masterClrMapping/>
  </p:clrMapOvr>
  <p:transition spd="med">
    <p:fade/>
  </p:transition>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写作题</a:t>
            </a:r>
            <a:endParaRPr lang="zh-CN" altLang="en-US" sz="3200"/>
          </a:p>
        </p:txBody>
      </p:sp>
      <p:sp>
        <p:nvSpPr>
          <p:cNvPr id="7" name="内容占位符 6"/>
          <p:cNvSpPr>
            <a:spLocks noGrp="1"/>
          </p:cNvSpPr>
          <p:nvPr>
            <p:ph idx="1"/>
          </p:nvPr>
        </p:nvSpPr>
        <p:spPr>
          <a:xfrm>
            <a:off x="925195" y="1241425"/>
            <a:ext cx="8977630" cy="4841240"/>
          </a:xfrm>
          <a:ln w="12700">
            <a:noFill/>
            <a:prstDash val="lgDashDotDot"/>
          </a:ln>
        </p:spPr>
        <p:txBody>
          <a:bodyPr/>
          <a:p>
            <a:pPr>
              <a:lnSpc>
                <a:spcPct val="110000"/>
              </a:lnSpc>
            </a:pPr>
            <a:r>
              <a:rPr lang="en-US" sz="2000" b="1">
                <a:cs typeface="微软雅黑" panose="020B0503020204020204" charset="-122"/>
                <a:sym typeface="+mn-ea"/>
              </a:rPr>
              <a:t>    </a:t>
            </a:r>
            <a:r>
              <a:rPr sz="2000" b="1">
                <a:cs typeface="微软雅黑" panose="020B0503020204020204" charset="-122"/>
                <a:sym typeface="+mn-ea"/>
              </a:rPr>
              <a:t>踏在生命旅途中的你，是否曾感到多失落？是否曾感到过绝望？</a:t>
            </a:r>
            <a:endParaRPr sz="2000" b="1">
              <a:cs typeface="微软雅黑" panose="020B0503020204020204" charset="-122"/>
              <a:sym typeface="+mn-ea"/>
            </a:endParaRPr>
          </a:p>
          <a:p>
            <a:pPr>
              <a:lnSpc>
                <a:spcPct val="110000"/>
              </a:lnSpc>
            </a:pPr>
            <a:r>
              <a:rPr sz="2000" b="1">
                <a:cs typeface="微软雅黑" panose="020B0503020204020204" charset="-122"/>
                <a:sym typeface="+mn-ea"/>
              </a:rPr>
              <a:t>是否曾感到成功离你很远，甚至与你背道而行？是否曾拥有过太多的梦想，</a:t>
            </a:r>
            <a:endParaRPr sz="2000" b="1">
              <a:cs typeface="微软雅黑" panose="020B0503020204020204" charset="-122"/>
              <a:sym typeface="+mn-ea"/>
            </a:endParaRPr>
          </a:p>
          <a:p>
            <a:pPr>
              <a:lnSpc>
                <a:spcPct val="110000"/>
              </a:lnSpc>
            </a:pPr>
            <a:r>
              <a:rPr sz="2000" b="1">
                <a:cs typeface="微软雅黑" panose="020B0503020204020204" charset="-122"/>
                <a:sym typeface="+mn-ea"/>
              </a:rPr>
              <a:t>却只能在叹息的激流中搁浅？你是在问我吗？是的，人的一生不可能只有</a:t>
            </a:r>
            <a:endParaRPr sz="2000" b="1">
              <a:cs typeface="微软雅黑" panose="020B0503020204020204" charset="-122"/>
              <a:sym typeface="+mn-ea"/>
            </a:endParaRPr>
          </a:p>
          <a:p>
            <a:pPr>
              <a:lnSpc>
                <a:spcPct val="110000"/>
              </a:lnSpc>
            </a:pPr>
            <a:r>
              <a:rPr sz="2000" b="1">
                <a:cs typeface="微软雅黑" panose="020B0503020204020204" charset="-122"/>
                <a:sym typeface="+mn-ea"/>
              </a:rPr>
              <a:t>平坦的大洋，也有荆棘丛林的小路。但是你必须相信，即使你身处困境，</a:t>
            </a:r>
            <a:endParaRPr sz="2000" b="1">
              <a:cs typeface="微软雅黑" panose="020B0503020204020204" charset="-122"/>
              <a:sym typeface="+mn-ea"/>
            </a:endParaRPr>
          </a:p>
          <a:p>
            <a:pPr>
              <a:lnSpc>
                <a:spcPct val="110000"/>
              </a:lnSpc>
            </a:pPr>
            <a:r>
              <a:rPr sz="2000" b="1">
                <a:cs typeface="微软雅黑" panose="020B0503020204020204" charset="-122"/>
                <a:sym typeface="+mn-ea"/>
              </a:rPr>
              <a:t>只要你心中有光，你就会感到温暖；只要熬过了寒冷的冬天，就永远是春天。</a:t>
            </a:r>
            <a:endParaRPr sz="2000" b="1">
              <a:cs typeface="微软雅黑" panose="020B0503020204020204" charset="-122"/>
              <a:sym typeface="+mn-ea"/>
            </a:endParaRPr>
          </a:p>
          <a:p>
            <a:pPr>
              <a:lnSpc>
                <a:spcPct val="110000"/>
              </a:lnSpc>
            </a:pPr>
            <a:r>
              <a:rPr sz="2000" b="1">
                <a:cs typeface="微软雅黑" panose="020B0503020204020204" charset="-122"/>
                <a:sym typeface="+mn-ea"/>
              </a:rPr>
              <a:t>   冬去必定春来，这是学子们的信念，他们知道自己会排除困难，越过</a:t>
            </a:r>
            <a:endParaRPr sz="2000" b="1">
              <a:cs typeface="微软雅黑" panose="020B0503020204020204" charset="-122"/>
              <a:sym typeface="+mn-ea"/>
            </a:endParaRPr>
          </a:p>
          <a:p>
            <a:pPr>
              <a:lnSpc>
                <a:spcPct val="110000"/>
              </a:lnSpc>
            </a:pPr>
            <a:r>
              <a:rPr sz="2000" b="1">
                <a:cs typeface="微软雅黑" panose="020B0503020204020204" charset="-122"/>
                <a:sym typeface="+mn-ea"/>
              </a:rPr>
              <a:t>障碍；冬去必定春来，这是科学家们的精神，他们能失败一百次也能一百</a:t>
            </a:r>
            <a:endParaRPr sz="2000" b="1">
              <a:cs typeface="微软雅黑" panose="020B0503020204020204" charset="-122"/>
              <a:sym typeface="+mn-ea"/>
            </a:endParaRPr>
          </a:p>
          <a:p>
            <a:pPr>
              <a:lnSpc>
                <a:spcPct val="110000"/>
              </a:lnSpc>
            </a:pPr>
            <a:r>
              <a:rPr sz="2000" b="1">
                <a:cs typeface="微软雅黑" panose="020B0503020204020204" charset="-122"/>
                <a:sym typeface="+mn-ea"/>
              </a:rPr>
              <a:t>零一次站起来；冬去必定春来，也是我的寄托，我坚信我能摆脱嘲讽与尴尬，最后到达到成功的彼岸。</a:t>
            </a:r>
            <a:endParaRPr sz="2000" b="1">
              <a:cs typeface="微软雅黑" panose="020B0503020204020204" charset="-122"/>
              <a:sym typeface="+mn-ea"/>
            </a:endParaRPr>
          </a:p>
          <a:p>
            <a:pPr>
              <a:lnSpc>
                <a:spcPct val="110000"/>
              </a:lnSpc>
            </a:pPr>
            <a:r>
              <a:rPr sz="2000" b="1">
                <a:cs typeface="微软雅黑" panose="020B0503020204020204" charset="-122"/>
                <a:sym typeface="+mn-ea"/>
              </a:rPr>
              <a:t>谢谢大家！</a:t>
            </a:r>
            <a:endParaRPr sz="2000" b="1">
              <a:cs typeface="微软雅黑" panose="020B0503020204020204" charset="-122"/>
              <a:sym typeface="+mn-ea"/>
            </a:endParaRPr>
          </a:p>
          <a:p>
            <a:pPr algn="r">
              <a:lnSpc>
                <a:spcPct val="110000"/>
              </a:lnSpc>
            </a:pPr>
            <a:r>
              <a:rPr lang="zh-CN" sz="2000" b="1">
                <a:cs typeface="微软雅黑" panose="020B0503020204020204" charset="-122"/>
                <a:sym typeface="+mn-ea"/>
              </a:rPr>
              <a:t>×××</a:t>
            </a:r>
            <a:endParaRPr lang="zh-CN" sz="2000" b="1">
              <a:cs typeface="微软雅黑" panose="020B0503020204020204" charset="-122"/>
              <a:sym typeface="+mn-ea"/>
            </a:endParaRPr>
          </a:p>
          <a:p>
            <a:pPr algn="r">
              <a:lnSpc>
                <a:spcPct val="110000"/>
              </a:lnSpc>
            </a:pPr>
            <a:r>
              <a:rPr sz="2000" b="1">
                <a:cs typeface="微软雅黑" panose="020B0503020204020204" charset="-122"/>
                <a:sym typeface="+mn-ea"/>
              </a:rPr>
              <a:t>××××年××月×号</a:t>
            </a:r>
            <a:endParaRPr sz="2000" b="1">
              <a:cs typeface="微软雅黑" panose="020B0503020204020204" charset="-122"/>
              <a:sym typeface="+mn-ea"/>
            </a:endParaRPr>
          </a:p>
          <a:p>
            <a:pPr>
              <a:lnSpc>
                <a:spcPct val="110000"/>
              </a:lnSpc>
            </a:pPr>
            <a:endParaRPr sz="2000" b="1">
              <a:cs typeface="微软雅黑" panose="020B0503020204020204" charset="-122"/>
              <a:sym typeface="+mn-ea"/>
            </a:endParaRPr>
          </a:p>
          <a:p>
            <a:pPr>
              <a:lnSpc>
                <a:spcPct val="110000"/>
              </a:lnSpc>
            </a:pPr>
            <a:endParaRPr sz="2000" b="1">
              <a:cs typeface="微软雅黑" panose="020B0503020204020204" charset="-122"/>
              <a:sym typeface="+mn-ea"/>
            </a:endParaRPr>
          </a:p>
        </p:txBody>
      </p:sp>
    </p:spTree>
    <p:custDataLst>
      <p:tags r:id="rId1"/>
    </p:custDataLst>
  </p:cSld>
  <p:clrMapOvr>
    <a:masterClrMapping/>
  </p:clrMapOvr>
  <p:transition spd="med">
    <p:fade/>
  </p:transition>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写作题</a:t>
            </a:r>
            <a:endParaRPr lang="zh-CN" altLang="en-US" sz="3200"/>
          </a:p>
        </p:txBody>
      </p:sp>
      <p:grpSp>
        <p:nvGrpSpPr>
          <p:cNvPr id="16" name="组合 15"/>
          <p:cNvGrpSpPr/>
          <p:nvPr/>
        </p:nvGrpSpPr>
        <p:grpSpPr>
          <a:xfrm>
            <a:off x="4327525" y="338455"/>
            <a:ext cx="1042670" cy="818594"/>
            <a:chOff x="5061803" y="-17621"/>
            <a:chExt cx="1042670" cy="818769"/>
          </a:xfrm>
        </p:grpSpPr>
        <p:cxnSp>
          <p:nvCxnSpPr>
            <p:cNvPr id="17" name="直接箭头连接符 16"/>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51" name="组合 50"/>
            <p:cNvGrpSpPr/>
            <p:nvPr/>
          </p:nvGrpSpPr>
          <p:grpSpPr>
            <a:xfrm>
              <a:off x="5198768" y="-17621"/>
              <a:ext cx="650502" cy="818769"/>
              <a:chOff x="6973447" y="-30589"/>
              <a:chExt cx="650502" cy="818769"/>
            </a:xfrm>
          </p:grpSpPr>
          <p:sp>
            <p:nvSpPr>
              <p:cNvPr id="52" name="矩形 51"/>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1310</a:t>
                </a:r>
                <a:endParaRPr lang="en-US" altLang="zh-CN" dirty="0" smtClean="0">
                  <a:latin typeface="楷体" panose="02010609060101010101" pitchFamily="49" charset="-122"/>
                  <a:ea typeface="楷体" panose="02010609060101010101" pitchFamily="49" charset="-122"/>
                </a:endParaRPr>
              </a:p>
            </p:txBody>
          </p:sp>
          <p:sp>
            <p:nvSpPr>
              <p:cNvPr id="55" name="矩形 54"/>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写作题</a:t>
                </a:r>
                <a:endParaRPr lang="zh-CN" altLang="en-US" dirty="0" smtClean="0">
                  <a:latin typeface="楷体" panose="02010609060101010101" pitchFamily="49" charset="-122"/>
                  <a:ea typeface="楷体" panose="02010609060101010101" pitchFamily="49" charset="-122"/>
                </a:endParaRPr>
              </a:p>
            </p:txBody>
          </p:sp>
          <p:sp>
            <p:nvSpPr>
              <p:cNvPr id="56" name="等腰三角形 55"/>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7" name="内容占位符 6"/>
          <p:cNvSpPr>
            <a:spLocks noGrp="1"/>
          </p:cNvSpPr>
          <p:nvPr>
            <p:ph idx="1"/>
          </p:nvPr>
        </p:nvSpPr>
        <p:spPr>
          <a:xfrm>
            <a:off x="838200" y="1110615"/>
            <a:ext cx="8956675" cy="4962525"/>
          </a:xfrm>
        </p:spPr>
        <p:txBody>
          <a:bodyPr>
            <a:normAutofit lnSpcReduction="10000"/>
          </a:bodyPr>
          <a:p>
            <a:pPr>
              <a:lnSpc>
                <a:spcPct val="170000"/>
              </a:lnSpc>
            </a:pPr>
            <a:r>
              <a:rPr lang="zh-CN" altLang="en-US" b="1">
                <a:solidFill>
                  <a:srgbClr val="0070C0"/>
                </a:solidFill>
              </a:rPr>
              <a:t>                             </a:t>
            </a:r>
            <a:r>
              <a:rPr lang="zh-CN" altLang="en-US" b="1"/>
              <a:t>的消息传来，                  </a:t>
            </a:r>
            <a:endParaRPr lang="zh-CN" altLang="en-US" b="1"/>
          </a:p>
          <a:p>
            <a:pPr>
              <a:lnSpc>
                <a:spcPct val="170000"/>
              </a:lnSpc>
            </a:pPr>
            <a:r>
              <a:rPr lang="zh-CN" altLang="en-US" b="1"/>
              <a:t>的师生无比欢欣鼓舞，特向            发去贺信：向参与</a:t>
            </a:r>
            <a:endParaRPr lang="zh-CN" altLang="en-US" b="1"/>
          </a:p>
          <a:p>
            <a:pPr>
              <a:lnSpc>
                <a:spcPct val="170000"/>
              </a:lnSpc>
            </a:pPr>
            <a:r>
              <a:rPr lang="zh-CN" altLang="en-US" b="1"/>
              <a:t>飞船研制和载人航天飞行任务的同志们致以最崇高的敬礼，</a:t>
            </a:r>
            <a:endParaRPr lang="zh-CN" altLang="en-US" b="1"/>
          </a:p>
          <a:p>
            <a:pPr>
              <a:lnSpc>
                <a:spcPct val="170000"/>
              </a:lnSpc>
            </a:pPr>
            <a:r>
              <a:rPr lang="zh-CN" altLang="en-US" b="1"/>
              <a:t>向为飞船载人航天飞行成功付出辛勤汗水的工作人员致以最</a:t>
            </a:r>
            <a:endParaRPr lang="zh-CN" altLang="en-US" b="1"/>
          </a:p>
          <a:p>
            <a:pPr>
              <a:lnSpc>
                <a:spcPct val="170000"/>
              </a:lnSpc>
            </a:pPr>
            <a:r>
              <a:rPr lang="zh-CN" altLang="en-US" b="1"/>
              <a:t>衷心的感谢和最诚挚的问候。请代写该贺信。</a:t>
            </a:r>
            <a:endParaRPr lang="zh-CN" altLang="en-US" b="1"/>
          </a:p>
          <a:p>
            <a:pPr>
              <a:lnSpc>
                <a:spcPct val="170000"/>
              </a:lnSpc>
            </a:pPr>
            <a:r>
              <a:rPr lang="zh-CN" altLang="en-US" b="1"/>
              <a:t>  </a:t>
            </a:r>
            <a:r>
              <a:rPr lang="zh-CN" altLang="en-US" b="1">
                <a:solidFill>
                  <a:schemeClr val="tx1"/>
                </a:solidFill>
              </a:rPr>
              <a:t>要求：</a:t>
            </a:r>
            <a:r>
              <a:rPr lang="zh-CN" altLang="en-US" b="1"/>
              <a:t>符合</a:t>
            </a:r>
            <a:r>
              <a:rPr lang="zh-CN" altLang="en-US" b="1">
                <a:solidFill>
                  <a:srgbClr val="C00000"/>
                </a:solidFill>
              </a:rPr>
              <a:t>贺信</a:t>
            </a:r>
            <a:r>
              <a:rPr lang="zh-CN" altLang="en-US" b="1"/>
              <a:t>的格式要求，相关内容根据实际情况自行</a:t>
            </a:r>
            <a:endParaRPr lang="zh-CN" altLang="en-US" b="1"/>
          </a:p>
          <a:p>
            <a:pPr>
              <a:lnSpc>
                <a:spcPct val="170000"/>
              </a:lnSpc>
            </a:pPr>
            <a:r>
              <a:rPr lang="zh-CN" altLang="en-US" b="1"/>
              <a:t>补充，</a:t>
            </a:r>
            <a:r>
              <a:rPr lang="zh-CN" altLang="en-US" b="1">
                <a:solidFill>
                  <a:srgbClr val="C00000"/>
                </a:solidFill>
              </a:rPr>
              <a:t>不少于500字</a:t>
            </a:r>
            <a:r>
              <a:rPr lang="zh-CN" altLang="en-US" b="1"/>
              <a:t>。</a:t>
            </a:r>
            <a:endParaRPr lang="zh-CN" altLang="en-US" b="1"/>
          </a:p>
        </p:txBody>
      </p:sp>
      <p:sp>
        <p:nvSpPr>
          <p:cNvPr id="8" name="文本框 7"/>
          <p:cNvSpPr txBox="1"/>
          <p:nvPr/>
        </p:nvSpPr>
        <p:spPr>
          <a:xfrm>
            <a:off x="1023620" y="1327150"/>
            <a:ext cx="4246880" cy="398780"/>
          </a:xfrm>
          <a:prstGeom prst="rect">
            <a:avLst/>
          </a:prstGeom>
          <a:noFill/>
          <a:ln>
            <a:solidFill>
              <a:srgbClr val="70C8D9"/>
            </a:solidFill>
          </a:ln>
        </p:spPr>
        <p:txBody>
          <a:bodyPr wrap="none" rtlCol="0" anchor="t">
            <a:spAutoFit/>
          </a:bodyPr>
          <a:p>
            <a:r>
              <a:rPr lang="zh-CN" altLang="en-US" sz="2000" b="1">
                <a:latin typeface="微软雅黑" panose="020B0503020204020204" charset="-122"/>
                <a:ea typeface="微软雅黑" panose="020B0503020204020204" charset="-122"/>
                <a:cs typeface="微软雅黑" panose="020B0503020204020204" charset="-122"/>
                <a:sym typeface="+mn-ea"/>
              </a:rPr>
              <a:t>“神舟”十号飞船载人航天飞行成功</a:t>
            </a:r>
            <a:endParaRPr lang="zh-CN" altLang="en-US" sz="2000" b="1">
              <a:latin typeface="微软雅黑" panose="020B0503020204020204" charset="-122"/>
              <a:ea typeface="微软雅黑" panose="020B0503020204020204" charset="-122"/>
              <a:cs typeface="微软雅黑" panose="020B0503020204020204" charset="-122"/>
              <a:sym typeface="+mn-ea"/>
            </a:endParaRPr>
          </a:p>
        </p:txBody>
      </p:sp>
      <p:sp>
        <p:nvSpPr>
          <p:cNvPr id="9" name="文本框 8"/>
          <p:cNvSpPr txBox="1"/>
          <p:nvPr/>
        </p:nvSpPr>
        <p:spPr>
          <a:xfrm>
            <a:off x="7171055" y="1327150"/>
            <a:ext cx="2225040" cy="398780"/>
          </a:xfrm>
          <a:prstGeom prst="rect">
            <a:avLst/>
          </a:prstGeom>
          <a:noFill/>
          <a:ln w="28575">
            <a:solidFill>
              <a:srgbClr val="0070C0"/>
            </a:solidFill>
            <a:prstDash val="sysDot"/>
          </a:ln>
        </p:spPr>
        <p:txBody>
          <a:bodyPr wrap="none" rtlCol="0" anchor="t">
            <a:spAutoFit/>
          </a:bodyPr>
          <a:p>
            <a:r>
              <a:rPr lang="zh-CN" altLang="en-US" sz="2000" b="1">
                <a:latin typeface="楷体" panose="02010609060101010101" pitchFamily="49" charset="-122"/>
                <a:ea typeface="楷体" panose="02010609060101010101" pitchFamily="49" charset="-122"/>
                <a:sym typeface="+mn-ea"/>
              </a:rPr>
              <a:t>北京航空航天大学</a:t>
            </a:r>
            <a:endParaRPr lang="zh-CN" altLang="en-US" sz="2000" b="1">
              <a:latin typeface="楷体" panose="02010609060101010101" pitchFamily="49" charset="-122"/>
              <a:ea typeface="楷体" panose="02010609060101010101" pitchFamily="49" charset="-122"/>
              <a:sym typeface="+mn-ea"/>
            </a:endParaRPr>
          </a:p>
        </p:txBody>
      </p:sp>
      <p:sp>
        <p:nvSpPr>
          <p:cNvPr id="10" name="文本框 9"/>
          <p:cNvSpPr txBox="1"/>
          <p:nvPr/>
        </p:nvSpPr>
        <p:spPr>
          <a:xfrm>
            <a:off x="4585970" y="1927225"/>
            <a:ext cx="1713230" cy="460375"/>
          </a:xfrm>
          <a:prstGeom prst="rect">
            <a:avLst/>
          </a:prstGeom>
          <a:noFill/>
          <a:ln w="9525">
            <a:solidFill>
              <a:srgbClr val="00B0F0"/>
            </a:solidFill>
            <a:prstDash val="lgDashDotDot"/>
          </a:ln>
        </p:spPr>
        <p:txBody>
          <a:bodyPr wrap="none" rtlCol="0" anchor="t">
            <a:spAutoFit/>
          </a:bodyPr>
          <a:p>
            <a:r>
              <a:rPr lang="zh-CN" altLang="en-US" sz="2400" b="1">
                <a:latin typeface="楷体" panose="02010609060101010101" pitchFamily="49" charset="-122"/>
                <a:ea typeface="楷体" panose="02010609060101010101" pitchFamily="49" charset="-122"/>
                <a:sym typeface="+mn-ea"/>
              </a:rPr>
              <a:t>中国科学院     </a:t>
            </a:r>
            <a:endParaRPr lang="zh-CN" altLang="en-US" sz="2400" b="1">
              <a:latin typeface="楷体" panose="02010609060101010101" pitchFamily="49" charset="-122"/>
              <a:ea typeface="楷体" panose="02010609060101010101" pitchFamily="49" charset="-122"/>
              <a:sym typeface="+mn-ea"/>
            </a:endParaRPr>
          </a:p>
        </p:txBody>
      </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strVal val="#ppt_w*0.05"/>
                                          </p:val>
                                        </p:tav>
                                        <p:tav tm="100000">
                                          <p:val>
                                            <p:strVal val="#ppt_w"/>
                                          </p:val>
                                        </p:tav>
                                      </p:tavLst>
                                    </p:anim>
                                    <p:anim calcmode="lin" valueType="num">
                                      <p:cBhvr>
                                        <p:cTn id="8" dur="500" fill="hold"/>
                                        <p:tgtEl>
                                          <p:spTgt spid="8"/>
                                        </p:tgtEl>
                                        <p:attrNameLst>
                                          <p:attrName>ppt_h</p:attrName>
                                        </p:attrNameLst>
                                      </p:cBhvr>
                                      <p:tavLst>
                                        <p:tav tm="0">
                                          <p:val>
                                            <p:strVal val="#ppt_h"/>
                                          </p:val>
                                        </p:tav>
                                        <p:tav tm="100000">
                                          <p:val>
                                            <p:strVal val="#ppt_h"/>
                                          </p:val>
                                        </p:tav>
                                      </p:tavLst>
                                    </p:anim>
                                    <p:anim calcmode="lin" valueType="num">
                                      <p:cBhvr>
                                        <p:cTn id="9" dur="500" fill="hold"/>
                                        <p:tgtEl>
                                          <p:spTgt spid="8"/>
                                        </p:tgtEl>
                                        <p:attrNameLst>
                                          <p:attrName>ppt_x</p:attrName>
                                        </p:attrNameLst>
                                      </p:cBhvr>
                                      <p:tavLst>
                                        <p:tav tm="0">
                                          <p:val>
                                            <p:strVal val="#ppt_x-.2"/>
                                          </p:val>
                                        </p:tav>
                                        <p:tav tm="100000">
                                          <p:val>
                                            <p:strVal val="#ppt_x"/>
                                          </p:val>
                                        </p:tav>
                                      </p:tavLst>
                                    </p:anim>
                                    <p:anim calcmode="lin" valueType="num">
                                      <p:cBhvr>
                                        <p:cTn id="10" dur="500" fill="hold"/>
                                        <p:tgtEl>
                                          <p:spTgt spid="8"/>
                                        </p:tgtEl>
                                        <p:attrNameLst>
                                          <p:attrName>ppt_y</p:attrName>
                                        </p:attrNameLst>
                                      </p:cBhvr>
                                      <p:tavLst>
                                        <p:tav tm="0">
                                          <p:val>
                                            <p:strVal val="#ppt_y"/>
                                          </p:val>
                                        </p:tav>
                                        <p:tav tm="100000">
                                          <p:val>
                                            <p:strVal val="#ppt_y"/>
                                          </p:val>
                                        </p:tav>
                                      </p:tavLst>
                                    </p:anim>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strVal val="#ppt_w*0.05"/>
                                          </p:val>
                                        </p:tav>
                                        <p:tav tm="100000">
                                          <p:val>
                                            <p:strVal val="#ppt_w"/>
                                          </p:val>
                                        </p:tav>
                                      </p:tavLst>
                                    </p:anim>
                                    <p:anim calcmode="lin" valueType="num">
                                      <p:cBhvr>
                                        <p:cTn id="17" dur="500" fill="hold"/>
                                        <p:tgtEl>
                                          <p:spTgt spid="9"/>
                                        </p:tgtEl>
                                        <p:attrNameLst>
                                          <p:attrName>ppt_h</p:attrName>
                                        </p:attrNameLst>
                                      </p:cBhvr>
                                      <p:tavLst>
                                        <p:tav tm="0">
                                          <p:val>
                                            <p:strVal val="#ppt_h"/>
                                          </p:val>
                                        </p:tav>
                                        <p:tav tm="100000">
                                          <p:val>
                                            <p:strVal val="#ppt_h"/>
                                          </p:val>
                                        </p:tav>
                                      </p:tavLst>
                                    </p:anim>
                                    <p:anim calcmode="lin" valueType="num">
                                      <p:cBhvr>
                                        <p:cTn id="18" dur="500" fill="hold"/>
                                        <p:tgtEl>
                                          <p:spTgt spid="9"/>
                                        </p:tgtEl>
                                        <p:attrNameLst>
                                          <p:attrName>ppt_x</p:attrName>
                                        </p:attrNameLst>
                                      </p:cBhvr>
                                      <p:tavLst>
                                        <p:tav tm="0">
                                          <p:val>
                                            <p:strVal val="#ppt_x-.2"/>
                                          </p:val>
                                        </p:tav>
                                        <p:tav tm="100000">
                                          <p:val>
                                            <p:strVal val="#ppt_x"/>
                                          </p:val>
                                        </p:tav>
                                      </p:tavLst>
                                    </p:anim>
                                    <p:anim calcmode="lin" valueType="num">
                                      <p:cBhvr>
                                        <p:cTn id="19" dur="500" fill="hold"/>
                                        <p:tgtEl>
                                          <p:spTgt spid="9"/>
                                        </p:tgtEl>
                                        <p:attrNameLst>
                                          <p:attrName>ppt_y</p:attrName>
                                        </p:attrNameLst>
                                      </p:cBhvr>
                                      <p:tavLst>
                                        <p:tav tm="0">
                                          <p:val>
                                            <p:strVal val="#ppt_y"/>
                                          </p:val>
                                        </p:tav>
                                        <p:tav tm="100000">
                                          <p:val>
                                            <p:strVal val="#ppt_y"/>
                                          </p:val>
                                        </p:tav>
                                      </p:tavLst>
                                    </p:anim>
                                    <p:animEffect transition="in" filter="fade">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strVal val="#ppt_w*0.05"/>
                                          </p:val>
                                        </p:tav>
                                        <p:tav tm="100000">
                                          <p:val>
                                            <p:strVal val="#ppt_w"/>
                                          </p:val>
                                        </p:tav>
                                      </p:tavLst>
                                    </p:anim>
                                    <p:anim calcmode="lin" valueType="num">
                                      <p:cBhvr>
                                        <p:cTn id="26" dur="500" fill="hold"/>
                                        <p:tgtEl>
                                          <p:spTgt spid="10"/>
                                        </p:tgtEl>
                                        <p:attrNameLst>
                                          <p:attrName>ppt_h</p:attrName>
                                        </p:attrNameLst>
                                      </p:cBhvr>
                                      <p:tavLst>
                                        <p:tav tm="0">
                                          <p:val>
                                            <p:strVal val="#ppt_h"/>
                                          </p:val>
                                        </p:tav>
                                        <p:tav tm="100000">
                                          <p:val>
                                            <p:strVal val="#ppt_h"/>
                                          </p:val>
                                        </p:tav>
                                      </p:tavLst>
                                    </p:anim>
                                    <p:anim calcmode="lin" valueType="num">
                                      <p:cBhvr>
                                        <p:cTn id="27" dur="500" fill="hold"/>
                                        <p:tgtEl>
                                          <p:spTgt spid="10"/>
                                        </p:tgtEl>
                                        <p:attrNameLst>
                                          <p:attrName>ppt_x</p:attrName>
                                        </p:attrNameLst>
                                      </p:cBhvr>
                                      <p:tavLst>
                                        <p:tav tm="0">
                                          <p:val>
                                            <p:strVal val="#ppt_x-.2"/>
                                          </p:val>
                                        </p:tav>
                                        <p:tav tm="100000">
                                          <p:val>
                                            <p:strVal val="#ppt_x"/>
                                          </p:val>
                                        </p:tav>
                                      </p:tavLst>
                                    </p:anim>
                                    <p:anim calcmode="lin" valueType="num">
                                      <p:cBhvr>
                                        <p:cTn id="28" dur="500" fill="hold"/>
                                        <p:tgtEl>
                                          <p:spTgt spid="10"/>
                                        </p:tgtEl>
                                        <p:attrNameLst>
                                          <p:attrName>ppt_y</p:attrName>
                                        </p:attrNameLst>
                                      </p:cBhvr>
                                      <p:tavLst>
                                        <p:tav tm="0">
                                          <p:val>
                                            <p:strVal val="#ppt_y"/>
                                          </p:val>
                                        </p:tav>
                                        <p:tav tm="100000">
                                          <p:val>
                                            <p:strVal val="#ppt_y"/>
                                          </p:val>
                                        </p:tav>
                                      </p:tavLst>
                                    </p:anim>
                                    <p:animEffect transition="in" filter="fade">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897890" y="591185"/>
            <a:ext cx="8409940" cy="1256030"/>
          </a:xfrm>
          <a:ln>
            <a:noFill/>
            <a:prstDash val="lgDashDot"/>
          </a:ln>
        </p:spPr>
        <p:txBody>
          <a:bodyPr>
            <a:normAutofit lnSpcReduction="10000"/>
          </a:bodyPr>
          <a:p>
            <a:pPr algn="ctr">
              <a:lnSpc>
                <a:spcPct val="100000"/>
              </a:lnSpc>
            </a:pP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北京航天航空大学的贺信</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gn="l">
              <a:lnSpc>
                <a:spcPct val="100000"/>
              </a:lnSpc>
            </a:pP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中国科学院的同志们：</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gn="l">
              <a:lnSpc>
                <a:spcPct val="100000"/>
              </a:lnSpc>
            </a:pP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    你们好！</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gn="l">
              <a:lnSpc>
                <a:spcPct val="100000"/>
              </a:lnSpc>
            </a:pP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808990" y="1632585"/>
            <a:ext cx="7985760" cy="922020"/>
          </a:xfrm>
          <a:prstGeom prst="rect">
            <a:avLst/>
          </a:prstGeom>
          <a:noFill/>
        </p:spPr>
        <p:txBody>
          <a:bodyPr wrap="square" rtlCol="0" anchor="t">
            <a:spAutoFit/>
          </a:bodyPr>
          <a:p>
            <a:pPr algn="l">
              <a:lnSpc>
                <a:spcPct val="100000"/>
              </a:lnSpc>
            </a:pPr>
            <a:r>
              <a:rPr lang="en-US" altLang="zh-CN" b="1">
                <a:solidFill>
                  <a:srgbClr val="002060"/>
                </a:solidFill>
                <a:latin typeface="楷体" panose="02010609060101010101" pitchFamily="49" charset="-122"/>
                <a:ea typeface="楷体" panose="02010609060101010101" pitchFamily="49" charset="-122"/>
                <a:sym typeface="+mn-ea"/>
              </a:rPr>
              <a:t>    </a:t>
            </a:r>
            <a:r>
              <a:rPr lang="zh-CN" altLang="en-US" b="1">
                <a:solidFill>
                  <a:srgbClr val="002060"/>
                </a:solidFill>
                <a:latin typeface="宋体" panose="02010600030101010101" pitchFamily="2" charset="-122"/>
                <a:ea typeface="宋体" panose="02010600030101010101" pitchFamily="2" charset="-122"/>
                <a:sym typeface="+mn-ea"/>
              </a:rPr>
              <a:t>值此神州十号成功发射之际，我们谨代表北京航空航天大学的师生，向参与飞船研制和载人航天飞行任务的同志们致以最崇高的敬礼，向为飞船载人航天飞行成功付出辛勤汗水的工作人员致以最衷心的感谢和最诚挚的问候！</a:t>
            </a:r>
            <a:endParaRPr lang="zh-CN" altLang="en-US">
              <a:latin typeface="宋体" panose="02010600030101010101" pitchFamily="2" charset="-122"/>
              <a:ea typeface="宋体" panose="02010600030101010101" pitchFamily="2" charset="-122"/>
            </a:endParaRPr>
          </a:p>
        </p:txBody>
      </p:sp>
      <p:sp>
        <p:nvSpPr>
          <p:cNvPr id="4" name="文本框 3"/>
          <p:cNvSpPr txBox="1"/>
          <p:nvPr/>
        </p:nvSpPr>
        <p:spPr>
          <a:xfrm>
            <a:off x="897890" y="2617470"/>
            <a:ext cx="7998460" cy="922020"/>
          </a:xfrm>
          <a:prstGeom prst="rect">
            <a:avLst/>
          </a:prstGeom>
          <a:noFill/>
        </p:spPr>
        <p:txBody>
          <a:bodyPr wrap="none" rtlCol="0" anchor="t">
            <a:spAutoFit/>
          </a:bodyPr>
          <a:p>
            <a:pPr algn="l">
              <a:lnSpc>
                <a:spcPct val="100000"/>
              </a:lnSpc>
            </a:pPr>
            <a:r>
              <a:rPr lang="en-US" altLang="zh-CN" b="1">
                <a:solidFill>
                  <a:schemeClr val="accent2">
                    <a:lumMod val="75000"/>
                  </a:schemeClr>
                </a:solidFill>
                <a:sym typeface="+mn-ea"/>
              </a:rPr>
              <a:t>         </a:t>
            </a:r>
            <a:r>
              <a:rPr lang="zh-CN" altLang="en-US" b="1">
                <a:solidFill>
                  <a:schemeClr val="accent2">
                    <a:lumMod val="75000"/>
                  </a:schemeClr>
                </a:solidFill>
                <a:sym typeface="+mn-ea"/>
              </a:rPr>
              <a:t>载人交会对接是我国航天工程的一个重大的突破。神舟十号成功发射是</a:t>
            </a:r>
            <a:endParaRPr lang="zh-CN" altLang="en-US" b="1">
              <a:solidFill>
                <a:schemeClr val="accent2">
                  <a:lumMod val="75000"/>
                </a:schemeClr>
              </a:solidFill>
              <a:sym typeface="+mn-ea"/>
            </a:endParaRPr>
          </a:p>
          <a:p>
            <a:pPr algn="l">
              <a:lnSpc>
                <a:spcPct val="100000"/>
              </a:lnSpc>
            </a:pPr>
            <a:r>
              <a:rPr lang="zh-CN" altLang="en-US" b="1">
                <a:solidFill>
                  <a:schemeClr val="accent2">
                    <a:lumMod val="75000"/>
                  </a:schemeClr>
                </a:solidFill>
                <a:sym typeface="+mn-ea"/>
              </a:rPr>
              <a:t>中华民族攀登人类科技高峰征程上的又一伟大壮举，是我国航天事业发展的又</a:t>
            </a:r>
            <a:endParaRPr lang="zh-CN" altLang="en-US" b="1">
              <a:solidFill>
                <a:schemeClr val="accent2">
                  <a:lumMod val="75000"/>
                </a:schemeClr>
              </a:solidFill>
              <a:sym typeface="+mn-ea"/>
            </a:endParaRPr>
          </a:p>
          <a:p>
            <a:pPr algn="l">
              <a:lnSpc>
                <a:spcPct val="100000"/>
              </a:lnSpc>
            </a:pPr>
            <a:r>
              <a:rPr lang="zh-CN" altLang="en-US" b="1">
                <a:solidFill>
                  <a:schemeClr val="accent2">
                    <a:lumMod val="75000"/>
                  </a:schemeClr>
                </a:solidFill>
                <a:sym typeface="+mn-ea"/>
              </a:rPr>
              <a:t>一个新的里程碑！这一伟大的壮举必将永载史册，彪炳千秋！</a:t>
            </a:r>
            <a:endParaRPr lang="zh-CN" altLang="en-US"/>
          </a:p>
        </p:txBody>
      </p:sp>
      <p:sp>
        <p:nvSpPr>
          <p:cNvPr id="5" name="文本框 4"/>
          <p:cNvSpPr txBox="1"/>
          <p:nvPr/>
        </p:nvSpPr>
        <p:spPr>
          <a:xfrm>
            <a:off x="808990" y="3476625"/>
            <a:ext cx="8458200" cy="1476375"/>
          </a:xfrm>
          <a:prstGeom prst="rect">
            <a:avLst/>
          </a:prstGeom>
          <a:noFill/>
        </p:spPr>
        <p:txBody>
          <a:bodyPr wrap="none" rtlCol="0" anchor="t">
            <a:spAutoFit/>
          </a:bodyPr>
          <a:p>
            <a:pPr algn="l">
              <a:lnSpc>
                <a:spcPct val="100000"/>
              </a:lnSpc>
            </a:pPr>
            <a:r>
              <a:rPr lang="en-US" altLang="zh-CN" b="1">
                <a:solidFill>
                  <a:srgbClr val="7030A0"/>
                </a:solidFill>
                <a:sym typeface="+mn-ea"/>
              </a:rPr>
              <a:t>        </a:t>
            </a:r>
            <a:r>
              <a:rPr lang="zh-CN" altLang="en-US" b="1">
                <a:solidFill>
                  <a:srgbClr val="7030A0"/>
                </a:solidFill>
                <a:sym typeface="+mn-ea"/>
              </a:rPr>
              <a:t>创造这一历史功勋的背后，是无数参与飞船研制和载人航天飞行任务的同志们</a:t>
            </a:r>
            <a:endParaRPr lang="zh-CN" altLang="en-US" b="1">
              <a:solidFill>
                <a:srgbClr val="7030A0"/>
              </a:solidFill>
              <a:sym typeface="+mn-ea"/>
            </a:endParaRPr>
          </a:p>
          <a:p>
            <a:pPr algn="l">
              <a:lnSpc>
                <a:spcPct val="100000"/>
              </a:lnSpc>
            </a:pPr>
            <a:r>
              <a:rPr lang="zh-CN" altLang="en-US" b="1">
                <a:solidFill>
                  <a:srgbClr val="7030A0"/>
                </a:solidFill>
                <a:sym typeface="+mn-ea"/>
              </a:rPr>
              <a:t>付出辛勤的汗水获得的。是不停的攻克难题获得的。我校作为以航天航空为特色的</a:t>
            </a:r>
            <a:endParaRPr lang="zh-CN" altLang="en-US" b="1">
              <a:solidFill>
                <a:srgbClr val="7030A0"/>
              </a:solidFill>
              <a:sym typeface="+mn-ea"/>
            </a:endParaRPr>
          </a:p>
          <a:p>
            <a:pPr algn="l">
              <a:lnSpc>
                <a:spcPct val="100000"/>
              </a:lnSpc>
            </a:pPr>
            <a:r>
              <a:rPr lang="zh-CN" altLang="en-US" b="1">
                <a:solidFill>
                  <a:srgbClr val="7030A0"/>
                </a:solidFill>
                <a:sym typeface="+mn-ea"/>
              </a:rPr>
              <a:t>国内高等学府，有一大批的校友承担了飞船研制和载人航天的任务，还有部分师生</a:t>
            </a:r>
            <a:endParaRPr lang="zh-CN" altLang="en-US" b="1">
              <a:solidFill>
                <a:srgbClr val="7030A0"/>
              </a:solidFill>
              <a:sym typeface="+mn-ea"/>
            </a:endParaRPr>
          </a:p>
          <a:p>
            <a:pPr algn="l">
              <a:lnSpc>
                <a:spcPct val="100000"/>
              </a:lnSpc>
            </a:pPr>
            <a:r>
              <a:rPr lang="zh-CN" altLang="en-US" b="1">
                <a:solidFill>
                  <a:srgbClr val="7030A0"/>
                </a:solidFill>
                <a:sym typeface="+mn-ea"/>
              </a:rPr>
              <a:t>直接参与了飞船研制的相关工作，今后我们要再接再励，培养更多高素质的人才，</a:t>
            </a:r>
            <a:endParaRPr lang="zh-CN" altLang="en-US" b="1">
              <a:solidFill>
                <a:srgbClr val="7030A0"/>
              </a:solidFill>
              <a:sym typeface="+mn-ea"/>
            </a:endParaRPr>
          </a:p>
          <a:p>
            <a:pPr algn="l">
              <a:lnSpc>
                <a:spcPct val="100000"/>
              </a:lnSpc>
            </a:pPr>
            <a:r>
              <a:rPr lang="zh-CN" altLang="en-US" b="1">
                <a:solidFill>
                  <a:srgbClr val="7030A0"/>
                </a:solidFill>
                <a:sym typeface="+mn-ea"/>
              </a:rPr>
              <a:t>创造更多高精尖科研成果，争取为中国的航天航空事业贡献自己的力量！</a:t>
            </a:r>
            <a:endParaRPr lang="zh-CN" altLang="en-US"/>
          </a:p>
        </p:txBody>
      </p:sp>
      <p:sp>
        <p:nvSpPr>
          <p:cNvPr id="6" name="文本框 5"/>
          <p:cNvSpPr txBox="1"/>
          <p:nvPr/>
        </p:nvSpPr>
        <p:spPr>
          <a:xfrm>
            <a:off x="897890" y="4953000"/>
            <a:ext cx="8231505" cy="645160"/>
          </a:xfrm>
          <a:prstGeom prst="rect">
            <a:avLst/>
          </a:prstGeom>
          <a:noFill/>
        </p:spPr>
        <p:txBody>
          <a:bodyPr wrap="none" rtlCol="0" anchor="t">
            <a:spAutoFit/>
          </a:bodyPr>
          <a:p>
            <a:pPr algn="l">
              <a:lnSpc>
                <a:spcPct val="100000"/>
              </a:lnSpc>
            </a:pPr>
            <a:r>
              <a:rPr lang="en-US" altLang="zh-CN" b="1">
                <a:solidFill>
                  <a:schemeClr val="accent6">
                    <a:lumMod val="50000"/>
                  </a:schemeClr>
                </a:solidFill>
                <a:sym typeface="+mn-ea"/>
              </a:rPr>
              <a:t>         </a:t>
            </a:r>
            <a:r>
              <a:rPr lang="zh-CN" altLang="en-US" b="1">
                <a:solidFill>
                  <a:schemeClr val="accent6">
                    <a:lumMod val="50000"/>
                  </a:schemeClr>
                </a:solidFill>
                <a:sym typeface="+mn-ea"/>
              </a:rPr>
              <a:t>祝愿参与飞船研制和载人航天飞行任务的同志们创造出更多的成果！并希望</a:t>
            </a:r>
            <a:endParaRPr lang="zh-CN" altLang="en-US" b="1">
              <a:solidFill>
                <a:schemeClr val="accent6">
                  <a:lumMod val="50000"/>
                </a:schemeClr>
              </a:solidFill>
              <a:sym typeface="+mn-ea"/>
            </a:endParaRPr>
          </a:p>
          <a:p>
            <a:pPr algn="l">
              <a:lnSpc>
                <a:spcPct val="100000"/>
              </a:lnSpc>
            </a:pPr>
            <a:r>
              <a:rPr lang="zh-CN" altLang="en-US" b="1">
                <a:solidFill>
                  <a:schemeClr val="accent6">
                    <a:lumMod val="50000"/>
                  </a:schemeClr>
                </a:solidFill>
                <a:sym typeface="+mn-ea"/>
              </a:rPr>
              <a:t>你们继续一如既往地奋斗，为中国航天航空事业再上新台阶作出新的更大贡献！</a:t>
            </a:r>
            <a:endParaRPr lang="zh-CN" altLang="en-US"/>
          </a:p>
        </p:txBody>
      </p:sp>
      <p:sp>
        <p:nvSpPr>
          <p:cNvPr id="7" name="文本框 6"/>
          <p:cNvSpPr txBox="1"/>
          <p:nvPr/>
        </p:nvSpPr>
        <p:spPr>
          <a:xfrm>
            <a:off x="6678930" y="5615940"/>
            <a:ext cx="2540000" cy="922020"/>
          </a:xfrm>
          <a:prstGeom prst="rect">
            <a:avLst/>
          </a:prstGeom>
          <a:noFill/>
          <a:ln w="28575">
            <a:solidFill>
              <a:srgbClr val="0070C0"/>
            </a:solidFill>
            <a:prstDash val="sysDot"/>
          </a:ln>
        </p:spPr>
        <p:txBody>
          <a:bodyPr wrap="square" rtlCol="0" anchor="t">
            <a:spAutoFit/>
          </a:bodyPr>
          <a:p>
            <a:pPr algn="r">
              <a:lnSpc>
                <a:spcPct val="100000"/>
              </a:lnSpc>
            </a:pP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北京航天航空大学</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gn="r">
              <a:lnSpc>
                <a:spcPct val="100000"/>
              </a:lnSpc>
            </a:pP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2013</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年</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10</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月</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15</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日</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p:txBody>
      </p:sp>
      <p:pic>
        <p:nvPicPr>
          <p:cNvPr id="8" name="图片 7"/>
          <p:cNvPicPr>
            <a:picLocks noChangeAspect="1"/>
          </p:cNvPicPr>
          <p:nvPr/>
        </p:nvPicPr>
        <p:blipFill>
          <a:blip r:embed="rId1"/>
          <a:stretch>
            <a:fillRect/>
          </a:stretch>
        </p:blipFill>
        <p:spPr>
          <a:xfrm>
            <a:off x="8794750" y="917575"/>
            <a:ext cx="3183890" cy="21437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dir="u"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ppt_w</p:attrName>
                                        </p:attrNameLst>
                                      </p:cBhvr>
                                      <p:tavLst>
                                        <p:tav tm="0">
                                          <p:val>
                                            <p:strVal val="#ppt_w*0.05"/>
                                          </p:val>
                                        </p:tav>
                                        <p:tav tm="100000">
                                          <p:val>
                                            <p:strVal val="#ppt_w"/>
                                          </p:val>
                                        </p:tav>
                                      </p:tavLst>
                                    </p:anim>
                                    <p:anim calcmode="lin" valueType="num">
                                      <p:cBhvr>
                                        <p:cTn id="26" dur="500" fill="hold"/>
                                        <p:tgtEl>
                                          <p:spTgt spid="7"/>
                                        </p:tgtEl>
                                        <p:attrNameLst>
                                          <p:attrName>ppt_h</p:attrName>
                                        </p:attrNameLst>
                                      </p:cBhvr>
                                      <p:tavLst>
                                        <p:tav tm="0">
                                          <p:val>
                                            <p:strVal val="#ppt_h"/>
                                          </p:val>
                                        </p:tav>
                                        <p:tav tm="100000">
                                          <p:val>
                                            <p:strVal val="#ppt_h"/>
                                          </p:val>
                                        </p:tav>
                                      </p:tavLst>
                                    </p:anim>
                                    <p:anim calcmode="lin" valueType="num">
                                      <p:cBhvr>
                                        <p:cTn id="27" dur="500" fill="hold"/>
                                        <p:tgtEl>
                                          <p:spTgt spid="7"/>
                                        </p:tgtEl>
                                        <p:attrNameLst>
                                          <p:attrName>ppt_x</p:attrName>
                                        </p:attrNameLst>
                                      </p:cBhvr>
                                      <p:tavLst>
                                        <p:tav tm="0">
                                          <p:val>
                                            <p:strVal val="#ppt_x-.2"/>
                                          </p:val>
                                        </p:tav>
                                        <p:tav tm="100000">
                                          <p:val>
                                            <p:strVal val="#ppt_x"/>
                                          </p:val>
                                        </p:tav>
                                      </p:tavLst>
                                    </p:anim>
                                    <p:anim calcmode="lin" valueType="num">
                                      <p:cBhvr>
                                        <p:cTn id="28" dur="500" fill="hold"/>
                                        <p:tgtEl>
                                          <p:spTgt spid="7"/>
                                        </p:tgtEl>
                                        <p:attrNameLst>
                                          <p:attrName>ppt_y</p:attrName>
                                        </p:attrNameLst>
                                      </p:cBhvr>
                                      <p:tavLst>
                                        <p:tav tm="0">
                                          <p:val>
                                            <p:strVal val="#ppt_y"/>
                                          </p:val>
                                        </p:tav>
                                        <p:tav tm="100000">
                                          <p:val>
                                            <p:strVal val="#ppt_y"/>
                                          </p:val>
                                        </p:tav>
                                      </p:tavLst>
                                    </p:anim>
                                    <p:animEffect transition="in" filter="fad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54" presetClass="entr" presetSubtype="0" accel="100000" fill="hold" grpId="0" nodeType="clickEffect">
                                  <p:stCondLst>
                                    <p:cond delay="0"/>
                                  </p:stCondLst>
                                  <p:childTnLst>
                                    <p:set>
                                      <p:cBhvr>
                                        <p:cTn id="33" dur="1" fill="hold">
                                          <p:stCondLst>
                                            <p:cond delay="0"/>
                                          </p:stCondLst>
                                        </p:cTn>
                                        <p:tgtEl>
                                          <p:spTgt spid="2"/>
                                        </p:tgtEl>
                                        <p:attrNameLst>
                                          <p:attrName>style.visibility</p:attrName>
                                        </p:attrNameLst>
                                      </p:cBhvr>
                                      <p:to>
                                        <p:strVal val="visible"/>
                                      </p:to>
                                    </p:set>
                                    <p:anim calcmode="lin" valueType="num">
                                      <p:cBhvr>
                                        <p:cTn id="34" dur="500" fill="hold"/>
                                        <p:tgtEl>
                                          <p:spTgt spid="2"/>
                                        </p:tgtEl>
                                        <p:attrNameLst>
                                          <p:attrName>ppt_w</p:attrName>
                                        </p:attrNameLst>
                                      </p:cBhvr>
                                      <p:tavLst>
                                        <p:tav tm="0">
                                          <p:val>
                                            <p:strVal val="#ppt_w*0.05"/>
                                          </p:val>
                                        </p:tav>
                                        <p:tav tm="100000">
                                          <p:val>
                                            <p:strVal val="#ppt_w"/>
                                          </p:val>
                                        </p:tav>
                                      </p:tavLst>
                                    </p:anim>
                                    <p:anim calcmode="lin" valueType="num">
                                      <p:cBhvr>
                                        <p:cTn id="35" dur="500" fill="hold"/>
                                        <p:tgtEl>
                                          <p:spTgt spid="2"/>
                                        </p:tgtEl>
                                        <p:attrNameLst>
                                          <p:attrName>ppt_h</p:attrName>
                                        </p:attrNameLst>
                                      </p:cBhvr>
                                      <p:tavLst>
                                        <p:tav tm="0">
                                          <p:val>
                                            <p:strVal val="#ppt_h"/>
                                          </p:val>
                                        </p:tav>
                                        <p:tav tm="100000">
                                          <p:val>
                                            <p:strVal val="#ppt_h"/>
                                          </p:val>
                                        </p:tav>
                                      </p:tavLst>
                                    </p:anim>
                                    <p:anim calcmode="lin" valueType="num">
                                      <p:cBhvr>
                                        <p:cTn id="36" dur="500" fill="hold"/>
                                        <p:tgtEl>
                                          <p:spTgt spid="2"/>
                                        </p:tgtEl>
                                        <p:attrNameLst>
                                          <p:attrName>ppt_x</p:attrName>
                                        </p:attrNameLst>
                                      </p:cBhvr>
                                      <p:tavLst>
                                        <p:tav tm="0">
                                          <p:val>
                                            <p:strVal val="#ppt_x-.2"/>
                                          </p:val>
                                        </p:tav>
                                        <p:tav tm="100000">
                                          <p:val>
                                            <p:strVal val="#ppt_x"/>
                                          </p:val>
                                        </p:tav>
                                      </p:tavLst>
                                    </p:anim>
                                    <p:anim calcmode="lin" valueType="num">
                                      <p:cBhvr>
                                        <p:cTn id="37" dur="500" fill="hold"/>
                                        <p:tgtEl>
                                          <p:spTgt spid="2"/>
                                        </p:tgtEl>
                                        <p:attrNameLst>
                                          <p:attrName>ppt_y</p:attrName>
                                        </p:attrNameLst>
                                      </p:cBhvr>
                                      <p:tavLst>
                                        <p:tav tm="0">
                                          <p:val>
                                            <p:strVal val="#ppt_y"/>
                                          </p:val>
                                        </p:tav>
                                        <p:tav tm="100000">
                                          <p:val>
                                            <p:strVal val="#ppt_y"/>
                                          </p:val>
                                        </p:tav>
                                      </p:tavLst>
                                    </p:anim>
                                    <p:animEffect transition="in" filter="fade">
                                      <p:cBhvr>
                                        <p:cTn id="38" dur="500"/>
                                        <p:tgtEl>
                                          <p:spTgt spid="2"/>
                                        </p:tgtEl>
                                      </p:cBhvr>
                                    </p:animEffect>
                                  </p:childTnLst>
                                </p:cTn>
                              </p:par>
                            </p:childTnLst>
                          </p:cTn>
                        </p:par>
                      </p:childTnLst>
                    </p:cTn>
                  </p:par>
                  <p:par>
                    <p:cTn id="39" fill="hold">
                      <p:stCondLst>
                        <p:cond delay="indefinite"/>
                      </p:stCondLst>
                      <p:childTnLst>
                        <p:par>
                          <p:cTn id="40" fill="hold">
                            <p:stCondLst>
                              <p:cond delay="0"/>
                            </p:stCondLst>
                            <p:childTnLst>
                              <p:par>
                                <p:cTn id="41" presetID="54" presetClass="entr" presetSubtype="0" accel="100000"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strVal val="#ppt_w*0.05"/>
                                          </p:val>
                                        </p:tav>
                                        <p:tav tm="100000">
                                          <p:val>
                                            <p:strVal val="#ppt_w"/>
                                          </p:val>
                                        </p:tav>
                                      </p:tavLst>
                                    </p:anim>
                                    <p:anim calcmode="lin" valueType="num">
                                      <p:cBhvr>
                                        <p:cTn id="44" dur="500" fill="hold"/>
                                        <p:tgtEl>
                                          <p:spTgt spid="4"/>
                                        </p:tgtEl>
                                        <p:attrNameLst>
                                          <p:attrName>ppt_h</p:attrName>
                                        </p:attrNameLst>
                                      </p:cBhvr>
                                      <p:tavLst>
                                        <p:tav tm="0">
                                          <p:val>
                                            <p:strVal val="#ppt_h"/>
                                          </p:val>
                                        </p:tav>
                                        <p:tav tm="100000">
                                          <p:val>
                                            <p:strVal val="#ppt_h"/>
                                          </p:val>
                                        </p:tav>
                                      </p:tavLst>
                                    </p:anim>
                                    <p:anim calcmode="lin" valueType="num">
                                      <p:cBhvr>
                                        <p:cTn id="45" dur="500" fill="hold"/>
                                        <p:tgtEl>
                                          <p:spTgt spid="4"/>
                                        </p:tgtEl>
                                        <p:attrNameLst>
                                          <p:attrName>ppt_x</p:attrName>
                                        </p:attrNameLst>
                                      </p:cBhvr>
                                      <p:tavLst>
                                        <p:tav tm="0">
                                          <p:val>
                                            <p:strVal val="#ppt_x-.2"/>
                                          </p:val>
                                        </p:tav>
                                        <p:tav tm="100000">
                                          <p:val>
                                            <p:strVal val="#ppt_x"/>
                                          </p:val>
                                        </p:tav>
                                      </p:tavLst>
                                    </p:anim>
                                    <p:anim calcmode="lin" valueType="num">
                                      <p:cBhvr>
                                        <p:cTn id="46" dur="500" fill="hold"/>
                                        <p:tgtEl>
                                          <p:spTgt spid="4"/>
                                        </p:tgtEl>
                                        <p:attrNameLst>
                                          <p:attrName>ppt_y</p:attrName>
                                        </p:attrNameLst>
                                      </p:cBhvr>
                                      <p:tavLst>
                                        <p:tav tm="0">
                                          <p:val>
                                            <p:strVal val="#ppt_y"/>
                                          </p:val>
                                        </p:tav>
                                        <p:tav tm="100000">
                                          <p:val>
                                            <p:strVal val="#ppt_y"/>
                                          </p:val>
                                        </p:tav>
                                      </p:tavLst>
                                    </p:anim>
                                    <p:animEffect transition="in" filter="fade">
                                      <p:cBhvr>
                                        <p:cTn id="47" dur="500"/>
                                        <p:tgtEl>
                                          <p:spTgt spid="4"/>
                                        </p:tgtEl>
                                      </p:cBhvr>
                                    </p:animEffect>
                                  </p:childTnLst>
                                </p:cTn>
                              </p:par>
                            </p:childTnLst>
                          </p:cTn>
                        </p:par>
                      </p:childTnLst>
                    </p:cTn>
                  </p:par>
                  <p:par>
                    <p:cTn id="48" fill="hold">
                      <p:stCondLst>
                        <p:cond delay="indefinite"/>
                      </p:stCondLst>
                      <p:childTnLst>
                        <p:par>
                          <p:cTn id="49" fill="hold">
                            <p:stCondLst>
                              <p:cond delay="0"/>
                            </p:stCondLst>
                            <p:childTnLst>
                              <p:par>
                                <p:cTn id="50" presetID="54" presetClass="entr" presetSubtype="0" accel="100000" fill="hold" grpId="0" nodeType="clickEffect">
                                  <p:stCondLst>
                                    <p:cond delay="0"/>
                                  </p:stCondLst>
                                  <p:childTnLst>
                                    <p:set>
                                      <p:cBhvr>
                                        <p:cTn id="51" dur="1" fill="hold">
                                          <p:stCondLst>
                                            <p:cond delay="0"/>
                                          </p:stCondLst>
                                        </p:cTn>
                                        <p:tgtEl>
                                          <p:spTgt spid="5"/>
                                        </p:tgtEl>
                                        <p:attrNameLst>
                                          <p:attrName>style.visibility</p:attrName>
                                        </p:attrNameLst>
                                      </p:cBhvr>
                                      <p:to>
                                        <p:strVal val="visible"/>
                                      </p:to>
                                    </p:set>
                                    <p:anim calcmode="lin" valueType="num">
                                      <p:cBhvr>
                                        <p:cTn id="52" dur="500" fill="hold"/>
                                        <p:tgtEl>
                                          <p:spTgt spid="5"/>
                                        </p:tgtEl>
                                        <p:attrNameLst>
                                          <p:attrName>ppt_w</p:attrName>
                                        </p:attrNameLst>
                                      </p:cBhvr>
                                      <p:tavLst>
                                        <p:tav tm="0">
                                          <p:val>
                                            <p:strVal val="#ppt_w*0.05"/>
                                          </p:val>
                                        </p:tav>
                                        <p:tav tm="100000">
                                          <p:val>
                                            <p:strVal val="#ppt_w"/>
                                          </p:val>
                                        </p:tav>
                                      </p:tavLst>
                                    </p:anim>
                                    <p:anim calcmode="lin" valueType="num">
                                      <p:cBhvr>
                                        <p:cTn id="53" dur="500" fill="hold"/>
                                        <p:tgtEl>
                                          <p:spTgt spid="5"/>
                                        </p:tgtEl>
                                        <p:attrNameLst>
                                          <p:attrName>ppt_h</p:attrName>
                                        </p:attrNameLst>
                                      </p:cBhvr>
                                      <p:tavLst>
                                        <p:tav tm="0">
                                          <p:val>
                                            <p:strVal val="#ppt_h"/>
                                          </p:val>
                                        </p:tav>
                                        <p:tav tm="100000">
                                          <p:val>
                                            <p:strVal val="#ppt_h"/>
                                          </p:val>
                                        </p:tav>
                                      </p:tavLst>
                                    </p:anim>
                                    <p:anim calcmode="lin" valueType="num">
                                      <p:cBhvr>
                                        <p:cTn id="54" dur="500" fill="hold"/>
                                        <p:tgtEl>
                                          <p:spTgt spid="5"/>
                                        </p:tgtEl>
                                        <p:attrNameLst>
                                          <p:attrName>ppt_x</p:attrName>
                                        </p:attrNameLst>
                                      </p:cBhvr>
                                      <p:tavLst>
                                        <p:tav tm="0">
                                          <p:val>
                                            <p:strVal val="#ppt_x-.2"/>
                                          </p:val>
                                        </p:tav>
                                        <p:tav tm="100000">
                                          <p:val>
                                            <p:strVal val="#ppt_x"/>
                                          </p:val>
                                        </p:tav>
                                      </p:tavLst>
                                    </p:anim>
                                    <p:anim calcmode="lin" valueType="num">
                                      <p:cBhvr>
                                        <p:cTn id="55" dur="500" fill="hold"/>
                                        <p:tgtEl>
                                          <p:spTgt spid="5"/>
                                        </p:tgtEl>
                                        <p:attrNameLst>
                                          <p:attrName>ppt_y</p:attrName>
                                        </p:attrNameLst>
                                      </p:cBhvr>
                                      <p:tavLst>
                                        <p:tav tm="0">
                                          <p:val>
                                            <p:strVal val="#ppt_y"/>
                                          </p:val>
                                        </p:tav>
                                        <p:tav tm="100000">
                                          <p:val>
                                            <p:strVal val="#ppt_y"/>
                                          </p:val>
                                        </p:tav>
                                      </p:tavLst>
                                    </p:anim>
                                    <p:animEffect transition="in" filter="fade">
                                      <p:cBhvr>
                                        <p:cTn id="56" dur="500"/>
                                        <p:tgtEl>
                                          <p:spTgt spid="5"/>
                                        </p:tgtEl>
                                      </p:cBhvr>
                                    </p:animEffect>
                                  </p:childTnLst>
                                </p:cTn>
                              </p:par>
                            </p:childTnLst>
                          </p:cTn>
                        </p:par>
                      </p:childTnLst>
                    </p:cTn>
                  </p:par>
                  <p:par>
                    <p:cTn id="57" fill="hold">
                      <p:stCondLst>
                        <p:cond delay="indefinite"/>
                      </p:stCondLst>
                      <p:childTnLst>
                        <p:par>
                          <p:cTn id="58" fill="hold">
                            <p:stCondLst>
                              <p:cond delay="0"/>
                            </p:stCondLst>
                            <p:childTnLst>
                              <p:par>
                                <p:cTn id="59" presetID="54" presetClass="entr" presetSubtype="0" accel="100000" fill="hold" grpId="0" nodeType="clickEffect">
                                  <p:stCondLst>
                                    <p:cond delay="0"/>
                                  </p:stCondLst>
                                  <p:childTnLst>
                                    <p:set>
                                      <p:cBhvr>
                                        <p:cTn id="60" dur="1" fill="hold">
                                          <p:stCondLst>
                                            <p:cond delay="0"/>
                                          </p:stCondLst>
                                        </p:cTn>
                                        <p:tgtEl>
                                          <p:spTgt spid="6"/>
                                        </p:tgtEl>
                                        <p:attrNameLst>
                                          <p:attrName>style.visibility</p:attrName>
                                        </p:attrNameLst>
                                      </p:cBhvr>
                                      <p:to>
                                        <p:strVal val="visible"/>
                                      </p:to>
                                    </p:set>
                                    <p:anim calcmode="lin" valueType="num">
                                      <p:cBhvr>
                                        <p:cTn id="61" dur="500" fill="hold"/>
                                        <p:tgtEl>
                                          <p:spTgt spid="6"/>
                                        </p:tgtEl>
                                        <p:attrNameLst>
                                          <p:attrName>ppt_w</p:attrName>
                                        </p:attrNameLst>
                                      </p:cBhvr>
                                      <p:tavLst>
                                        <p:tav tm="0">
                                          <p:val>
                                            <p:strVal val="#ppt_w*0.05"/>
                                          </p:val>
                                        </p:tav>
                                        <p:tav tm="100000">
                                          <p:val>
                                            <p:strVal val="#ppt_w"/>
                                          </p:val>
                                        </p:tav>
                                      </p:tavLst>
                                    </p:anim>
                                    <p:anim calcmode="lin" valueType="num">
                                      <p:cBhvr>
                                        <p:cTn id="62" dur="500" fill="hold"/>
                                        <p:tgtEl>
                                          <p:spTgt spid="6"/>
                                        </p:tgtEl>
                                        <p:attrNameLst>
                                          <p:attrName>ppt_h</p:attrName>
                                        </p:attrNameLst>
                                      </p:cBhvr>
                                      <p:tavLst>
                                        <p:tav tm="0">
                                          <p:val>
                                            <p:strVal val="#ppt_h"/>
                                          </p:val>
                                        </p:tav>
                                        <p:tav tm="100000">
                                          <p:val>
                                            <p:strVal val="#ppt_h"/>
                                          </p:val>
                                        </p:tav>
                                      </p:tavLst>
                                    </p:anim>
                                    <p:anim calcmode="lin" valueType="num">
                                      <p:cBhvr>
                                        <p:cTn id="63" dur="500" fill="hold"/>
                                        <p:tgtEl>
                                          <p:spTgt spid="6"/>
                                        </p:tgtEl>
                                        <p:attrNameLst>
                                          <p:attrName>ppt_x</p:attrName>
                                        </p:attrNameLst>
                                      </p:cBhvr>
                                      <p:tavLst>
                                        <p:tav tm="0">
                                          <p:val>
                                            <p:strVal val="#ppt_x-.2"/>
                                          </p:val>
                                        </p:tav>
                                        <p:tav tm="100000">
                                          <p:val>
                                            <p:strVal val="#ppt_x"/>
                                          </p:val>
                                        </p:tav>
                                      </p:tavLst>
                                    </p:anim>
                                    <p:anim calcmode="lin" valueType="num">
                                      <p:cBhvr>
                                        <p:cTn id="64" dur="500" fill="hold"/>
                                        <p:tgtEl>
                                          <p:spTgt spid="6"/>
                                        </p:tgtEl>
                                        <p:attrNameLst>
                                          <p:attrName>ppt_y</p:attrName>
                                        </p:attrNameLst>
                                      </p:cBhvr>
                                      <p:tavLst>
                                        <p:tav tm="0">
                                          <p:val>
                                            <p:strVal val="#ppt_y"/>
                                          </p:val>
                                        </p:tav>
                                        <p:tav tm="100000">
                                          <p:val>
                                            <p:strVal val="#ppt_y"/>
                                          </p:val>
                                        </p:tav>
                                      </p:tavLst>
                                    </p:anim>
                                    <p:animEffect transition="in" filter="fade">
                                      <p:cBhvr>
                                        <p:cTn id="6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build="p"/>
      <p:bldP spid="7" grpId="0" bldLvl="0" animBg="1"/>
      <p:bldP spid="2" grpId="0"/>
      <p:bldP spid="4" grpId="0"/>
      <p:bldP spid="5" grpId="0"/>
      <p:bldP spid="6"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0" y="614680"/>
            <a:ext cx="915035" cy="513080"/>
          </a:xfrm>
          <a:solidFill>
            <a:srgbClr val="FFC000"/>
          </a:solidFill>
        </p:spPr>
        <p:txBody>
          <a:bodyPr>
            <a:normAutofit/>
          </a:bodyPr>
          <a:p>
            <a:r>
              <a:rPr lang="zh-CN" altLang="zh-CN"/>
              <a:t>模板</a:t>
            </a:r>
            <a:endParaRPr lang="zh-CN" altLang="zh-CN"/>
          </a:p>
        </p:txBody>
      </p:sp>
      <p:sp>
        <p:nvSpPr>
          <p:cNvPr id="3" name="内容占位符 2"/>
          <p:cNvSpPr>
            <a:spLocks noGrp="1"/>
          </p:cNvSpPr>
          <p:nvPr>
            <p:ph idx="1"/>
          </p:nvPr>
        </p:nvSpPr>
        <p:spPr>
          <a:xfrm>
            <a:off x="838200" y="553720"/>
            <a:ext cx="8246745" cy="5934710"/>
          </a:xfrm>
        </p:spPr>
        <p:txBody>
          <a:bodyPr>
            <a:normAutofit lnSpcReduction="10000"/>
          </a:bodyPr>
          <a:p>
            <a:pPr algn="ctr">
              <a:lnSpc>
                <a:spcPct val="90000"/>
              </a:lnSpc>
            </a:pPr>
            <a:r>
              <a:rPr lang="zh-CN" altLang="en-US"/>
              <a:t>标题</a:t>
            </a:r>
            <a:endParaRPr lang="zh-CN" altLang="en-US"/>
          </a:p>
          <a:p>
            <a:pPr algn="l">
              <a:lnSpc>
                <a:spcPct val="90000"/>
              </a:lnSpc>
            </a:pPr>
            <a:r>
              <a:rPr lang="zh-CN" altLang="en-US"/>
              <a:t>称呼（尊敬的</a:t>
            </a:r>
            <a:r>
              <a:rPr lang="en-US" altLang="zh-CN"/>
              <a:t>/</a:t>
            </a:r>
            <a:r>
              <a:rPr lang="zh-CN" altLang="en-US"/>
              <a:t>亲爱的</a:t>
            </a:r>
            <a:r>
              <a:rPr lang="en-US" altLang="zh-CN"/>
              <a:t>……</a:t>
            </a:r>
            <a:r>
              <a:rPr lang="zh-CN" altLang="en-US"/>
              <a:t>）</a:t>
            </a:r>
            <a:endParaRPr lang="zh-CN" altLang="en-US"/>
          </a:p>
          <a:p>
            <a:pPr algn="l">
              <a:lnSpc>
                <a:spcPct val="90000"/>
              </a:lnSpc>
            </a:pPr>
            <a:r>
              <a:rPr lang="zh-CN" altLang="en-US"/>
              <a:t>大家好</a:t>
            </a:r>
            <a:r>
              <a:rPr lang="en-US" altLang="zh-CN"/>
              <a:t>/</a:t>
            </a:r>
            <a:r>
              <a:rPr lang="zh-CN" altLang="en-US"/>
              <a:t>你们好！</a:t>
            </a:r>
            <a:endParaRPr lang="zh-CN" altLang="en-US"/>
          </a:p>
          <a:p>
            <a:pPr algn="l">
              <a:lnSpc>
                <a:spcPct val="90000"/>
              </a:lnSpc>
            </a:pPr>
            <a:r>
              <a:rPr lang="zh-CN" altLang="en-US"/>
              <a:t>   </a:t>
            </a:r>
            <a:r>
              <a:rPr lang="zh-CN" altLang="en-US" b="1">
                <a:solidFill>
                  <a:srgbClr val="002060"/>
                </a:solidFill>
                <a:latin typeface="微软雅黑" panose="020B0503020204020204" charset="-122"/>
                <a:ea typeface="微软雅黑" panose="020B0503020204020204" charset="-122"/>
              </a:rPr>
              <a:t>第一段：</a:t>
            </a:r>
            <a:r>
              <a:rPr lang="zh-CN" altLang="en-US" sz="2800" b="1">
                <a:solidFill>
                  <a:srgbClr val="002060"/>
                </a:solidFill>
                <a:latin typeface="微软雅黑" panose="020B0503020204020204" charset="-122"/>
                <a:ea typeface="微软雅黑" panose="020B0503020204020204" charset="-122"/>
              </a:rPr>
              <a:t>抄：</a:t>
            </a:r>
            <a:endParaRPr lang="zh-CN" altLang="en-US" sz="2800" b="1">
              <a:solidFill>
                <a:srgbClr val="002060"/>
              </a:solidFill>
              <a:latin typeface="微软雅黑" panose="020B0503020204020204" charset="-122"/>
              <a:ea typeface="微软雅黑" panose="020B0503020204020204" charset="-122"/>
            </a:endParaRPr>
          </a:p>
          <a:p>
            <a:pPr algn="l">
              <a:lnSpc>
                <a:spcPct val="90000"/>
              </a:lnSpc>
            </a:pPr>
            <a:endParaRPr lang="zh-CN" altLang="en-US" sz="2800" b="1">
              <a:solidFill>
                <a:srgbClr val="002060"/>
              </a:solidFill>
              <a:latin typeface="微软雅黑" panose="020B0503020204020204" charset="-122"/>
              <a:ea typeface="微软雅黑" panose="020B0503020204020204" charset="-122"/>
            </a:endParaRPr>
          </a:p>
          <a:p>
            <a:pPr algn="l">
              <a:lnSpc>
                <a:spcPct val="90000"/>
              </a:lnSpc>
            </a:pPr>
            <a:endParaRPr lang="en-US" altLang="zh-CN"/>
          </a:p>
          <a:p>
            <a:pPr algn="l">
              <a:lnSpc>
                <a:spcPct val="90000"/>
              </a:lnSpc>
            </a:pPr>
            <a:endParaRPr lang="en-US" altLang="zh-CN"/>
          </a:p>
          <a:p>
            <a:pPr algn="l">
              <a:lnSpc>
                <a:spcPct val="90000"/>
              </a:lnSpc>
            </a:pPr>
            <a:r>
              <a:rPr lang="en-US" altLang="zh-CN"/>
              <a:t>   </a:t>
            </a:r>
            <a:r>
              <a:rPr lang="zh-CN" altLang="en-US"/>
              <a:t>第二段：</a:t>
            </a:r>
            <a:r>
              <a:rPr lang="zh-CN" altLang="en-US" b="1">
                <a:solidFill>
                  <a:srgbClr val="002060"/>
                </a:solidFill>
                <a:latin typeface="微软雅黑" panose="020B0503020204020204" charset="-122"/>
                <a:ea typeface="微软雅黑" panose="020B0503020204020204" charset="-122"/>
              </a:rPr>
              <a:t>夸：</a:t>
            </a:r>
            <a:endParaRPr lang="zh-CN" altLang="en-US">
              <a:solidFill>
                <a:schemeClr val="tx1"/>
              </a:solidFill>
            </a:endParaRPr>
          </a:p>
          <a:p>
            <a:pPr algn="l">
              <a:lnSpc>
                <a:spcPct val="90000"/>
              </a:lnSpc>
            </a:pPr>
            <a:r>
              <a:rPr lang="zh-CN" altLang="en-US">
                <a:solidFill>
                  <a:schemeClr val="tx1"/>
                </a:solidFill>
              </a:rPr>
              <a:t>   第三段：</a:t>
            </a:r>
            <a:r>
              <a:rPr lang="zh-CN" altLang="en-US" b="1">
                <a:solidFill>
                  <a:srgbClr val="002060"/>
                </a:solidFill>
                <a:latin typeface="微软雅黑" panose="020B0503020204020204" charset="-122"/>
                <a:ea typeface="微软雅黑" panose="020B0503020204020204" charset="-122"/>
              </a:rPr>
              <a:t>看自己：</a:t>
            </a:r>
            <a:endParaRPr lang="zh-CN" altLang="en-US">
              <a:solidFill>
                <a:schemeClr val="tx1"/>
              </a:solidFill>
            </a:endParaRPr>
          </a:p>
          <a:p>
            <a:pPr algn="l">
              <a:lnSpc>
                <a:spcPct val="90000"/>
              </a:lnSpc>
            </a:pPr>
            <a:r>
              <a:rPr lang="zh-CN" altLang="en-US">
                <a:solidFill>
                  <a:schemeClr val="tx1"/>
                </a:solidFill>
              </a:rPr>
              <a:t>   第四段：</a:t>
            </a:r>
            <a:r>
              <a:rPr lang="zh-CN" altLang="en-US" b="1">
                <a:solidFill>
                  <a:srgbClr val="002060"/>
                </a:solidFill>
                <a:latin typeface="微软雅黑" panose="020B0503020204020204" charset="-122"/>
                <a:ea typeface="微软雅黑" panose="020B0503020204020204" charset="-122"/>
              </a:rPr>
              <a:t>展望未来：</a:t>
            </a:r>
            <a:r>
              <a:rPr lang="en-US" altLang="zh-CN">
                <a:solidFill>
                  <a:schemeClr val="tx1"/>
                </a:solidFill>
              </a:rPr>
              <a:t>                                      </a:t>
            </a:r>
            <a:endParaRPr lang="en-US" altLang="zh-CN">
              <a:solidFill>
                <a:schemeClr val="tx1"/>
              </a:solidFill>
            </a:endParaRPr>
          </a:p>
          <a:p>
            <a:pPr algn="l">
              <a:lnSpc>
                <a:spcPct val="90000"/>
              </a:lnSpc>
            </a:pPr>
            <a:r>
              <a:rPr lang="en-US" altLang="zh-CN">
                <a:solidFill>
                  <a:schemeClr val="tx1"/>
                </a:solidFill>
              </a:rPr>
              <a:t>                                     </a:t>
            </a:r>
            <a:endParaRPr lang="en-US" altLang="zh-CN">
              <a:solidFill>
                <a:schemeClr val="tx1"/>
              </a:solidFill>
            </a:endParaRPr>
          </a:p>
          <a:p>
            <a:pPr algn="l">
              <a:lnSpc>
                <a:spcPct val="90000"/>
              </a:lnSpc>
            </a:pPr>
            <a:r>
              <a:rPr lang="en-US" altLang="zh-CN">
                <a:solidFill>
                  <a:schemeClr val="tx1"/>
                </a:solidFill>
              </a:rPr>
              <a:t>                                      </a:t>
            </a:r>
            <a:r>
              <a:rPr lang="zh-CN" altLang="en-US">
                <a:solidFill>
                  <a:schemeClr val="tx1"/>
                </a:solidFill>
              </a:rPr>
              <a:t>祝贺者单位名称</a:t>
            </a:r>
            <a:endParaRPr lang="en-US" altLang="zh-CN">
              <a:solidFill>
                <a:schemeClr val="tx1"/>
              </a:solidFill>
            </a:endParaRPr>
          </a:p>
          <a:p>
            <a:pPr algn="l">
              <a:lnSpc>
                <a:spcPct val="90000"/>
              </a:lnSpc>
            </a:pPr>
            <a:r>
              <a:rPr lang="en-US" altLang="zh-CN">
                <a:solidFill>
                  <a:schemeClr val="tx1"/>
                </a:solidFill>
              </a:rPr>
              <a:t>                                         </a:t>
            </a:r>
            <a:r>
              <a:rPr lang="zh-CN" altLang="en-US">
                <a:solidFill>
                  <a:schemeClr val="tx1"/>
                </a:solidFill>
              </a:rPr>
              <a:t>时间</a:t>
            </a:r>
            <a:endParaRPr lang="zh-CN" altLang="en-US">
              <a:solidFill>
                <a:schemeClr val="tx1"/>
              </a:solidFill>
            </a:endParaRPr>
          </a:p>
        </p:txBody>
      </p:sp>
      <p:grpSp>
        <p:nvGrpSpPr>
          <p:cNvPr id="6" name="组合 5"/>
          <p:cNvGrpSpPr/>
          <p:nvPr/>
        </p:nvGrpSpPr>
        <p:grpSpPr>
          <a:xfrm>
            <a:off x="5376057" y="614680"/>
            <a:ext cx="4197838" cy="829945"/>
            <a:chOff x="7796" y="1358"/>
            <a:chExt cx="7473" cy="1307"/>
          </a:xfrm>
        </p:grpSpPr>
        <p:sp>
          <p:nvSpPr>
            <p:cNvPr id="4" name="文本框 3"/>
            <p:cNvSpPr txBox="1"/>
            <p:nvPr/>
          </p:nvSpPr>
          <p:spPr>
            <a:xfrm>
              <a:off x="9807" y="1358"/>
              <a:ext cx="5462" cy="1307"/>
            </a:xfrm>
            <a:prstGeom prst="rect">
              <a:avLst/>
            </a:prstGeom>
            <a:noFill/>
          </p:spPr>
          <p:txBody>
            <a:bodyPr wrap="square" rtlCol="0">
              <a:spAutoFit/>
            </a:bodyPr>
            <a:p>
              <a:pPr>
                <a:lnSpc>
                  <a:spcPct val="120000"/>
                </a:lnSpc>
              </a:pPr>
              <a:r>
                <a:rPr lang="zh-CN" altLang="en-US" sz="2000"/>
                <a:t>①场合名称</a:t>
              </a:r>
              <a:r>
                <a:rPr lang="en-US" altLang="zh-CN" sz="2000"/>
                <a:t>+</a:t>
              </a:r>
              <a:r>
                <a:rPr lang="zh-CN" altLang="en-US" sz="2000"/>
                <a:t>文种</a:t>
              </a:r>
              <a:endParaRPr lang="zh-CN" altLang="en-US" sz="2000"/>
            </a:p>
            <a:p>
              <a:pPr>
                <a:lnSpc>
                  <a:spcPct val="120000"/>
                </a:lnSpc>
              </a:pPr>
              <a:r>
                <a:rPr lang="zh-CN" altLang="en-US" sz="2000"/>
                <a:t>②祝贺者</a:t>
              </a:r>
              <a:r>
                <a:rPr lang="en-US" altLang="zh-CN" sz="2000"/>
                <a:t>+</a:t>
              </a:r>
              <a:r>
                <a:rPr lang="zh-CN" altLang="en-US" sz="2000"/>
                <a:t>受贺者</a:t>
              </a:r>
              <a:r>
                <a:rPr lang="en-US" altLang="zh-CN" sz="2000"/>
                <a:t>+</a:t>
              </a:r>
              <a:r>
                <a:rPr lang="zh-CN" altLang="en-US" sz="2000"/>
                <a:t>文种</a:t>
              </a:r>
              <a:endParaRPr lang="zh-CN" altLang="en-US" sz="2000"/>
            </a:p>
          </p:txBody>
        </p:sp>
        <p:cxnSp>
          <p:nvCxnSpPr>
            <p:cNvPr id="5" name="直接箭头连接符 4"/>
            <p:cNvCxnSpPr/>
            <p:nvPr/>
          </p:nvCxnSpPr>
          <p:spPr>
            <a:xfrm flipH="1" flipV="1">
              <a:off x="7796" y="1707"/>
              <a:ext cx="1895" cy="459"/>
            </a:xfrm>
            <a:prstGeom prst="straightConnector1">
              <a:avLst/>
            </a:prstGeom>
            <a:ln w="19050">
              <a:solidFill>
                <a:srgbClr val="3B2560"/>
              </a:solidFill>
              <a:tailEnd type="arrow"/>
            </a:ln>
          </p:spPr>
          <p:style>
            <a:lnRef idx="1">
              <a:schemeClr val="accent1"/>
            </a:lnRef>
            <a:fillRef idx="0">
              <a:schemeClr val="accent1"/>
            </a:fillRef>
            <a:effectRef idx="0">
              <a:schemeClr val="accent1"/>
            </a:effectRef>
            <a:fontRef idx="minor">
              <a:schemeClr val="tx1"/>
            </a:fontRef>
          </p:style>
        </p:cxnSp>
      </p:grpSp>
      <p:sp>
        <p:nvSpPr>
          <p:cNvPr id="7" name="文本框 6"/>
          <p:cNvSpPr txBox="1"/>
          <p:nvPr/>
        </p:nvSpPr>
        <p:spPr>
          <a:xfrm>
            <a:off x="1358265" y="2073275"/>
            <a:ext cx="7573645" cy="1014730"/>
          </a:xfrm>
          <a:prstGeom prst="rect">
            <a:avLst/>
          </a:prstGeom>
          <a:noFill/>
          <a:ln w="19050">
            <a:solidFill>
              <a:srgbClr val="00B0F0"/>
            </a:solidFill>
            <a:prstDash val="dashDot"/>
          </a:ln>
        </p:spPr>
        <p:txBody>
          <a:bodyPr wrap="square" rtlCol="0" anchor="t">
            <a:spAutoFit/>
          </a:bodyPr>
          <a:p>
            <a:pPr algn="l">
              <a:lnSpc>
                <a:spcPct val="100000"/>
              </a:lnSpc>
            </a:pPr>
            <a:r>
              <a:rPr lang="zh-CN" altLang="en-US" sz="2000">
                <a:sym typeface="+mn-ea"/>
              </a:rPr>
              <a:t>向受贺者表达敬意的内容；如题目中没有，自己编写。 模板如下：</a:t>
            </a:r>
            <a:endParaRPr lang="zh-CN" altLang="en-US" sz="2000">
              <a:sym typeface="+mn-ea"/>
            </a:endParaRPr>
          </a:p>
          <a:p>
            <a:pPr algn="l">
              <a:lnSpc>
                <a:spcPct val="100000"/>
              </a:lnSpc>
            </a:pPr>
            <a:r>
              <a:rPr lang="en-US" altLang="zh-CN" sz="2000">
                <a:sym typeface="+mn-ea"/>
              </a:rPr>
              <a:t>“</a:t>
            </a:r>
            <a:r>
              <a:rPr lang="zh-CN" altLang="en-US" sz="2000">
                <a:sym typeface="+mn-ea"/>
              </a:rPr>
              <a:t>值此</a:t>
            </a:r>
            <a:r>
              <a:rPr lang="en-US" altLang="zh-CN" sz="2000">
                <a:sym typeface="+mn-ea"/>
              </a:rPr>
              <a:t>……</a:t>
            </a:r>
            <a:r>
              <a:rPr lang="zh-CN" altLang="en-US" sz="2000">
                <a:sym typeface="+mn-ea"/>
              </a:rPr>
              <a:t>之际，我代表</a:t>
            </a:r>
            <a:r>
              <a:rPr lang="en-US" altLang="zh-CN" sz="2000">
                <a:sym typeface="+mn-ea"/>
              </a:rPr>
              <a:t>……</a:t>
            </a:r>
            <a:r>
              <a:rPr lang="zh-CN" altLang="en-US" sz="2000">
                <a:sym typeface="+mn-ea"/>
              </a:rPr>
              <a:t>，向</a:t>
            </a:r>
            <a:r>
              <a:rPr lang="en-US" altLang="zh-CN" sz="2000">
                <a:sym typeface="+mn-ea"/>
              </a:rPr>
              <a:t>……</a:t>
            </a:r>
            <a:r>
              <a:rPr lang="zh-CN" altLang="en-US" sz="2000">
                <a:sym typeface="+mn-ea"/>
              </a:rPr>
              <a:t>致以最崇高的敬礼，向</a:t>
            </a:r>
            <a:r>
              <a:rPr lang="en-US" altLang="zh-CN" sz="2000">
                <a:sym typeface="+mn-ea"/>
              </a:rPr>
              <a:t>……</a:t>
            </a:r>
            <a:r>
              <a:rPr lang="zh-CN" altLang="en-US" sz="2000">
                <a:sym typeface="+mn-ea"/>
              </a:rPr>
              <a:t>表达衷心的感谢及崇高的敬意</a:t>
            </a:r>
            <a:r>
              <a:rPr lang="en-US" altLang="zh-CN" sz="2000">
                <a:sym typeface="+mn-ea"/>
              </a:rPr>
              <a:t>/</a:t>
            </a:r>
            <a:r>
              <a:rPr lang="zh-CN" altLang="en-US" sz="2000">
                <a:sym typeface="+mn-ea"/>
              </a:rPr>
              <a:t>表示最真诚的祝贺！</a:t>
            </a:r>
            <a:r>
              <a:rPr lang="en-US" altLang="zh-CN" sz="2000">
                <a:sym typeface="+mn-ea"/>
              </a:rPr>
              <a:t>”</a:t>
            </a:r>
            <a:endParaRPr lang="en-US" altLang="zh-CN" sz="2000">
              <a:sym typeface="+mn-ea"/>
            </a:endParaRPr>
          </a:p>
        </p:txBody>
      </p:sp>
      <p:sp>
        <p:nvSpPr>
          <p:cNvPr id="8" name="文本框 7"/>
          <p:cNvSpPr txBox="1"/>
          <p:nvPr/>
        </p:nvSpPr>
        <p:spPr>
          <a:xfrm>
            <a:off x="4095115" y="3127375"/>
            <a:ext cx="3230880" cy="398780"/>
          </a:xfrm>
          <a:prstGeom prst="rect">
            <a:avLst/>
          </a:prstGeom>
          <a:noFill/>
          <a:ln w="19050">
            <a:solidFill>
              <a:srgbClr val="0070C0"/>
            </a:solidFill>
            <a:prstDash val="lgDashDot"/>
          </a:ln>
        </p:spPr>
        <p:txBody>
          <a:bodyPr wrap="none" rtlCol="0" anchor="t">
            <a:spAutoFit/>
          </a:bodyPr>
          <a:p>
            <a:r>
              <a:rPr lang="zh-CN" altLang="en-US" sz="2000">
                <a:sym typeface="+mn-ea"/>
              </a:rPr>
              <a:t>夸他们的壮举对中国的贡献</a:t>
            </a:r>
            <a:endParaRPr lang="zh-CN" altLang="en-US" sz="2000">
              <a:sym typeface="+mn-ea"/>
            </a:endParaRPr>
          </a:p>
        </p:txBody>
      </p:sp>
      <p:sp>
        <p:nvSpPr>
          <p:cNvPr id="9" name="文本框 8"/>
          <p:cNvSpPr txBox="1"/>
          <p:nvPr/>
        </p:nvSpPr>
        <p:spPr>
          <a:xfrm>
            <a:off x="3842385" y="3617595"/>
            <a:ext cx="5731510" cy="398780"/>
          </a:xfrm>
          <a:prstGeom prst="rect">
            <a:avLst/>
          </a:prstGeom>
          <a:noFill/>
          <a:ln w="19050">
            <a:solidFill>
              <a:srgbClr val="00B050"/>
            </a:solidFill>
            <a:prstDash val="lgDashDotDot"/>
          </a:ln>
        </p:spPr>
        <p:txBody>
          <a:bodyPr wrap="square" rtlCol="0" anchor="t">
            <a:spAutoFit/>
          </a:bodyPr>
          <a:p>
            <a:pPr algn="l">
              <a:lnSpc>
                <a:spcPct val="100000"/>
              </a:lnSpc>
            </a:pPr>
            <a:r>
              <a:rPr lang="zh-CN" altLang="en-US" sz="2000">
                <a:sym typeface="+mn-ea"/>
              </a:rPr>
              <a:t>作为受贺者将来应该继承他们的精神来不断进步。</a:t>
            </a:r>
            <a:endParaRPr lang="zh-CN" altLang="en-US" sz="2000">
              <a:sym typeface="+mn-ea"/>
            </a:endParaRPr>
          </a:p>
        </p:txBody>
      </p:sp>
      <p:sp>
        <p:nvSpPr>
          <p:cNvPr id="10" name="文本框 9"/>
          <p:cNvSpPr txBox="1"/>
          <p:nvPr/>
        </p:nvSpPr>
        <p:spPr>
          <a:xfrm>
            <a:off x="4095115" y="4103370"/>
            <a:ext cx="6240145" cy="398780"/>
          </a:xfrm>
          <a:prstGeom prst="rect">
            <a:avLst/>
          </a:prstGeom>
          <a:noFill/>
          <a:ln>
            <a:solidFill>
              <a:srgbClr val="00B0F0"/>
            </a:solidFill>
          </a:ln>
        </p:spPr>
        <p:txBody>
          <a:bodyPr wrap="square" rtlCol="0" anchor="t">
            <a:spAutoFit/>
          </a:bodyPr>
          <a:p>
            <a:pPr algn="l">
              <a:lnSpc>
                <a:spcPct val="100000"/>
              </a:lnSpc>
            </a:pPr>
            <a:r>
              <a:rPr lang="en-US" altLang="zh-CN" sz="2000">
                <a:sym typeface="+mn-ea"/>
              </a:rPr>
              <a:t>“</a:t>
            </a:r>
            <a:r>
              <a:rPr lang="zh-CN" altLang="en-US" sz="2000">
                <a:sym typeface="+mn-ea"/>
              </a:rPr>
              <a:t>希望一如既往的奋斗，并对</a:t>
            </a:r>
            <a:r>
              <a:rPr lang="en-US" altLang="zh-CN" sz="2000">
                <a:sym typeface="+mn-ea"/>
              </a:rPr>
              <a:t>……</a:t>
            </a:r>
            <a:r>
              <a:rPr lang="zh-CN" altLang="en-US" sz="2000">
                <a:sym typeface="+mn-ea"/>
              </a:rPr>
              <a:t>作出更大的贡献。</a:t>
            </a:r>
            <a:r>
              <a:rPr lang="en-US" altLang="zh-CN" sz="2000">
                <a:sym typeface="+mn-ea"/>
              </a:rPr>
              <a:t>”</a:t>
            </a:r>
            <a:endParaRPr lang="en-US" altLang="zh-CN" sz="2000">
              <a:sym typeface="+mn-ea"/>
            </a:endParaRPr>
          </a:p>
        </p:txBody>
      </p:sp>
      <p:grpSp>
        <p:nvGrpSpPr>
          <p:cNvPr id="11" name="组合 10"/>
          <p:cNvGrpSpPr/>
          <p:nvPr/>
        </p:nvGrpSpPr>
        <p:grpSpPr>
          <a:xfrm>
            <a:off x="1856105" y="4982845"/>
            <a:ext cx="4495165" cy="1216660"/>
            <a:chOff x="8948" y="617"/>
            <a:chExt cx="5462" cy="1916"/>
          </a:xfrm>
        </p:grpSpPr>
        <p:sp>
          <p:nvSpPr>
            <p:cNvPr id="12" name="文本框 11"/>
            <p:cNvSpPr txBox="1"/>
            <p:nvPr/>
          </p:nvSpPr>
          <p:spPr>
            <a:xfrm>
              <a:off x="8948" y="1459"/>
              <a:ext cx="5462" cy="1074"/>
            </a:xfrm>
            <a:prstGeom prst="rect">
              <a:avLst/>
            </a:prstGeom>
            <a:noFill/>
          </p:spPr>
          <p:txBody>
            <a:bodyPr wrap="square" rtlCol="0">
              <a:spAutoFit/>
            </a:bodyPr>
            <a:p>
              <a:pPr>
                <a:lnSpc>
                  <a:spcPct val="120000"/>
                </a:lnSpc>
              </a:pPr>
              <a:r>
                <a:rPr lang="zh-CN" altLang="en-US" sz="3200" b="1">
                  <a:solidFill>
                    <a:srgbClr val="C00000"/>
                  </a:solidFill>
                  <a:latin typeface="微软雅黑" panose="020B0503020204020204" charset="-122"/>
                  <a:ea typeface="微软雅黑" panose="020B0503020204020204" charset="-122"/>
                </a:rPr>
                <a:t>字数一定要写够！！！</a:t>
              </a:r>
              <a:endParaRPr lang="zh-CN" altLang="en-US" sz="3200" b="1">
                <a:solidFill>
                  <a:srgbClr val="C00000"/>
                </a:solidFill>
                <a:latin typeface="微软雅黑" panose="020B0503020204020204" charset="-122"/>
                <a:ea typeface="微软雅黑" panose="020B0503020204020204" charset="-122"/>
              </a:endParaRPr>
            </a:p>
          </p:txBody>
        </p:sp>
        <p:cxnSp>
          <p:nvCxnSpPr>
            <p:cNvPr id="13" name="直接箭头连接符 12"/>
            <p:cNvCxnSpPr/>
            <p:nvPr/>
          </p:nvCxnSpPr>
          <p:spPr>
            <a:xfrm flipV="1">
              <a:off x="11289" y="617"/>
              <a:ext cx="33" cy="997"/>
            </a:xfrm>
            <a:prstGeom prst="straightConnector1">
              <a:avLst/>
            </a:prstGeom>
            <a:ln w="19050">
              <a:solidFill>
                <a:srgbClr val="3B2560"/>
              </a:solidFill>
              <a:tailEnd type="arrow"/>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a:off x="8729966" y="2239645"/>
            <a:ext cx="2875294" cy="681990"/>
            <a:chOff x="7299" y="1459"/>
            <a:chExt cx="7111" cy="1074"/>
          </a:xfrm>
        </p:grpSpPr>
        <p:sp>
          <p:nvSpPr>
            <p:cNvPr id="15" name="文本框 14"/>
            <p:cNvSpPr txBox="1"/>
            <p:nvPr/>
          </p:nvSpPr>
          <p:spPr>
            <a:xfrm>
              <a:off x="8948" y="1459"/>
              <a:ext cx="5462" cy="1074"/>
            </a:xfrm>
            <a:prstGeom prst="rect">
              <a:avLst/>
            </a:prstGeom>
            <a:noFill/>
          </p:spPr>
          <p:txBody>
            <a:bodyPr wrap="square" rtlCol="0">
              <a:spAutoFit/>
            </a:bodyPr>
            <a:p>
              <a:pPr>
                <a:lnSpc>
                  <a:spcPct val="120000"/>
                </a:lnSpc>
              </a:pPr>
              <a:r>
                <a:rPr lang="zh-CN" altLang="en-US" sz="3200" b="1">
                  <a:solidFill>
                    <a:srgbClr val="C00000"/>
                  </a:solidFill>
                  <a:latin typeface="微软雅黑" panose="020B0503020204020204" charset="-122"/>
                  <a:ea typeface="微软雅黑" panose="020B0503020204020204" charset="-122"/>
                </a:rPr>
                <a:t>卷面整洁</a:t>
              </a:r>
              <a:endParaRPr lang="zh-CN" altLang="en-US" sz="3200" b="1">
                <a:solidFill>
                  <a:srgbClr val="C00000"/>
                </a:solidFill>
                <a:latin typeface="微软雅黑" panose="020B0503020204020204" charset="-122"/>
                <a:ea typeface="微软雅黑" panose="020B0503020204020204" charset="-122"/>
              </a:endParaRPr>
            </a:p>
          </p:txBody>
        </p:sp>
        <p:cxnSp>
          <p:nvCxnSpPr>
            <p:cNvPr id="16" name="直接箭头连接符 15"/>
            <p:cNvCxnSpPr/>
            <p:nvPr/>
          </p:nvCxnSpPr>
          <p:spPr>
            <a:xfrm flipH="1" flipV="1">
              <a:off x="7299" y="2104"/>
              <a:ext cx="1649" cy="45"/>
            </a:xfrm>
            <a:prstGeom prst="straightConnector1">
              <a:avLst/>
            </a:prstGeom>
            <a:ln w="19050">
              <a:solidFill>
                <a:srgbClr val="3B2560"/>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1600">
        <p14:prism dir="u"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fill="hold"/>
                                        <p:tgtEl>
                                          <p:spTgt spid="14"/>
                                        </p:tgtEl>
                                        <p:attrNameLst>
                                          <p:attrName>ppt_x</p:attrName>
                                        </p:attrNameLst>
                                      </p:cBhvr>
                                      <p:tavLst>
                                        <p:tav tm="0">
                                          <p:val>
                                            <p:strVal val="#ppt_x"/>
                                          </p:val>
                                        </p:tav>
                                        <p:tav tm="100000">
                                          <p:val>
                                            <p:strVal val="#ppt_x"/>
                                          </p:val>
                                        </p:tav>
                                      </p:tavLst>
                                    </p:anim>
                                    <p:anim calcmode="lin" valueType="num">
                                      <p:cBhvr additive="base">
                                        <p:cTn id="4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9" grpId="0" bldLvl="0" animBg="1"/>
      <p:bldP spid="10" grpId="0" bldLvl="0" animBg="1"/>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写作题</a:t>
            </a:r>
            <a:endParaRPr lang="zh-CN" altLang="en-US" sz="3200"/>
          </a:p>
        </p:txBody>
      </p:sp>
      <p:sp>
        <p:nvSpPr>
          <p:cNvPr id="7" name="内容占位符 6"/>
          <p:cNvSpPr>
            <a:spLocks noGrp="1"/>
          </p:cNvSpPr>
          <p:nvPr>
            <p:ph idx="1"/>
          </p:nvPr>
        </p:nvSpPr>
        <p:spPr>
          <a:xfrm>
            <a:off x="925195" y="1241425"/>
            <a:ext cx="8637905" cy="1730375"/>
          </a:xfrm>
          <a:ln w="12700">
            <a:solidFill>
              <a:srgbClr val="993366"/>
            </a:solidFill>
            <a:prstDash val="lgDashDotDot"/>
          </a:ln>
        </p:spPr>
        <p:txBody>
          <a:bodyPr/>
          <a:p>
            <a:pPr>
              <a:lnSpc>
                <a:spcPct val="110000"/>
              </a:lnSpc>
            </a:pPr>
            <a:r>
              <a:rPr sz="2200">
                <a:latin typeface="微软雅黑" panose="020B0503020204020204" charset="-122"/>
                <a:ea typeface="微软雅黑" panose="020B0503020204020204" charset="-122"/>
                <a:cs typeface="微软雅黑" panose="020B0503020204020204" charset="-122"/>
                <a:sym typeface="+mn-ea"/>
              </a:rPr>
              <a:t>31.为进一步做好节能降耗工作，加强对节能降耗工作的管理，根据</a:t>
            </a:r>
            <a:endParaRPr sz="2200">
              <a:latin typeface="微软雅黑" panose="020B0503020204020204" charset="-122"/>
              <a:ea typeface="微软雅黑" panose="020B0503020204020204" charset="-122"/>
              <a:cs typeface="微软雅黑" panose="020B0503020204020204" charset="-122"/>
              <a:sym typeface="+mn-ea"/>
            </a:endParaRPr>
          </a:p>
          <a:p>
            <a:pPr>
              <a:lnSpc>
                <a:spcPct val="110000"/>
              </a:lnSpc>
            </a:pPr>
            <a:r>
              <a:rPr sz="2200">
                <a:latin typeface="微软雅黑" panose="020B0503020204020204" charset="-122"/>
                <a:ea typeface="微软雅黑" panose="020B0503020204020204" charset="-122"/>
                <a:cs typeface="微软雅黑" panose="020B0503020204020204" charset="-122"/>
                <a:sym typeface="+mn-ea"/>
              </a:rPr>
              <a:t>市政府机构改革方案，拟成立市节能办公室，需增加人员编制10人。</a:t>
            </a:r>
            <a:endParaRPr sz="2200">
              <a:latin typeface="微软雅黑" panose="020B0503020204020204" charset="-122"/>
              <a:ea typeface="微软雅黑" panose="020B0503020204020204" charset="-122"/>
              <a:cs typeface="微软雅黑" panose="020B0503020204020204" charset="-122"/>
              <a:sym typeface="+mn-ea"/>
            </a:endParaRPr>
          </a:p>
          <a:p>
            <a:pPr>
              <a:lnSpc>
                <a:spcPct val="110000"/>
              </a:lnSpc>
            </a:pPr>
            <a:r>
              <a:rPr sz="2200">
                <a:latin typeface="微软雅黑" panose="020B0503020204020204" charset="-122"/>
                <a:ea typeface="微软雅黑" panose="020B0503020204020204" charset="-122"/>
                <a:cs typeface="微软雅黑" panose="020B0503020204020204" charset="-122"/>
                <a:sym typeface="+mn-ea"/>
              </a:rPr>
              <a:t>请代该市发展和改革委员会向省编制委员会行文，</a:t>
            </a:r>
            <a:endParaRPr sz="2200">
              <a:latin typeface="微软雅黑" panose="020B0503020204020204" charset="-122"/>
              <a:ea typeface="微软雅黑" panose="020B0503020204020204" charset="-122"/>
              <a:cs typeface="微软雅黑" panose="020B0503020204020204" charset="-122"/>
              <a:sym typeface="+mn-ea"/>
            </a:endParaRPr>
          </a:p>
          <a:p>
            <a:pPr>
              <a:lnSpc>
                <a:spcPct val="110000"/>
              </a:lnSpc>
            </a:pPr>
            <a:r>
              <a:rPr sz="2200" b="1">
                <a:solidFill>
                  <a:srgbClr val="002060"/>
                </a:solidFill>
                <a:latin typeface="宋体" panose="02010600030101010101" pitchFamily="2" charset="-122"/>
                <a:ea typeface="宋体" panose="02010600030101010101" pitchFamily="2" charset="-122"/>
                <a:cs typeface="微软雅黑" panose="020B0503020204020204" charset="-122"/>
                <a:sym typeface="+mn-ea"/>
              </a:rPr>
              <a:t>要求：文种选择正确，符合文种特点，内容结构完整。</a:t>
            </a:r>
            <a:endParaRPr sz="2200" b="1">
              <a:solidFill>
                <a:srgbClr val="002060"/>
              </a:solidFill>
              <a:latin typeface="宋体" panose="02010600030101010101" pitchFamily="2" charset="-122"/>
              <a:ea typeface="宋体" panose="02010600030101010101" pitchFamily="2" charset="-122"/>
              <a:cs typeface="微软雅黑" panose="020B0503020204020204" charset="-122"/>
              <a:sym typeface="+mn-ea"/>
            </a:endParaRPr>
          </a:p>
        </p:txBody>
      </p:sp>
      <p:pic>
        <p:nvPicPr>
          <p:cNvPr id="5" name="内容占位符 4"/>
          <p:cNvPicPr>
            <a:picLocks noChangeAspect="1"/>
          </p:cNvPicPr>
          <p:nvPr/>
        </p:nvPicPr>
        <p:blipFill>
          <a:blip r:embed="rId1"/>
          <a:stretch>
            <a:fillRect/>
          </a:stretch>
        </p:blipFill>
        <p:spPr>
          <a:xfrm>
            <a:off x="5919470" y="3310255"/>
            <a:ext cx="5375910" cy="2425065"/>
          </a:xfrm>
          <a:prstGeom prst="rect">
            <a:avLst/>
          </a:prstGeom>
          <a:noFill/>
          <a:ln w="9525">
            <a:noFill/>
          </a:ln>
        </p:spPr>
      </p:pic>
      <p:grpSp>
        <p:nvGrpSpPr>
          <p:cNvPr id="3" name="组合 2"/>
          <p:cNvGrpSpPr/>
          <p:nvPr/>
        </p:nvGrpSpPr>
        <p:grpSpPr>
          <a:xfrm>
            <a:off x="3757295" y="338455"/>
            <a:ext cx="1042670" cy="818594"/>
            <a:chOff x="5061803" y="-17621"/>
            <a:chExt cx="1042670" cy="818769"/>
          </a:xfrm>
        </p:grpSpPr>
        <p:cxnSp>
          <p:nvCxnSpPr>
            <p:cNvPr id="4" name="直接箭头连接符 3"/>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8" name="组合 7"/>
            <p:cNvGrpSpPr/>
            <p:nvPr/>
          </p:nvGrpSpPr>
          <p:grpSpPr>
            <a:xfrm>
              <a:off x="5198768" y="-17621"/>
              <a:ext cx="650502" cy="818769"/>
              <a:chOff x="6973447" y="-30589"/>
              <a:chExt cx="650502" cy="818769"/>
            </a:xfrm>
          </p:grpSpPr>
          <p:sp>
            <p:nvSpPr>
              <p:cNvPr id="9" name="矩形 8"/>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0" name="矩形 9"/>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写作题</a:t>
                </a:r>
                <a:endParaRPr lang="zh-CN" altLang="en-US" dirty="0" smtClean="0">
                  <a:latin typeface="楷体" panose="02010609060101010101" pitchFamily="49" charset="-122"/>
                  <a:ea typeface="楷体" panose="02010609060101010101" pitchFamily="49" charset="-122"/>
                </a:endParaRPr>
              </a:p>
            </p:txBody>
          </p:sp>
          <p:sp>
            <p:nvSpPr>
              <p:cNvPr id="11" name="等腰三角形 10"/>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2"/>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ppt_w*0.05"/>
                                          </p:val>
                                        </p:tav>
                                        <p:tav tm="100000">
                                          <p:val>
                                            <p:strVal val="#ppt_w"/>
                                          </p:val>
                                        </p:tav>
                                      </p:tavLst>
                                    </p:anim>
                                    <p:anim calcmode="lin" valueType="num">
                                      <p:cBhvr>
                                        <p:cTn id="8" dur="500" fill="hold"/>
                                        <p:tgtEl>
                                          <p:spTgt spid="5"/>
                                        </p:tgtEl>
                                        <p:attrNameLst>
                                          <p:attrName>ppt_h</p:attrName>
                                        </p:attrNameLst>
                                      </p:cBhvr>
                                      <p:tavLst>
                                        <p:tav tm="0">
                                          <p:val>
                                            <p:strVal val="#ppt_h"/>
                                          </p:val>
                                        </p:tav>
                                        <p:tav tm="100000">
                                          <p:val>
                                            <p:strVal val="#ppt_h"/>
                                          </p:val>
                                        </p:tav>
                                      </p:tavLst>
                                    </p:anim>
                                    <p:anim calcmode="lin" valueType="num">
                                      <p:cBhvr>
                                        <p:cTn id="9" dur="500" fill="hold"/>
                                        <p:tgtEl>
                                          <p:spTgt spid="5"/>
                                        </p:tgtEl>
                                        <p:attrNameLst>
                                          <p:attrName>ppt_x</p:attrName>
                                        </p:attrNameLst>
                                      </p:cBhvr>
                                      <p:tavLst>
                                        <p:tav tm="0">
                                          <p:val>
                                            <p:strVal val="#ppt_x-.2"/>
                                          </p:val>
                                        </p:tav>
                                        <p:tav tm="100000">
                                          <p:val>
                                            <p:strVal val="#ppt_x"/>
                                          </p:val>
                                        </p:tav>
                                      </p:tavLst>
                                    </p:anim>
                                    <p:anim calcmode="lin" valueType="num">
                                      <p:cBhvr>
                                        <p:cTn id="10" dur="500" fill="hold"/>
                                        <p:tgtEl>
                                          <p:spTgt spid="5"/>
                                        </p:tgtEl>
                                        <p:attrNameLst>
                                          <p:attrName>ppt_y</p:attrName>
                                        </p:attrNameLst>
                                      </p:cBhvr>
                                      <p:tavLst>
                                        <p:tav tm="0">
                                          <p:val>
                                            <p:strVal val="#ppt_y"/>
                                          </p:val>
                                        </p:tav>
                                        <p:tav tm="100000">
                                          <p:val>
                                            <p:strVal val="#ppt_y"/>
                                          </p:val>
                                        </p:tav>
                                      </p:tavLst>
                                    </p:anim>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写作题</a:t>
            </a:r>
            <a:endParaRPr lang="zh-CN" altLang="en-US" sz="3200"/>
          </a:p>
        </p:txBody>
      </p:sp>
      <p:sp>
        <p:nvSpPr>
          <p:cNvPr id="6" name="文本框 5"/>
          <p:cNvSpPr txBox="1"/>
          <p:nvPr/>
        </p:nvSpPr>
        <p:spPr>
          <a:xfrm>
            <a:off x="925195" y="1433830"/>
            <a:ext cx="8225790" cy="3138170"/>
          </a:xfrm>
          <a:prstGeom prst="rect">
            <a:avLst/>
          </a:prstGeom>
          <a:noFill/>
        </p:spPr>
        <p:txBody>
          <a:bodyPr wrap="square" rtlCol="0" anchor="t">
            <a:spAutoFit/>
          </a:bodyPr>
          <a:lstStyle/>
          <a:p>
            <a:pPr algn="ct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××市发改委关于增加编制的请示</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ct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××发</a:t>
            </a:r>
            <a:r>
              <a:rPr sz="2000" b="1">
                <a:cs typeface="楷体" panose="02010609060101010101" pitchFamily="49" charset="-122"/>
                <a:sym typeface="+mn-ea"/>
              </a:rPr>
              <a:t>〔</a:t>
            </a: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a:t>
            </a:r>
            <a:r>
              <a:rPr lang="en-US" altLang="zh-CN" sz="2000" b="1">
                <a:latin typeface="楷体" panose="02010609060101010101" pitchFamily="49" charset="-122"/>
                <a:ea typeface="楷体" panose="02010609060101010101" pitchFamily="49" charset="-122"/>
                <a:cs typeface="楷体" panose="02010609060101010101" pitchFamily="49" charset="-122"/>
                <a:sym typeface="+mn-ea"/>
              </a:rPr>
              <a:t>〕</a:t>
            </a: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×号</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l">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省编制委员会：</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l">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为了进一步做好节能降耗工作，根据市政府机构调整方案，拟成立市节能办公室，需要增加人员编制10人。根据编制规划管辖权限，需得到你委同意。</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l">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妥否，请审批。</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××市发改委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××××年×月×日</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pic>
        <p:nvPicPr>
          <p:cNvPr id="4" name="图片 3"/>
          <p:cNvPicPr>
            <a:picLocks noChangeAspect="1"/>
          </p:cNvPicPr>
          <p:nvPr/>
        </p:nvPicPr>
        <p:blipFill>
          <a:blip r:embed="rId1"/>
          <a:stretch>
            <a:fillRect/>
          </a:stretch>
        </p:blipFill>
        <p:spPr>
          <a:xfrm>
            <a:off x="1159510" y="4572000"/>
            <a:ext cx="6238875" cy="1273175"/>
          </a:xfrm>
          <a:prstGeom prst="rect">
            <a:avLst/>
          </a:prstGeom>
        </p:spPr>
      </p:pic>
      <p:sp>
        <p:nvSpPr>
          <p:cNvPr id="3" name="文本框 2"/>
          <p:cNvSpPr txBox="1"/>
          <p:nvPr/>
        </p:nvSpPr>
        <p:spPr>
          <a:xfrm>
            <a:off x="4918710" y="290195"/>
            <a:ext cx="309880" cy="395605"/>
          </a:xfrm>
          <a:prstGeom prst="rect">
            <a:avLst/>
          </a:prstGeom>
          <a:noFill/>
        </p:spPr>
        <p:txBody>
          <a:bodyPr wrap="none" rtlCol="0" anchor="t">
            <a:spAutoFit/>
          </a:bodyPr>
          <a:p>
            <a:pPr algn="ctr">
              <a:lnSpc>
                <a:spcPct val="110000"/>
              </a:lnSpc>
            </a:pPr>
            <a:endParaRPr lang="zh-CN" altLang="en-US"/>
          </a:p>
        </p:txBody>
      </p:sp>
    </p:spTree>
    <p:custDataLst>
      <p:tags r:id="rId2"/>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0.05"/>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 calcmode="lin" valueType="num">
                                      <p:cBhvr>
                                        <p:cTn id="9" dur="500" fill="hold"/>
                                        <p:tgtEl>
                                          <p:spTgt spid="4"/>
                                        </p:tgtEl>
                                        <p:attrNameLst>
                                          <p:attrName>ppt_x</p:attrName>
                                        </p:attrNameLst>
                                      </p:cBhvr>
                                      <p:tavLst>
                                        <p:tav tm="0">
                                          <p:val>
                                            <p:strVal val="#ppt_x-.2"/>
                                          </p:val>
                                        </p:tav>
                                        <p:tav tm="100000">
                                          <p:val>
                                            <p:strVal val="#ppt_x"/>
                                          </p:val>
                                        </p:tav>
                                      </p:tavLst>
                                    </p:anim>
                                    <p:anim calcmode="lin" valueType="num">
                                      <p:cBhvr>
                                        <p:cTn id="10" dur="500" fill="hold"/>
                                        <p:tgtEl>
                                          <p:spTgt spid="4"/>
                                        </p:tgtEl>
                                        <p:attrNameLst>
                                          <p:attrName>ppt_y</p:attrName>
                                        </p:attrNameLst>
                                      </p:cBhvr>
                                      <p:tavLst>
                                        <p:tav tm="0">
                                          <p:val>
                                            <p:strVal val="#ppt_y"/>
                                          </p:val>
                                        </p:tav>
                                        <p:tav tm="100000">
                                          <p:val>
                                            <p:strVal val="#ppt_y"/>
                                          </p:val>
                                        </p:tav>
                                      </p:tavLst>
                                    </p:anim>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651510"/>
            <a:ext cx="1494155" cy="683895"/>
          </a:xfrm>
          <a:solidFill>
            <a:srgbClr val="FFC000"/>
          </a:solidFill>
        </p:spPr>
        <p:txBody>
          <a:bodyPr/>
          <a:lstStyle/>
          <a:p>
            <a:pPr algn="l"/>
            <a:r>
              <a:rPr lang="zh-CN" altLang="en-US" sz="3200">
                <a:sym typeface="+mn-ea"/>
              </a:rPr>
              <a:t>写作题</a:t>
            </a:r>
            <a:endParaRPr lang="zh-CN" altLang="en-US" sz="3200"/>
          </a:p>
        </p:txBody>
      </p:sp>
      <p:sp>
        <p:nvSpPr>
          <p:cNvPr id="3" name="内容占位符 2"/>
          <p:cNvSpPr>
            <a:spLocks noGrp="1"/>
          </p:cNvSpPr>
          <p:nvPr>
            <p:ph idx="1"/>
          </p:nvPr>
        </p:nvSpPr>
        <p:spPr>
          <a:xfrm>
            <a:off x="925195" y="1413510"/>
            <a:ext cx="8307070" cy="2232660"/>
          </a:xfrm>
          <a:ln w="12700">
            <a:solidFill>
              <a:srgbClr val="993366"/>
            </a:solidFill>
            <a:prstDash val="lgDashDotDot"/>
          </a:ln>
        </p:spPr>
        <p:txBody>
          <a:bodyPr/>
          <a:lstStyle/>
          <a:p>
            <a:pPr>
              <a:lnSpc>
                <a:spcPct val="170000"/>
              </a:lnSpc>
            </a:pPr>
            <a:r>
              <a:rPr sz="2000">
                <a:latin typeface="微软雅黑" panose="020B0503020204020204" charset="-122"/>
                <a:ea typeface="微软雅黑" panose="020B0503020204020204" charset="-122"/>
                <a:cs typeface="微软雅黑" panose="020B0503020204020204" charset="-122"/>
              </a:rPr>
              <a:t>31.××××大学制定了《××××大学教育事业发展“十三五”规划》，拟下发全校各部门贯彻执行。请代该大学拟写一份公文，以确保“十三五＂规划的顺利下发，要求：文种选择正确，符合文种特点，内容结构完整。</a:t>
            </a:r>
            <a:endParaRPr sz="200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nvSpPr>
        <p:spPr>
          <a:xfrm>
            <a:off x="2419350" y="878205"/>
            <a:ext cx="8300720" cy="457200"/>
          </a:xfrm>
          <a:prstGeom prst="rect">
            <a:avLst/>
          </a:prstGeom>
          <a:noFill/>
        </p:spPr>
        <p:txBody>
          <a:bodyPr wrap="none" rtlCol="0" anchor="t">
            <a:spAutoFit/>
          </a:bodyPr>
          <a:lstStyle/>
          <a:p>
            <a:pPr algn="l"/>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写作题（本大题共2小题，30小题24分，31题10分，共34分）</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pic>
        <p:nvPicPr>
          <p:cNvPr id="4" name="内容占位符 4"/>
          <p:cNvPicPr>
            <a:picLocks noChangeAspect="1"/>
          </p:cNvPicPr>
          <p:nvPr/>
        </p:nvPicPr>
        <p:blipFill>
          <a:blip r:embed="rId1"/>
          <a:stretch>
            <a:fillRect/>
          </a:stretch>
        </p:blipFill>
        <p:spPr>
          <a:xfrm>
            <a:off x="5673725" y="3843655"/>
            <a:ext cx="5375910" cy="2425065"/>
          </a:xfrm>
          <a:prstGeom prst="rect">
            <a:avLst/>
          </a:prstGeom>
          <a:noFill/>
          <a:ln w="9525">
            <a:noFill/>
          </a:ln>
        </p:spPr>
      </p:pic>
      <p:grpSp>
        <p:nvGrpSpPr>
          <p:cNvPr id="16" name="组合 15"/>
          <p:cNvGrpSpPr/>
          <p:nvPr/>
        </p:nvGrpSpPr>
        <p:grpSpPr>
          <a:xfrm>
            <a:off x="10262235" y="1224915"/>
            <a:ext cx="1042670" cy="818515"/>
            <a:chOff x="5061803" y="-17621"/>
            <a:chExt cx="1042670" cy="818690"/>
          </a:xfrm>
        </p:grpSpPr>
        <p:cxnSp>
          <p:nvCxnSpPr>
            <p:cNvPr id="17" name="直接箭头连接符 16"/>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51" name="组合 50"/>
            <p:cNvGrpSpPr/>
            <p:nvPr/>
          </p:nvGrpSpPr>
          <p:grpSpPr>
            <a:xfrm>
              <a:off x="5198768" y="-17621"/>
              <a:ext cx="650502" cy="818690"/>
              <a:chOff x="6973447" y="-30589"/>
              <a:chExt cx="650502" cy="818690"/>
            </a:xfrm>
          </p:grpSpPr>
          <p:sp>
            <p:nvSpPr>
              <p:cNvPr id="52" name="矩形 51"/>
              <p:cNvSpPr/>
              <p:nvPr/>
            </p:nvSpPr>
            <p:spPr>
              <a:xfrm>
                <a:off x="6983869" y="419801"/>
                <a:ext cx="640080" cy="368300"/>
              </a:xfrm>
              <a:prstGeom prst="rect">
                <a:avLst/>
              </a:prstGeom>
            </p:spPr>
            <p:txBody>
              <a:bodyPr wrap="none">
                <a:spAutoFit/>
              </a:bodyPr>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55" name="矩形 54"/>
              <p:cNvSpPr/>
              <p:nvPr/>
            </p:nvSpPr>
            <p:spPr>
              <a:xfrm>
                <a:off x="6973447" y="-30589"/>
                <a:ext cx="650502" cy="368379"/>
              </a:xfrm>
              <a:prstGeom prst="rect">
                <a:avLst/>
              </a:prstGeom>
            </p:spPr>
            <p:txBody>
              <a:bodyPr wrap="none">
                <a:spAutoFit/>
              </a:bodyPr>
              <a:p>
                <a:r>
                  <a:rPr lang="zh-CN" altLang="en-US" dirty="0" smtClean="0">
                    <a:latin typeface="楷体" panose="02010609060101010101" pitchFamily="49" charset="-122"/>
                    <a:ea typeface="楷体" panose="02010609060101010101" pitchFamily="49" charset="-122"/>
                  </a:rPr>
                  <a:t>写作题</a:t>
                </a:r>
                <a:endParaRPr lang="zh-CN" altLang="en-US" dirty="0" smtClean="0">
                  <a:latin typeface="楷体" panose="02010609060101010101" pitchFamily="49" charset="-122"/>
                  <a:ea typeface="楷体" panose="02010609060101010101" pitchFamily="49" charset="-122"/>
                </a:endParaRPr>
              </a:p>
            </p:txBody>
          </p:sp>
          <p:sp>
            <p:nvSpPr>
              <p:cNvPr id="56" name="等腰三角形 55"/>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2"/>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0.05"/>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 calcmode="lin" valueType="num">
                                      <p:cBhvr>
                                        <p:cTn id="9" dur="500" fill="hold"/>
                                        <p:tgtEl>
                                          <p:spTgt spid="4"/>
                                        </p:tgtEl>
                                        <p:attrNameLst>
                                          <p:attrName>ppt_x</p:attrName>
                                        </p:attrNameLst>
                                      </p:cBhvr>
                                      <p:tavLst>
                                        <p:tav tm="0">
                                          <p:val>
                                            <p:strVal val="#ppt_x-.2"/>
                                          </p:val>
                                        </p:tav>
                                        <p:tav tm="100000">
                                          <p:val>
                                            <p:strVal val="#ppt_x"/>
                                          </p:val>
                                        </p:tav>
                                      </p:tavLst>
                                    </p:anim>
                                    <p:anim calcmode="lin" valueType="num">
                                      <p:cBhvr>
                                        <p:cTn id="10" dur="500" fill="hold"/>
                                        <p:tgtEl>
                                          <p:spTgt spid="4"/>
                                        </p:tgtEl>
                                        <p:attrNameLst>
                                          <p:attrName>ppt_y</p:attrName>
                                        </p:attrNameLst>
                                      </p:cBhvr>
                                      <p:tavLst>
                                        <p:tav tm="0">
                                          <p:val>
                                            <p:strVal val="#ppt_y"/>
                                          </p:val>
                                        </p:tav>
                                        <p:tav tm="100000">
                                          <p:val>
                                            <p:strVal val="#ppt_y"/>
                                          </p:val>
                                        </p:tav>
                                      </p:tavLst>
                                    </p:anim>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168400" y="4391025"/>
            <a:ext cx="5655945" cy="534035"/>
          </a:xfrm>
          <a:prstGeom prst="rect">
            <a:avLst/>
          </a:prstGeom>
          <a:noFill/>
          <a:ln w="12700">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（2）该命令正文的结构形式是什么？</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1261110" y="5194935"/>
            <a:ext cx="6309360" cy="891540"/>
          </a:xfrm>
          <a:prstGeom prst="rect">
            <a:avLst/>
          </a:prstGeom>
          <a:noFill/>
        </p:spPr>
        <p:txBody>
          <a:bodyPr wrap="none" rtlCol="0" anchor="t">
            <a:spAutoFit/>
          </a:bodyPr>
          <a:lstStyle/>
          <a:p>
            <a:pPr>
              <a:lnSpc>
                <a:spcPct val="130000"/>
              </a:lnSpc>
            </a:pPr>
            <a:r>
              <a:rPr lang="zh-CN" altLang="en-US" sz="2000" b="1">
                <a:latin typeface="楷体" panose="02010609060101010101" pitchFamily="49" charset="-122"/>
                <a:ea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sym typeface="+mn-ea"/>
            </a:endParaRPr>
          </a:p>
          <a:p>
            <a:pPr>
              <a:lnSpc>
                <a:spcPct val="130000"/>
              </a:lnSpc>
            </a:pPr>
            <a:r>
              <a:rPr lang="zh-CN" altLang="en-US" sz="2000" b="1">
                <a:latin typeface="楷体" panose="02010609060101010101" pitchFamily="49" charset="-122"/>
                <a:ea typeface="楷体" panose="02010609060101010101" pitchFamily="49" charset="-122"/>
                <a:sym typeface="+mn-ea"/>
              </a:rPr>
              <a:t>该命令由颁布</a:t>
            </a:r>
            <a:r>
              <a:rPr lang="zh-CN" altLang="en-US" sz="2000" b="1">
                <a:solidFill>
                  <a:srgbClr val="993366"/>
                </a:solidFill>
                <a:latin typeface="楷体" panose="02010609060101010101" pitchFamily="49" charset="-122"/>
                <a:ea typeface="楷体" panose="02010609060101010101" pitchFamily="49" charset="-122"/>
                <a:cs typeface="+mn-ea"/>
                <a:sym typeface="+mn-ea"/>
              </a:rPr>
              <a:t>对象</a:t>
            </a:r>
            <a:r>
              <a:rPr lang="zh-CN" altLang="en-US" sz="2000" b="1">
                <a:latin typeface="楷体" panose="02010609060101010101" pitchFamily="49" charset="-122"/>
                <a:ea typeface="楷体" panose="02010609060101010101" pitchFamily="49" charset="-122"/>
                <a:sym typeface="+mn-ea"/>
              </a:rPr>
              <a:t>、颁布</a:t>
            </a:r>
            <a:r>
              <a:rPr lang="zh-CN" altLang="en-US" sz="2000" b="1">
                <a:solidFill>
                  <a:srgbClr val="993366"/>
                </a:solidFill>
                <a:latin typeface="楷体" panose="02010609060101010101" pitchFamily="49" charset="-122"/>
                <a:ea typeface="楷体" panose="02010609060101010101" pitchFamily="49" charset="-122"/>
                <a:cs typeface="+mn-ea"/>
                <a:sym typeface="+mn-ea"/>
              </a:rPr>
              <a:t>依据</a:t>
            </a:r>
            <a:r>
              <a:rPr lang="zh-CN" altLang="en-US" sz="2000" b="1">
                <a:latin typeface="楷体" panose="02010609060101010101" pitchFamily="49" charset="-122"/>
                <a:ea typeface="楷体" panose="02010609060101010101" pitchFamily="49" charset="-122"/>
                <a:sym typeface="+mn-ea"/>
              </a:rPr>
              <a:t>、颁布</a:t>
            </a:r>
            <a:r>
              <a:rPr lang="zh-CN" altLang="en-US" sz="2000" b="1">
                <a:solidFill>
                  <a:srgbClr val="993366"/>
                </a:solidFill>
                <a:latin typeface="楷体" panose="02010609060101010101" pitchFamily="49" charset="-122"/>
                <a:ea typeface="楷体" panose="02010609060101010101" pitchFamily="49" charset="-122"/>
                <a:cs typeface="+mn-ea"/>
                <a:sym typeface="+mn-ea"/>
              </a:rPr>
              <a:t>决定</a:t>
            </a:r>
            <a:r>
              <a:rPr lang="zh-CN" altLang="en-US" sz="2000" b="1">
                <a:latin typeface="楷体" panose="02010609060101010101" pitchFamily="49" charset="-122"/>
                <a:ea typeface="楷体" panose="02010609060101010101" pitchFamily="49" charset="-122"/>
                <a:sym typeface="+mn-ea"/>
              </a:rPr>
              <a:t>三部分组成。</a:t>
            </a:r>
            <a:endParaRPr lang="zh-CN" altLang="en-US" sz="2000" b="1">
              <a:latin typeface="楷体" panose="02010609060101010101" pitchFamily="49" charset="-122"/>
              <a:ea typeface="楷体" panose="02010609060101010101" pitchFamily="49" charset="-122"/>
              <a:sym typeface="+mn-ea"/>
            </a:endParaRPr>
          </a:p>
        </p:txBody>
      </p:sp>
      <p:grpSp>
        <p:nvGrpSpPr>
          <p:cNvPr id="16" name="组合 15"/>
          <p:cNvGrpSpPr/>
          <p:nvPr/>
        </p:nvGrpSpPr>
        <p:grpSpPr>
          <a:xfrm>
            <a:off x="3613785" y="405765"/>
            <a:ext cx="1042670" cy="818515"/>
            <a:chOff x="5061803" y="-17621"/>
            <a:chExt cx="1042670" cy="818690"/>
          </a:xfrm>
        </p:grpSpPr>
        <p:cxnSp>
          <p:nvCxnSpPr>
            <p:cNvPr id="17" name="直接箭头连接符 16"/>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51" name="组合 50"/>
            <p:cNvGrpSpPr/>
            <p:nvPr/>
          </p:nvGrpSpPr>
          <p:grpSpPr>
            <a:xfrm>
              <a:off x="5198768" y="-17621"/>
              <a:ext cx="868680" cy="818690"/>
              <a:chOff x="6973447" y="-30589"/>
              <a:chExt cx="868680" cy="818690"/>
            </a:xfrm>
          </p:grpSpPr>
          <p:sp>
            <p:nvSpPr>
              <p:cNvPr id="52" name="矩形 51"/>
              <p:cNvSpPr/>
              <p:nvPr/>
            </p:nvSpPr>
            <p:spPr>
              <a:xfrm>
                <a:off x="6983869" y="419801"/>
                <a:ext cx="640080" cy="368300"/>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55" name="矩形 54"/>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56" name="等腰三角形 55"/>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7" name="内容占位符 6"/>
          <p:cNvSpPr>
            <a:spLocks noGrp="1"/>
          </p:cNvSpPr>
          <p:nvPr>
            <p:ph idx="1"/>
          </p:nvPr>
        </p:nvSpPr>
        <p:spPr>
          <a:xfrm>
            <a:off x="925195" y="1241425"/>
            <a:ext cx="8307070" cy="3083560"/>
          </a:xfrm>
          <a:ln w="12700">
            <a:solidFill>
              <a:srgbClr val="993366"/>
            </a:solidFill>
            <a:prstDash val="lgDashDotDot"/>
          </a:ln>
        </p:spPr>
        <p:txBody>
          <a:bodyPr/>
          <a:lstStyle/>
          <a:p>
            <a:pPr>
              <a:lnSpc>
                <a:spcPct val="110000"/>
              </a:lnSpc>
            </a:pPr>
            <a:r>
              <a:rPr lang="en-US" sz="2200">
                <a:latin typeface="微软雅黑" panose="020B0503020204020204" charset="-122"/>
                <a:ea typeface="微软雅黑" panose="020B0503020204020204" charset="-122"/>
                <a:cs typeface="微软雅黑" panose="020B0503020204020204" charset="-122"/>
              </a:rPr>
              <a:t>1.</a:t>
            </a:r>
            <a:r>
              <a:rPr lang="zh-CN" altLang="en-US" sz="2200">
                <a:latin typeface="微软雅黑" panose="020B0503020204020204" charset="-122"/>
                <a:ea typeface="微软雅黑" panose="020B0503020204020204" charset="-122"/>
                <a:cs typeface="微软雅黑" panose="020B0503020204020204" charset="-122"/>
              </a:rPr>
              <a:t>阅读下面公文，回答文后问题</a:t>
            </a:r>
            <a:endParaRPr lang="zh-CN" altLang="en-US" sz="2200">
              <a:latin typeface="微软雅黑" panose="020B0503020204020204" charset="-122"/>
              <a:ea typeface="微软雅黑" panose="020B0503020204020204" charset="-122"/>
              <a:cs typeface="微软雅黑" panose="020B0503020204020204" charset="-122"/>
            </a:endParaRPr>
          </a:p>
          <a:p>
            <a:pPr algn="ctr">
              <a:lnSpc>
                <a:spcPct val="110000"/>
              </a:lnSpc>
            </a:pPr>
            <a:r>
              <a:rPr lang="zh-CN" altLang="en-US" sz="2200" b="1">
                <a:cs typeface="楷体" panose="02010609060101010101" pitchFamily="49" charset="-122"/>
              </a:rPr>
              <a:t>国家工商行政管理总局令</a:t>
            </a:r>
            <a:endParaRPr lang="zh-CN" altLang="en-US" sz="2200" b="1">
              <a:cs typeface="楷体" panose="02010609060101010101" pitchFamily="49" charset="-122"/>
            </a:endParaRPr>
          </a:p>
          <a:p>
            <a:pPr algn="ctr">
              <a:lnSpc>
                <a:spcPct val="110000"/>
              </a:lnSpc>
            </a:pPr>
            <a:r>
              <a:rPr lang="zh-CN" altLang="en-US" sz="2200" b="1">
                <a:cs typeface="楷体" panose="02010609060101010101" pitchFamily="49" charset="-122"/>
              </a:rPr>
              <a:t>第39号</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《股权出资登记管理办法》已经国家工商行政管理总局局务会议</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审议通过，现予公布，自××××年3月1日起施行。                                                                                                                                                       </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                                            局长×××                                                                 </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                                        ××××年1月14日</a:t>
            </a:r>
            <a:endParaRPr lang="zh-CN" altLang="en-US" sz="2200" b="1">
              <a:cs typeface="楷体" panose="02010609060101010101" pitchFamily="49" charset="-122"/>
            </a:endParaRPr>
          </a:p>
          <a:p>
            <a:endParaRPr lang="zh-CN" altLang="en-US" sz="2200" b="1">
              <a:cs typeface="楷体" panose="02010609060101010101" pitchFamily="49" charset="-122"/>
            </a:endParaRPr>
          </a:p>
        </p:txBody>
      </p:sp>
      <p:sp>
        <p:nvSpPr>
          <p:cNvPr id="5" name="标题 1"/>
          <p:cNvSpPr>
            <a:spLocks noGrp="1"/>
          </p:cNvSpPr>
          <p:nvPr/>
        </p:nvSpPr>
        <p:spPr>
          <a:xfrm>
            <a:off x="521335" y="557530"/>
            <a:ext cx="1047115" cy="683895"/>
          </a:xfrm>
          <a:prstGeom prst="rect">
            <a:avLst/>
          </a:prstGeom>
          <a:solidFill>
            <a:srgbClr val="FFC000"/>
          </a:solidFill>
          <a:ln w="9525">
            <a:noFill/>
          </a:ln>
        </p:spPr>
        <p:txBody>
          <a:bodyPr anchor="ctr"/>
          <a:lstStyle>
            <a:lvl1pPr marL="0" lvl="0" indent="0" algn="ctr" defTabSz="914400" eaLnBrk="1" fontAlgn="base" latinLnBrk="0" hangingPunct="1">
              <a:lnSpc>
                <a:spcPct val="100000"/>
              </a:lnSpc>
              <a:spcBef>
                <a:spcPct val="0"/>
              </a:spcBef>
              <a:spcAft>
                <a:spcPct val="0"/>
              </a:spcAft>
              <a:buNone/>
              <a:defRPr sz="2400" b="0" i="0" u="none" kern="1200" baseline="0">
                <a:solidFill>
                  <a:schemeClr val="tx2"/>
                </a:solidFill>
                <a:latin typeface="微软雅黑" panose="020B0503020204020204" charset="-122"/>
                <a:ea typeface="微软雅黑" panose="020B0503020204020204" charset="-122"/>
                <a:cs typeface="+mj-cs"/>
              </a:defRPr>
            </a:lvl1pPr>
          </a:lstStyle>
          <a:p>
            <a:pPr algn="l"/>
            <a:r>
              <a:rPr lang="zh-CN" altLang="en-US" sz="3200"/>
              <a:t>命令</a:t>
            </a:r>
            <a:endParaRPr lang="zh-CN" altLang="en-US" sz="32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写作题</a:t>
            </a:r>
            <a:endParaRPr lang="zh-CN" altLang="en-US" sz="3200"/>
          </a:p>
        </p:txBody>
      </p:sp>
      <p:grpSp>
        <p:nvGrpSpPr>
          <p:cNvPr id="16" name="组合 15"/>
          <p:cNvGrpSpPr/>
          <p:nvPr/>
        </p:nvGrpSpPr>
        <p:grpSpPr>
          <a:xfrm>
            <a:off x="2907030" y="338455"/>
            <a:ext cx="1042670" cy="818515"/>
            <a:chOff x="5061803" y="-17621"/>
            <a:chExt cx="1042670" cy="818690"/>
          </a:xfrm>
        </p:grpSpPr>
        <p:cxnSp>
          <p:nvCxnSpPr>
            <p:cNvPr id="17" name="直接箭头连接符 16"/>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51" name="组合 50"/>
            <p:cNvGrpSpPr/>
            <p:nvPr/>
          </p:nvGrpSpPr>
          <p:grpSpPr>
            <a:xfrm>
              <a:off x="5198768" y="-17621"/>
              <a:ext cx="650502" cy="818690"/>
              <a:chOff x="6973447" y="-30589"/>
              <a:chExt cx="650502" cy="818690"/>
            </a:xfrm>
          </p:grpSpPr>
          <p:sp>
            <p:nvSpPr>
              <p:cNvPr id="52" name="矩形 51"/>
              <p:cNvSpPr/>
              <p:nvPr/>
            </p:nvSpPr>
            <p:spPr>
              <a:xfrm>
                <a:off x="6983869" y="419801"/>
                <a:ext cx="640080" cy="368300"/>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55" name="矩形 54"/>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写作题</a:t>
                </a:r>
                <a:endParaRPr lang="zh-CN" altLang="en-US" dirty="0" smtClean="0">
                  <a:latin typeface="楷体" panose="02010609060101010101" pitchFamily="49" charset="-122"/>
                  <a:ea typeface="楷体" panose="02010609060101010101" pitchFamily="49" charset="-122"/>
                </a:endParaRPr>
              </a:p>
            </p:txBody>
          </p:sp>
          <p:sp>
            <p:nvSpPr>
              <p:cNvPr id="56" name="等腰三角形 55"/>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7" name="内容占位符 6"/>
          <p:cNvSpPr>
            <a:spLocks noGrp="1"/>
          </p:cNvSpPr>
          <p:nvPr>
            <p:ph idx="1"/>
          </p:nvPr>
        </p:nvSpPr>
        <p:spPr>
          <a:xfrm>
            <a:off x="925195" y="1241425"/>
            <a:ext cx="10155555" cy="4095115"/>
          </a:xfrm>
          <a:ln w="12700">
            <a:noFill/>
            <a:prstDash val="lgDashDotDot"/>
          </a:ln>
        </p:spPr>
        <p:txBody>
          <a:bodyPr/>
          <a:p>
            <a:pPr algn="ctr">
              <a:lnSpc>
                <a:spcPct val="110000"/>
              </a:lnSpc>
            </a:pPr>
            <a:r>
              <a:rPr sz="2200" b="1">
                <a:latin typeface="微软雅黑" panose="020B0503020204020204" charset="-122"/>
                <a:ea typeface="微软雅黑" panose="020B0503020204020204" charset="-122"/>
                <a:cs typeface="微软雅黑" panose="020B0503020204020204" charset="-122"/>
                <a:sym typeface="+mn-ea"/>
              </a:rPr>
              <a:t>   </a:t>
            </a:r>
            <a:r>
              <a:rPr sz="2200" b="1">
                <a:cs typeface="楷体" panose="02010609060101010101" pitchFamily="49" charset="-122"/>
                <a:sym typeface="+mn-ea"/>
              </a:rPr>
              <a:t> ××大学制定关于</a:t>
            </a:r>
            <a:r>
              <a:rPr lang="zh-CN" sz="2200" b="1">
                <a:cs typeface="楷体" panose="02010609060101010101" pitchFamily="49" charset="-122"/>
                <a:sym typeface="+mn-ea"/>
              </a:rPr>
              <a:t>印发</a:t>
            </a:r>
            <a:endParaRPr sz="2200" b="1">
              <a:cs typeface="楷体" panose="02010609060101010101" pitchFamily="49" charset="-122"/>
              <a:sym typeface="+mn-ea"/>
            </a:endParaRPr>
          </a:p>
          <a:p>
            <a:pPr algn="ctr">
              <a:lnSpc>
                <a:spcPct val="110000"/>
              </a:lnSpc>
            </a:pPr>
            <a:r>
              <a:rPr sz="2200" b="1">
                <a:cs typeface="楷体" panose="02010609060101010101" pitchFamily="49" charset="-122"/>
                <a:sym typeface="+mn-ea"/>
              </a:rPr>
              <a:t>《××××大学教育事业发展“十三五”规划》的通知 </a:t>
            </a:r>
            <a:endParaRPr sz="2200" b="1">
              <a:cs typeface="楷体" panose="02010609060101010101" pitchFamily="49" charset="-122"/>
              <a:sym typeface="+mn-ea"/>
            </a:endParaRPr>
          </a:p>
          <a:p>
            <a:pPr algn="ctr">
              <a:lnSpc>
                <a:spcPct val="110000"/>
              </a:lnSpc>
            </a:pPr>
            <a:r>
              <a:rPr sz="2200" b="1">
                <a:cs typeface="楷体" panose="02010609060101010101" pitchFamily="49" charset="-122"/>
                <a:sym typeface="+mn-ea"/>
              </a:rPr>
              <a:t>  ×××</a:t>
            </a:r>
            <a:r>
              <a:rPr sz="2200" b="1">
                <a:cs typeface="楷体" panose="02010609060101010101" pitchFamily="49" charset="-122"/>
                <a:sym typeface="+mn-ea"/>
              </a:rPr>
              <a:t>〔</a:t>
            </a:r>
            <a:r>
              <a:rPr lang="zh-CN" altLang="en-US" sz="2200" b="1">
                <a:cs typeface="楷体" panose="02010609060101010101" pitchFamily="49" charset="-122"/>
                <a:sym typeface="+mn-ea"/>
              </a:rPr>
              <a:t>××××</a:t>
            </a:r>
            <a:r>
              <a:rPr lang="en-US" altLang="zh-CN" sz="2200" b="1">
                <a:cs typeface="楷体" panose="02010609060101010101" pitchFamily="49" charset="-122"/>
                <a:sym typeface="+mn-ea"/>
              </a:rPr>
              <a:t>〕</a:t>
            </a:r>
            <a:r>
              <a:rPr lang="zh-CN" altLang="en-US" sz="2200" b="1">
                <a:cs typeface="楷体" panose="02010609060101010101" pitchFamily="49" charset="-122"/>
                <a:sym typeface="+mn-ea"/>
              </a:rPr>
              <a:t>×号</a:t>
            </a:r>
            <a:r>
              <a:rPr sz="2200" b="1">
                <a:cs typeface="楷体" panose="02010609060101010101" pitchFamily="49" charset="-122"/>
                <a:sym typeface="+mn-ea"/>
              </a:rPr>
              <a:t>  </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各院、系、各部、处、各有关单位：</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       为贯彻落实《××××大学教育事业发展“十三五”规划》，</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现将《××××大学教育事业发展“十三五”规划》（宣传部发〔2017〕10号）</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批转给你们，请遵照执行。</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                                                 </a:t>
            </a:r>
            <a:r>
              <a:rPr lang="zh-CN" sz="2200" b="1">
                <a:cs typeface="楷体" panose="02010609060101010101" pitchFamily="49" charset="-122"/>
                <a:sym typeface="+mn-ea"/>
              </a:rPr>
              <a:t>××大学</a:t>
            </a:r>
            <a:r>
              <a:rPr sz="2200" b="1">
                <a:cs typeface="楷体" panose="02010609060101010101" pitchFamily="49" charset="-122"/>
                <a:sym typeface="+mn-ea"/>
              </a:rPr>
              <a:t>宣传部</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                                                 2017年10月15</a:t>
            </a:r>
            <a:r>
              <a:rPr lang="zh-CN" sz="2200" b="1">
                <a:cs typeface="楷体" panose="02010609060101010101" pitchFamily="49" charset="-122"/>
                <a:sym typeface="+mn-ea"/>
              </a:rPr>
              <a:t>日</a:t>
            </a:r>
            <a:endParaRPr lang="zh-CN" sz="2200" b="1">
              <a:cs typeface="楷体" panose="02010609060101010101" pitchFamily="49" charset="-122"/>
              <a:sym typeface="+mn-ea"/>
            </a:endParaRPr>
          </a:p>
        </p:txBody>
      </p:sp>
    </p:spTree>
    <p:custDataLst>
      <p:tags r:id="rId1"/>
    </p:custDataLst>
  </p:cSld>
  <p:clrMapOvr>
    <a:masterClrMapping/>
  </p:clrMapOvr>
  <p:transition spd="med">
    <p:fade/>
  </p:transition>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85520" y="729615"/>
            <a:ext cx="1494155" cy="683895"/>
          </a:xfrm>
          <a:solidFill>
            <a:srgbClr val="FFC000"/>
          </a:solidFill>
        </p:spPr>
        <p:txBody>
          <a:bodyPr/>
          <a:lstStyle/>
          <a:p>
            <a:pPr algn="l"/>
            <a:r>
              <a:rPr lang="zh-CN" altLang="en-US" sz="3200">
                <a:sym typeface="+mn-ea"/>
              </a:rPr>
              <a:t>写作题</a:t>
            </a:r>
            <a:endParaRPr lang="zh-CN" altLang="en-US" sz="3200"/>
          </a:p>
        </p:txBody>
      </p:sp>
      <p:sp>
        <p:nvSpPr>
          <p:cNvPr id="3" name="内容占位符 2"/>
          <p:cNvSpPr>
            <a:spLocks noGrp="1"/>
          </p:cNvSpPr>
          <p:nvPr>
            <p:ph idx="1"/>
          </p:nvPr>
        </p:nvSpPr>
        <p:spPr>
          <a:xfrm>
            <a:off x="925195" y="1413510"/>
            <a:ext cx="8307070" cy="2271395"/>
          </a:xfrm>
          <a:ln w="12700">
            <a:solidFill>
              <a:srgbClr val="993366"/>
            </a:solidFill>
            <a:prstDash val="lgDashDotDot"/>
          </a:ln>
        </p:spPr>
        <p:txBody>
          <a:bodyPr/>
          <a:lstStyle/>
          <a:p>
            <a:pPr>
              <a:lnSpc>
                <a:spcPct val="170000"/>
              </a:lnSpc>
            </a:pPr>
            <a:r>
              <a:rPr sz="2000">
                <a:latin typeface="微软雅黑" panose="020B0503020204020204" charset="-122"/>
                <a:ea typeface="微软雅黑" panose="020B0503020204020204" charset="-122"/>
                <a:cs typeface="微软雅黑" panose="020B0503020204020204" charset="-122"/>
              </a:rPr>
              <a:t>31.为了切实加强生产企业的环保法律意识，根据</a:t>
            </a:r>
            <a:r>
              <a:rPr lang="zh-CN" sz="2000">
                <a:latin typeface="微软雅黑" panose="020B0503020204020204" charset="-122"/>
                <a:ea typeface="微软雅黑" panose="020B0503020204020204" charset="-122"/>
                <a:cs typeface="微软雅黑" panose="020B0503020204020204" charset="-122"/>
              </a:rPr>
              <a:t>《</a:t>
            </a:r>
            <a:r>
              <a:rPr sz="2000">
                <a:latin typeface="微软雅黑" panose="020B0503020204020204" charset="-122"/>
                <a:ea typeface="微软雅黑" panose="020B0503020204020204" charset="-122"/>
                <a:cs typeface="微软雅黑" panose="020B0503020204020204" charset="-122"/>
              </a:rPr>
              <a:t>XX市环境保护局关于开展环境法制宣特教育的第六个五年计划》总体要求，XX市环境保护局决定召开全市重点监管企业环保法律培训会议。</a:t>
            </a:r>
            <a:endParaRPr sz="2000">
              <a:latin typeface="微软雅黑" panose="020B0503020204020204" charset="-122"/>
              <a:ea typeface="微软雅黑" panose="020B0503020204020204" charset="-122"/>
              <a:cs typeface="微软雅黑" panose="020B0503020204020204" charset="-122"/>
            </a:endParaRPr>
          </a:p>
          <a:p>
            <a:pPr>
              <a:lnSpc>
                <a:spcPct val="170000"/>
              </a:lnSpc>
            </a:pPr>
            <a:r>
              <a:rPr sz="2000">
                <a:latin typeface="微软雅黑" panose="020B0503020204020204" charset="-122"/>
                <a:ea typeface="微软雅黑" panose="020B0503020204020204" charset="-122"/>
                <a:cs typeface="微软雅黑" panose="020B0503020204020204" charset="-122"/>
              </a:rPr>
              <a:t>请拟写该培训会议的会议通知。</a:t>
            </a:r>
            <a:endParaRPr sz="200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nvSpPr>
        <p:spPr>
          <a:xfrm>
            <a:off x="2479675" y="842645"/>
            <a:ext cx="8300720" cy="457200"/>
          </a:xfrm>
          <a:prstGeom prst="rect">
            <a:avLst/>
          </a:prstGeom>
          <a:noFill/>
        </p:spPr>
        <p:txBody>
          <a:bodyPr wrap="none" rtlCol="0" anchor="t">
            <a:spAutoFit/>
          </a:bodyPr>
          <a:lstStyle/>
          <a:p>
            <a:pPr algn="l"/>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写作题（本大题共2小题，30小题24分，31题10分，共34分）</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9735820" y="121475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写作题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pic>
        <p:nvPicPr>
          <p:cNvPr id="4" name="内容占位符 4"/>
          <p:cNvPicPr>
            <a:picLocks noChangeAspect="1"/>
          </p:cNvPicPr>
          <p:nvPr/>
        </p:nvPicPr>
        <p:blipFill>
          <a:blip r:embed="rId1"/>
          <a:stretch>
            <a:fillRect/>
          </a:stretch>
        </p:blipFill>
        <p:spPr>
          <a:xfrm>
            <a:off x="5791200" y="3848100"/>
            <a:ext cx="5375910" cy="2425065"/>
          </a:xfrm>
          <a:prstGeom prst="rect">
            <a:avLst/>
          </a:prstGeom>
          <a:noFill/>
          <a:ln w="9525">
            <a:noFill/>
          </a:ln>
        </p:spPr>
      </p:pic>
    </p:spTree>
    <p:custDataLst>
      <p:tags r:id="rId2"/>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0.05"/>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 calcmode="lin" valueType="num">
                                      <p:cBhvr>
                                        <p:cTn id="9" dur="500" fill="hold"/>
                                        <p:tgtEl>
                                          <p:spTgt spid="4"/>
                                        </p:tgtEl>
                                        <p:attrNameLst>
                                          <p:attrName>ppt_x</p:attrName>
                                        </p:attrNameLst>
                                      </p:cBhvr>
                                      <p:tavLst>
                                        <p:tav tm="0">
                                          <p:val>
                                            <p:strVal val="#ppt_x-.2"/>
                                          </p:val>
                                        </p:tav>
                                        <p:tav tm="100000">
                                          <p:val>
                                            <p:strVal val="#ppt_x"/>
                                          </p:val>
                                        </p:tav>
                                      </p:tavLst>
                                    </p:anim>
                                    <p:anim calcmode="lin" valueType="num">
                                      <p:cBhvr>
                                        <p:cTn id="10" dur="500" fill="hold"/>
                                        <p:tgtEl>
                                          <p:spTgt spid="4"/>
                                        </p:tgtEl>
                                        <p:attrNameLst>
                                          <p:attrName>ppt_y</p:attrName>
                                        </p:attrNameLst>
                                      </p:cBhvr>
                                      <p:tavLst>
                                        <p:tav tm="0">
                                          <p:val>
                                            <p:strVal val="#ppt_y"/>
                                          </p:val>
                                        </p:tav>
                                        <p:tav tm="100000">
                                          <p:val>
                                            <p:strVal val="#ppt_y"/>
                                          </p:val>
                                        </p:tav>
                                      </p:tavLst>
                                    </p:anim>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944245" y="879475"/>
            <a:ext cx="9175115" cy="5099050"/>
          </a:xfrm>
        </p:spPr>
        <p:txBody>
          <a:bodyPr/>
          <a:p>
            <a:pPr algn="ctr">
              <a:lnSpc>
                <a:spcPct val="100000"/>
              </a:lnSpc>
            </a:pPr>
            <a:r>
              <a:rPr lang="zh-CN" altLang="en-US" sz="2000" b="1">
                <a:cs typeface="楷体" panose="02010609060101010101" pitchFamily="49" charset="-122"/>
                <a:sym typeface="+mn-ea"/>
              </a:rPr>
              <a:t>××</a:t>
            </a:r>
            <a:r>
              <a:rPr sz="2000" b="1">
                <a:cs typeface="楷体" panose="02010609060101010101" pitchFamily="49" charset="-122"/>
                <a:sym typeface="+mn-ea"/>
              </a:rPr>
              <a:t>市环境保护局</a:t>
            </a:r>
            <a:endParaRPr sz="2000" b="1">
              <a:cs typeface="楷体" panose="02010609060101010101" pitchFamily="49" charset="-122"/>
              <a:sym typeface="+mn-ea"/>
            </a:endParaRPr>
          </a:p>
          <a:p>
            <a:pPr algn="ctr">
              <a:lnSpc>
                <a:spcPct val="100000"/>
              </a:lnSpc>
            </a:pPr>
            <a:r>
              <a:rPr lang="zh-CN" sz="2000" b="1">
                <a:cs typeface="楷体" panose="02010609060101010101" pitchFamily="49" charset="-122"/>
                <a:sym typeface="+mn-ea"/>
              </a:rPr>
              <a:t>关于召开</a:t>
            </a:r>
            <a:r>
              <a:rPr sz="2000" b="1">
                <a:cs typeface="楷体" panose="02010609060101010101" pitchFamily="49" charset="-122"/>
                <a:sym typeface="+mn-ea"/>
              </a:rPr>
              <a:t>全市重点监管企业环保法律培训会议</a:t>
            </a:r>
            <a:r>
              <a:rPr lang="zh-CN" sz="2000" b="1">
                <a:cs typeface="楷体" panose="02010609060101010101" pitchFamily="49" charset="-122"/>
                <a:sym typeface="+mn-ea"/>
              </a:rPr>
              <a:t>的通知</a:t>
            </a:r>
            <a:endParaRPr lang="zh-CN" sz="2000" b="1">
              <a:cs typeface="楷体" panose="02010609060101010101" pitchFamily="49" charset="-122"/>
              <a:sym typeface="+mn-ea"/>
            </a:endParaRPr>
          </a:p>
          <a:p>
            <a:pPr algn="ctr">
              <a:lnSpc>
                <a:spcPct val="100000"/>
              </a:lnSpc>
            </a:pPr>
            <a:r>
              <a:rPr lang="zh-CN" sz="2000" b="1">
                <a:cs typeface="楷体" panose="02010609060101010101" pitchFamily="49" charset="-122"/>
                <a:sym typeface="+mn-ea"/>
              </a:rPr>
              <a:t> ××发</a:t>
            </a:r>
            <a:r>
              <a:rPr sz="2000" b="1">
                <a:cs typeface="楷体" panose="02010609060101010101" pitchFamily="49" charset="-122"/>
                <a:sym typeface="+mn-ea"/>
              </a:rPr>
              <a:t>〔</a:t>
            </a:r>
            <a:r>
              <a:rPr lang="zh-CN" altLang="en-US" sz="2000" b="1">
                <a:cs typeface="楷体" panose="02010609060101010101" pitchFamily="49" charset="-122"/>
                <a:sym typeface="+mn-ea"/>
              </a:rPr>
              <a:t>××××</a:t>
            </a:r>
            <a:r>
              <a:rPr lang="en-US" altLang="zh-CN" sz="2000" b="1">
                <a:cs typeface="楷体" panose="02010609060101010101" pitchFamily="49" charset="-122"/>
                <a:sym typeface="+mn-ea"/>
              </a:rPr>
              <a:t>〕</a:t>
            </a:r>
            <a:r>
              <a:rPr lang="zh-CN" altLang="en-US" sz="2000" b="1">
                <a:cs typeface="楷体" panose="02010609060101010101" pitchFamily="49" charset="-122"/>
                <a:sym typeface="+mn-ea"/>
              </a:rPr>
              <a:t>×号</a:t>
            </a:r>
            <a:endParaRPr lang="zh-CN" altLang="en-US" sz="2000" b="1">
              <a:cs typeface="楷体" panose="02010609060101010101" pitchFamily="49" charset="-122"/>
              <a:sym typeface="+mn-ea"/>
            </a:endParaRPr>
          </a:p>
          <a:p>
            <a:pPr>
              <a:lnSpc>
                <a:spcPct val="100000"/>
              </a:lnSpc>
            </a:pPr>
            <a:r>
              <a:rPr lang="zh-CN" altLang="en-US" sz="2000" b="1">
                <a:cs typeface="楷体" panose="02010609060101010101" pitchFamily="49" charset="-122"/>
                <a:sym typeface="+mn-ea"/>
              </a:rPr>
              <a:t>各县、区环境保护局办公厅：</a:t>
            </a:r>
            <a:endParaRPr lang="zh-CN" altLang="en-US" sz="2000" b="1">
              <a:cs typeface="楷体" panose="02010609060101010101" pitchFamily="49" charset="-122"/>
              <a:sym typeface="+mn-ea"/>
            </a:endParaRPr>
          </a:p>
          <a:p>
            <a:pPr>
              <a:lnSpc>
                <a:spcPct val="100000"/>
              </a:lnSpc>
            </a:pPr>
            <a:r>
              <a:rPr sz="2000" b="1">
                <a:solidFill>
                  <a:srgbClr val="002060"/>
                </a:solidFill>
                <a:cs typeface="楷体" panose="02010609060101010101" pitchFamily="49" charset="-122"/>
                <a:sym typeface="+mn-ea"/>
              </a:rPr>
              <a:t>    为了切实加强生产企业的环保法律意识，根据</a:t>
            </a:r>
            <a:r>
              <a:rPr lang="zh-CN" sz="2000" b="1">
                <a:solidFill>
                  <a:srgbClr val="002060"/>
                </a:solidFill>
                <a:cs typeface="楷体" panose="02010609060101010101" pitchFamily="49" charset="-122"/>
                <a:sym typeface="+mn-ea"/>
              </a:rPr>
              <a:t>《</a:t>
            </a:r>
            <a:r>
              <a:rPr sz="2000" b="1">
                <a:solidFill>
                  <a:srgbClr val="002060"/>
                </a:solidFill>
                <a:cs typeface="楷体" panose="02010609060101010101" pitchFamily="49" charset="-122"/>
                <a:sym typeface="+mn-ea"/>
              </a:rPr>
              <a:t>XX市环境保护局</a:t>
            </a:r>
            <a:endParaRPr sz="2000" b="1">
              <a:solidFill>
                <a:srgbClr val="002060"/>
              </a:solidFill>
              <a:cs typeface="楷体" panose="02010609060101010101" pitchFamily="49" charset="-122"/>
              <a:sym typeface="+mn-ea"/>
            </a:endParaRPr>
          </a:p>
          <a:p>
            <a:pPr>
              <a:lnSpc>
                <a:spcPct val="100000"/>
              </a:lnSpc>
            </a:pPr>
            <a:r>
              <a:rPr sz="2000" b="1">
                <a:solidFill>
                  <a:srgbClr val="002060"/>
                </a:solidFill>
                <a:cs typeface="楷体" panose="02010609060101010101" pitchFamily="49" charset="-122"/>
                <a:sym typeface="+mn-ea"/>
              </a:rPr>
              <a:t>关于开展环境法制宣特教育的第六个五年计划》总体要求，决定召开</a:t>
            </a:r>
            <a:endParaRPr sz="2000" b="1">
              <a:solidFill>
                <a:srgbClr val="002060"/>
              </a:solidFill>
              <a:cs typeface="楷体" panose="02010609060101010101" pitchFamily="49" charset="-122"/>
              <a:sym typeface="+mn-ea"/>
            </a:endParaRPr>
          </a:p>
          <a:p>
            <a:pPr>
              <a:lnSpc>
                <a:spcPct val="100000"/>
              </a:lnSpc>
            </a:pPr>
            <a:r>
              <a:rPr sz="2000" b="1">
                <a:solidFill>
                  <a:srgbClr val="002060"/>
                </a:solidFill>
                <a:cs typeface="楷体" panose="02010609060101010101" pitchFamily="49" charset="-122"/>
                <a:sym typeface="+mn-ea"/>
              </a:rPr>
              <a:t>全市重点监管企业环保法律培训会议。</a:t>
            </a:r>
            <a:r>
              <a:rPr lang="zh-CN" sz="2000" b="1">
                <a:solidFill>
                  <a:schemeClr val="tx1"/>
                </a:solidFill>
                <a:cs typeface="楷体" panose="02010609060101010101" pitchFamily="49" charset="-122"/>
                <a:sym typeface="+mn-ea"/>
              </a:rPr>
              <a:t>现通知事项如下：</a:t>
            </a:r>
            <a:endParaRPr lang="zh-CN" sz="2000" b="1">
              <a:solidFill>
                <a:schemeClr val="tx1"/>
              </a:solidFill>
              <a:cs typeface="楷体" panose="02010609060101010101" pitchFamily="49" charset="-122"/>
              <a:sym typeface="+mn-ea"/>
            </a:endParaRPr>
          </a:p>
          <a:p>
            <a:pPr>
              <a:lnSpc>
                <a:spcPct val="100000"/>
              </a:lnSpc>
            </a:pPr>
            <a:r>
              <a:rPr lang="en-US" sz="2000" b="1">
                <a:solidFill>
                  <a:srgbClr val="002060"/>
                </a:solidFill>
                <a:cs typeface="楷体" panose="02010609060101010101" pitchFamily="49" charset="-122"/>
                <a:sym typeface="+mn-ea"/>
              </a:rPr>
              <a:t>  </a:t>
            </a:r>
            <a:r>
              <a:rPr lang="en-US" sz="2000" b="1">
                <a:solidFill>
                  <a:schemeClr val="tx1"/>
                </a:solidFill>
                <a:cs typeface="楷体" panose="02010609060101010101" pitchFamily="49" charset="-122"/>
                <a:sym typeface="+mn-ea"/>
              </a:rPr>
              <a:t> 1.</a:t>
            </a:r>
            <a:r>
              <a:rPr lang="zh-CN" altLang="en-US" sz="2000" b="1">
                <a:solidFill>
                  <a:schemeClr val="tx1"/>
                </a:solidFill>
                <a:cs typeface="楷体" panose="02010609060101010101" pitchFamily="49" charset="-122"/>
                <a:sym typeface="+mn-ea"/>
              </a:rPr>
              <a:t>会议时间：××日×时×分</a:t>
            </a:r>
            <a:endParaRPr lang="zh-CN" altLang="en-US" sz="2000" b="1">
              <a:solidFill>
                <a:schemeClr val="tx1"/>
              </a:solidFill>
              <a:cs typeface="楷体" panose="02010609060101010101" pitchFamily="49" charset="-122"/>
              <a:sym typeface="+mn-ea"/>
            </a:endParaRPr>
          </a:p>
          <a:p>
            <a:pPr>
              <a:lnSpc>
                <a:spcPct val="100000"/>
              </a:lnSpc>
            </a:pPr>
            <a:r>
              <a:rPr lang="zh-CN" altLang="en-US" sz="2000" b="1">
                <a:solidFill>
                  <a:schemeClr val="tx1"/>
                </a:solidFill>
                <a:cs typeface="楷体" panose="02010609060101010101" pitchFamily="49" charset="-122"/>
                <a:sym typeface="+mn-ea"/>
              </a:rPr>
              <a:t>   </a:t>
            </a:r>
            <a:r>
              <a:rPr lang="en-US" altLang="zh-CN" sz="2000" b="1">
                <a:solidFill>
                  <a:schemeClr val="tx1"/>
                </a:solidFill>
                <a:cs typeface="楷体" panose="02010609060101010101" pitchFamily="49" charset="-122"/>
                <a:sym typeface="+mn-ea"/>
              </a:rPr>
              <a:t>2.</a:t>
            </a:r>
            <a:r>
              <a:rPr lang="zh-CN" altLang="en-US" sz="2000" b="1">
                <a:solidFill>
                  <a:schemeClr val="tx1"/>
                </a:solidFill>
                <a:cs typeface="楷体" panose="02010609060101010101" pitchFamily="49" charset="-122"/>
                <a:sym typeface="+mn-ea"/>
              </a:rPr>
              <a:t>与会人员：××××</a:t>
            </a:r>
            <a:endParaRPr lang="zh-CN" altLang="en-US" sz="2000" b="1">
              <a:solidFill>
                <a:schemeClr val="tx1"/>
              </a:solidFill>
              <a:cs typeface="楷体" panose="02010609060101010101" pitchFamily="49" charset="-122"/>
              <a:sym typeface="+mn-ea"/>
            </a:endParaRPr>
          </a:p>
          <a:p>
            <a:pPr>
              <a:lnSpc>
                <a:spcPct val="100000"/>
              </a:lnSpc>
            </a:pPr>
            <a:r>
              <a:rPr lang="zh-CN" altLang="en-US" sz="2000" b="1">
                <a:solidFill>
                  <a:schemeClr val="tx1"/>
                </a:solidFill>
                <a:cs typeface="楷体" panose="02010609060101010101" pitchFamily="49" charset="-122"/>
                <a:sym typeface="+mn-ea"/>
              </a:rPr>
              <a:t>   </a:t>
            </a:r>
            <a:r>
              <a:rPr lang="en-US" altLang="zh-CN" sz="2000" b="1">
                <a:solidFill>
                  <a:schemeClr val="tx1"/>
                </a:solidFill>
                <a:cs typeface="楷体" panose="02010609060101010101" pitchFamily="49" charset="-122"/>
                <a:sym typeface="+mn-ea"/>
              </a:rPr>
              <a:t>3.</a:t>
            </a:r>
            <a:r>
              <a:rPr lang="zh-CN" altLang="en-US" sz="2000" b="1">
                <a:solidFill>
                  <a:schemeClr val="tx1"/>
                </a:solidFill>
                <a:cs typeface="楷体" panose="02010609060101010101" pitchFamily="49" charset="-122"/>
                <a:sym typeface="+mn-ea"/>
              </a:rPr>
              <a:t>培训地点：××××</a:t>
            </a:r>
            <a:endParaRPr sz="2000" b="1">
              <a:solidFill>
                <a:schemeClr val="tx1"/>
              </a:solidFill>
              <a:cs typeface="楷体" panose="02010609060101010101" pitchFamily="49" charset="-122"/>
              <a:sym typeface="+mn-ea"/>
            </a:endParaRPr>
          </a:p>
          <a:p>
            <a:pPr>
              <a:lnSpc>
                <a:spcPct val="100000"/>
              </a:lnSpc>
            </a:pPr>
            <a:r>
              <a:rPr lang="zh-CN" sz="2000" b="1">
                <a:solidFill>
                  <a:schemeClr val="tx1"/>
                </a:solidFill>
                <a:cs typeface="楷体" panose="02010609060101010101" pitchFamily="49" charset="-122"/>
                <a:sym typeface="+mn-ea"/>
              </a:rPr>
              <a:t>   请准时参加。</a:t>
            </a:r>
            <a:endParaRPr sz="2000">
              <a:solidFill>
                <a:schemeClr val="tx1"/>
              </a:solidFill>
              <a:latin typeface="微软雅黑" panose="020B0503020204020204" charset="-122"/>
              <a:ea typeface="微软雅黑" panose="020B0503020204020204" charset="-122"/>
              <a:cs typeface="微软雅黑" panose="020B0503020204020204" charset="-122"/>
            </a:endParaRPr>
          </a:p>
          <a:p>
            <a:pPr algn="r">
              <a:lnSpc>
                <a:spcPct val="100000"/>
              </a:lnSpc>
            </a:pPr>
            <a:r>
              <a:rPr lang="zh-CN" altLang="en-US" sz="2000" b="1">
                <a:cs typeface="楷体" panose="02010609060101010101" pitchFamily="49" charset="-122"/>
                <a:sym typeface="+mn-ea"/>
              </a:rPr>
              <a:t>××</a:t>
            </a:r>
            <a:r>
              <a:rPr sz="2000" b="1">
                <a:cs typeface="楷体" panose="02010609060101010101" pitchFamily="49" charset="-122"/>
                <a:sym typeface="+mn-ea"/>
              </a:rPr>
              <a:t>市环境保护局</a:t>
            </a:r>
            <a:endParaRPr sz="2000" b="1">
              <a:cs typeface="楷体" panose="02010609060101010101" pitchFamily="49" charset="-122"/>
              <a:sym typeface="+mn-ea"/>
            </a:endParaRPr>
          </a:p>
          <a:p>
            <a:pPr algn="r">
              <a:lnSpc>
                <a:spcPct val="100000"/>
              </a:lnSpc>
            </a:pPr>
            <a:r>
              <a:rPr lang="zh-CN" altLang="en-US" sz="2000" b="1">
                <a:cs typeface="楷体" panose="02010609060101010101" pitchFamily="49" charset="-122"/>
                <a:sym typeface="+mn-ea"/>
              </a:rPr>
              <a:t>××年×月×日</a:t>
            </a:r>
            <a:endParaRPr lang="zh-CN" altLang="en-US" sz="2000" b="1">
              <a:cs typeface="楷体" panose="02010609060101010101" pitchFamily="49"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168400" y="4555490"/>
            <a:ext cx="5130165" cy="460375"/>
          </a:xfrm>
          <a:prstGeom prst="rect">
            <a:avLst/>
          </a:prstGeom>
          <a:noFill/>
          <a:ln w="12700" cmpd="sng">
            <a:noFill/>
            <a:prstDash val="lgDashDotDot"/>
          </a:ln>
        </p:spPr>
        <p:txBody>
          <a:bodyPr wrap="square" rtlCol="0" anchor="t">
            <a:spAutoFit/>
          </a:bodyPr>
          <a:lstStyle/>
          <a:p>
            <a:pPr>
              <a:lnSpc>
                <a:spcPct val="12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（3）命令成文日期确定的标准是什么？</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1168400" y="5161280"/>
            <a:ext cx="5359400" cy="1124585"/>
          </a:xfrm>
          <a:prstGeom prst="rect">
            <a:avLst/>
          </a:prstGeom>
          <a:noFill/>
        </p:spPr>
        <p:txBody>
          <a:bodyPr wrap="square" rtlCol="0" anchor="t">
            <a:spAutoFit/>
          </a:bodyPr>
          <a:lstStyle/>
          <a:p>
            <a:pPr>
              <a:lnSpc>
                <a:spcPct val="14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a:p>
            <a:pPr>
              <a:lnSpc>
                <a:spcPct val="140000"/>
              </a:lnSpc>
            </a:pPr>
            <a:r>
              <a:rPr lang="zh-CN" altLang="en-US" sz="2400" b="1">
                <a:latin typeface="楷体" panose="02010609060101010101" pitchFamily="49" charset="-122"/>
                <a:ea typeface="楷体" panose="02010609060101010101" pitchFamily="49" charset="-122"/>
                <a:sym typeface="+mn-ea"/>
              </a:rPr>
              <a:t>以发文机关负责人</a:t>
            </a:r>
            <a:r>
              <a:rPr lang="zh-CN" altLang="en-US" sz="2400" b="1">
                <a:solidFill>
                  <a:srgbClr val="7030A0"/>
                </a:solidFill>
                <a:latin typeface="楷体" panose="02010609060101010101" pitchFamily="49" charset="-122"/>
                <a:ea typeface="楷体" panose="02010609060101010101" pitchFamily="49" charset="-122"/>
                <a:cs typeface="+mn-ea"/>
                <a:sym typeface="+mn-ea"/>
              </a:rPr>
              <a:t>签发</a:t>
            </a:r>
            <a:r>
              <a:rPr lang="zh-CN" altLang="en-US" sz="2400" b="1">
                <a:latin typeface="楷体" panose="02010609060101010101" pitchFamily="49" charset="-122"/>
                <a:ea typeface="楷体" panose="02010609060101010101" pitchFamily="49" charset="-122"/>
                <a:sym typeface="+mn-ea"/>
              </a:rPr>
              <a:t>的</a:t>
            </a:r>
            <a:r>
              <a:rPr lang="zh-CN" altLang="en-US" sz="2400" b="1">
                <a:solidFill>
                  <a:srgbClr val="7030A0"/>
                </a:solidFill>
                <a:latin typeface="楷体" panose="02010609060101010101" pitchFamily="49" charset="-122"/>
                <a:ea typeface="楷体" panose="02010609060101010101" pitchFamily="49" charset="-122"/>
                <a:cs typeface="+mn-ea"/>
                <a:sym typeface="+mn-ea"/>
              </a:rPr>
              <a:t>日期</a:t>
            </a:r>
            <a:r>
              <a:rPr lang="zh-CN" altLang="en-US" sz="2400" b="1">
                <a:latin typeface="楷体" panose="02010609060101010101" pitchFamily="49" charset="-122"/>
                <a:ea typeface="楷体" panose="02010609060101010101" pitchFamily="49" charset="-122"/>
                <a:sym typeface="+mn-ea"/>
              </a:rPr>
              <a:t>为准</a:t>
            </a:r>
            <a:r>
              <a:rPr lang="zh-CN" altLang="en-US" sz="2000" b="1">
                <a:latin typeface="楷体" panose="02010609060101010101" pitchFamily="49" charset="-122"/>
                <a:ea typeface="楷体" panose="02010609060101010101" pitchFamily="49" charset="-122"/>
                <a:sym typeface="+mn-ea"/>
              </a:rPr>
              <a:t>。</a:t>
            </a:r>
            <a:endParaRPr lang="zh-CN" altLang="en-US" sz="2000" b="1">
              <a:latin typeface="楷体" panose="02010609060101010101" pitchFamily="49" charset="-122"/>
              <a:ea typeface="楷体" panose="02010609060101010101" pitchFamily="49" charset="-122"/>
              <a:sym typeface="+mn-ea"/>
            </a:endParaRPr>
          </a:p>
        </p:txBody>
      </p:sp>
      <p:grpSp>
        <p:nvGrpSpPr>
          <p:cNvPr id="16" name="组合 15"/>
          <p:cNvGrpSpPr/>
          <p:nvPr/>
        </p:nvGrpSpPr>
        <p:grpSpPr>
          <a:xfrm>
            <a:off x="4075430" y="342900"/>
            <a:ext cx="1042670" cy="814070"/>
            <a:chOff x="5061803" y="-13175"/>
            <a:chExt cx="1042670" cy="814244"/>
          </a:xfrm>
        </p:grpSpPr>
        <p:cxnSp>
          <p:nvCxnSpPr>
            <p:cNvPr id="17" name="直接箭头连接符 16"/>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51" name="组合 50"/>
            <p:cNvGrpSpPr/>
            <p:nvPr/>
          </p:nvGrpSpPr>
          <p:grpSpPr>
            <a:xfrm>
              <a:off x="5101613" y="-13175"/>
              <a:ext cx="868680" cy="814244"/>
              <a:chOff x="6876292" y="-26143"/>
              <a:chExt cx="868680" cy="814244"/>
            </a:xfrm>
          </p:grpSpPr>
          <p:sp>
            <p:nvSpPr>
              <p:cNvPr id="52" name="矩形 51"/>
              <p:cNvSpPr/>
              <p:nvPr/>
            </p:nvSpPr>
            <p:spPr>
              <a:xfrm>
                <a:off x="6983869" y="419801"/>
                <a:ext cx="640080" cy="368300"/>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55" name="矩形 54"/>
              <p:cNvSpPr/>
              <p:nvPr/>
            </p:nvSpPr>
            <p:spPr>
              <a:xfrm>
                <a:off x="6876292" y="-26143"/>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56" name="等腰三角形 55"/>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7" name="内容占位符 6"/>
          <p:cNvSpPr>
            <a:spLocks noGrp="1"/>
          </p:cNvSpPr>
          <p:nvPr>
            <p:ph idx="1"/>
          </p:nvPr>
        </p:nvSpPr>
        <p:spPr>
          <a:xfrm>
            <a:off x="925195" y="1241425"/>
            <a:ext cx="8307070" cy="3083560"/>
          </a:xfrm>
          <a:ln w="12700">
            <a:solidFill>
              <a:srgbClr val="993366"/>
            </a:solidFill>
            <a:prstDash val="lgDashDotDot"/>
          </a:ln>
        </p:spPr>
        <p:txBody>
          <a:bodyPr/>
          <a:lstStyle/>
          <a:p>
            <a:pPr>
              <a:lnSpc>
                <a:spcPct val="110000"/>
              </a:lnSpc>
            </a:pPr>
            <a:r>
              <a:rPr lang="en-US" sz="2200">
                <a:latin typeface="微软雅黑" panose="020B0503020204020204" charset="-122"/>
                <a:ea typeface="微软雅黑" panose="020B0503020204020204" charset="-122"/>
                <a:cs typeface="微软雅黑" panose="020B0503020204020204" charset="-122"/>
              </a:rPr>
              <a:t>1.</a:t>
            </a:r>
            <a:r>
              <a:rPr lang="zh-CN" altLang="en-US" sz="2200">
                <a:latin typeface="微软雅黑" panose="020B0503020204020204" charset="-122"/>
                <a:ea typeface="微软雅黑" panose="020B0503020204020204" charset="-122"/>
                <a:cs typeface="微软雅黑" panose="020B0503020204020204" charset="-122"/>
              </a:rPr>
              <a:t>阅读下面公文，回答文后问题</a:t>
            </a:r>
            <a:endParaRPr lang="zh-CN" altLang="en-US" sz="2200">
              <a:latin typeface="微软雅黑" panose="020B0503020204020204" charset="-122"/>
              <a:ea typeface="微软雅黑" panose="020B0503020204020204" charset="-122"/>
              <a:cs typeface="微软雅黑" panose="020B0503020204020204" charset="-122"/>
            </a:endParaRPr>
          </a:p>
          <a:p>
            <a:pPr algn="ctr">
              <a:lnSpc>
                <a:spcPct val="110000"/>
              </a:lnSpc>
            </a:pPr>
            <a:r>
              <a:rPr lang="zh-CN" altLang="en-US" sz="2200" b="1">
                <a:cs typeface="楷体" panose="02010609060101010101" pitchFamily="49" charset="-122"/>
              </a:rPr>
              <a:t>国家工商行政管理总局令</a:t>
            </a:r>
            <a:endParaRPr lang="zh-CN" altLang="en-US" sz="2200" b="1">
              <a:cs typeface="楷体" panose="02010609060101010101" pitchFamily="49" charset="-122"/>
            </a:endParaRPr>
          </a:p>
          <a:p>
            <a:pPr algn="ctr">
              <a:lnSpc>
                <a:spcPct val="110000"/>
              </a:lnSpc>
            </a:pPr>
            <a:r>
              <a:rPr lang="zh-CN" altLang="en-US" sz="2200" b="1">
                <a:cs typeface="楷体" panose="02010609060101010101" pitchFamily="49" charset="-122"/>
              </a:rPr>
              <a:t>第39号</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《股权出资登记管理办法》已经国家工商行政管理总局局务会议</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审议通过，现予公布，自××××年3月1日起施行。                                                                                                                                                       </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                                            局长×××                                                                 </a:t>
            </a:r>
            <a:endParaRPr lang="zh-CN" altLang="en-US" sz="2200" b="1">
              <a:cs typeface="楷体" panose="02010609060101010101" pitchFamily="49" charset="-122"/>
            </a:endParaRPr>
          </a:p>
          <a:p>
            <a:pPr>
              <a:lnSpc>
                <a:spcPct val="110000"/>
              </a:lnSpc>
            </a:pPr>
            <a:r>
              <a:rPr lang="zh-CN" altLang="en-US" sz="2200" b="1">
                <a:cs typeface="楷体" panose="02010609060101010101" pitchFamily="49" charset="-122"/>
              </a:rPr>
              <a:t>                                        ××××年1月14日</a:t>
            </a:r>
            <a:endParaRPr lang="zh-CN" altLang="en-US" sz="2200" b="1">
              <a:cs typeface="楷体" panose="02010609060101010101" pitchFamily="49" charset="-122"/>
            </a:endParaRPr>
          </a:p>
          <a:p>
            <a:endParaRPr lang="zh-CN" altLang="en-US" sz="2200" b="1">
              <a:cs typeface="楷体" panose="02010609060101010101" pitchFamily="49" charset="-122"/>
            </a:endParaRPr>
          </a:p>
        </p:txBody>
      </p:sp>
      <p:sp>
        <p:nvSpPr>
          <p:cNvPr id="3" name="标题 1"/>
          <p:cNvSpPr>
            <a:spLocks noGrp="1"/>
          </p:cNvSpPr>
          <p:nvPr/>
        </p:nvSpPr>
        <p:spPr>
          <a:xfrm>
            <a:off x="521335" y="557530"/>
            <a:ext cx="1047115" cy="683895"/>
          </a:xfrm>
          <a:prstGeom prst="rect">
            <a:avLst/>
          </a:prstGeom>
          <a:solidFill>
            <a:srgbClr val="FFC000"/>
          </a:solidFill>
          <a:ln w="9525">
            <a:noFill/>
          </a:ln>
        </p:spPr>
        <p:txBody>
          <a:bodyPr anchor="ctr"/>
          <a:lstStyle>
            <a:lvl1pPr marL="0" lvl="0" indent="0" algn="ctr" defTabSz="914400" eaLnBrk="1" fontAlgn="base" latinLnBrk="0" hangingPunct="1">
              <a:lnSpc>
                <a:spcPct val="100000"/>
              </a:lnSpc>
              <a:spcBef>
                <a:spcPct val="0"/>
              </a:spcBef>
              <a:spcAft>
                <a:spcPct val="0"/>
              </a:spcAft>
              <a:buNone/>
              <a:defRPr sz="2400" b="0" i="0" u="none" kern="1200" baseline="0">
                <a:solidFill>
                  <a:schemeClr val="tx2"/>
                </a:solidFill>
                <a:latin typeface="微软雅黑" panose="020B0503020204020204" charset="-122"/>
                <a:ea typeface="微软雅黑" panose="020B0503020204020204" charset="-122"/>
                <a:cs typeface="+mj-cs"/>
              </a:defRPr>
            </a:lvl1pPr>
          </a:lstStyle>
          <a:p>
            <a:pPr algn="l"/>
            <a:r>
              <a:rPr lang="zh-CN" altLang="en-US" sz="3200"/>
              <a:t>命令</a:t>
            </a:r>
            <a:endParaRPr lang="zh-CN" altLang="en-US" sz="32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strVal val="#ppt_w*0.05"/>
                                          </p:val>
                                        </p:tav>
                                        <p:tav tm="100000">
                                          <p:val>
                                            <p:strVal val="#ppt_w"/>
                                          </p:val>
                                        </p:tav>
                                      </p:tavLst>
                                    </p:anim>
                                    <p:anim calcmode="lin" valueType="num">
                                      <p:cBhvr>
                                        <p:cTn id="8" dur="500" fill="hold"/>
                                        <p:tgtEl>
                                          <p:spTgt spid="6"/>
                                        </p:tgtEl>
                                        <p:attrNameLst>
                                          <p:attrName>ppt_h</p:attrName>
                                        </p:attrNameLst>
                                      </p:cBhvr>
                                      <p:tavLst>
                                        <p:tav tm="0">
                                          <p:val>
                                            <p:strVal val="#ppt_h"/>
                                          </p:val>
                                        </p:tav>
                                        <p:tav tm="100000">
                                          <p:val>
                                            <p:strVal val="#ppt_h"/>
                                          </p:val>
                                        </p:tav>
                                      </p:tavLst>
                                    </p:anim>
                                    <p:anim calcmode="lin" valueType="num">
                                      <p:cBhvr>
                                        <p:cTn id="9" dur="500" fill="hold"/>
                                        <p:tgtEl>
                                          <p:spTgt spid="6"/>
                                        </p:tgtEl>
                                        <p:attrNameLst>
                                          <p:attrName>ppt_x</p:attrName>
                                        </p:attrNameLst>
                                      </p:cBhvr>
                                      <p:tavLst>
                                        <p:tav tm="0">
                                          <p:val>
                                            <p:strVal val="#ppt_x-.2"/>
                                          </p:val>
                                        </p:tav>
                                        <p:tav tm="100000">
                                          <p:val>
                                            <p:strVal val="#ppt_x"/>
                                          </p:val>
                                        </p:tav>
                                      </p:tavLst>
                                    </p:anim>
                                    <p:anim calcmode="lin" valueType="num">
                                      <p:cBhvr>
                                        <p:cTn id="10" dur="500" fill="hold"/>
                                        <p:tgtEl>
                                          <p:spTgt spid="6"/>
                                        </p:tgtEl>
                                        <p:attrNameLst>
                                          <p:attrName>ppt_y</p:attrName>
                                        </p:attrNameLst>
                                      </p:cBhvr>
                                      <p:tavLst>
                                        <p:tav tm="0">
                                          <p:val>
                                            <p:strVal val="#ppt_y"/>
                                          </p:val>
                                        </p:tav>
                                        <p:tav tm="100000">
                                          <p:val>
                                            <p:strVal val="#ppt_y"/>
                                          </p:val>
                                        </p:tav>
                                      </p:tavLst>
                                    </p:anim>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558165"/>
            <a:ext cx="1420495" cy="683260"/>
          </a:xfrm>
          <a:solidFill>
            <a:srgbClr val="FFC000"/>
          </a:solidFill>
        </p:spPr>
        <p:txBody>
          <a:bodyPr/>
          <a:lstStyle/>
          <a:p>
            <a:r>
              <a:rPr lang="zh-CN" altLang="en-US" sz="3200"/>
              <a:t>答案</a:t>
            </a:r>
            <a:endParaRPr lang="zh-CN" altLang="en-US" sz="3200"/>
          </a:p>
        </p:txBody>
      </p:sp>
      <p:sp>
        <p:nvSpPr>
          <p:cNvPr id="4" name="文本框 3"/>
          <p:cNvSpPr txBox="1"/>
          <p:nvPr/>
        </p:nvSpPr>
        <p:spPr>
          <a:xfrm>
            <a:off x="1170305" y="1905635"/>
            <a:ext cx="8719820" cy="3598545"/>
          </a:xfrm>
          <a:prstGeom prst="rect">
            <a:avLst/>
          </a:prstGeom>
          <a:noFill/>
        </p:spPr>
        <p:txBody>
          <a:bodyPr wrap="square" rtlCol="0" anchor="t">
            <a:spAutoFit/>
          </a:bodyPr>
          <a:lstStyle/>
          <a:p>
            <a:pPr>
              <a:lnSpc>
                <a:spcPct val="19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endParaRPr>
          </a:p>
          <a:p>
            <a:pPr>
              <a:lnSpc>
                <a:spcPct val="190000"/>
              </a:lnSpc>
            </a:pPr>
            <a:r>
              <a:rPr lang="zh-CN" altLang="en-US" sz="2400" b="1">
                <a:latin typeface="楷体" panose="02010609060101010101" pitchFamily="49" charset="-122"/>
                <a:ea typeface="楷体" panose="02010609060101010101" pitchFamily="49" charset="-122"/>
                <a:sym typeface="+mn-ea"/>
              </a:rPr>
              <a:t>（1）需签署发布命令</a:t>
            </a:r>
            <a:r>
              <a:rPr lang="zh-CN" altLang="en-US" sz="2400" b="1">
                <a:solidFill>
                  <a:srgbClr val="C00000"/>
                </a:solidFill>
                <a:latin typeface="楷体" panose="02010609060101010101" pitchFamily="49" charset="-122"/>
                <a:ea typeface="楷体" panose="02010609060101010101" pitchFamily="49" charset="-122"/>
                <a:sym typeface="+mn-ea"/>
              </a:rPr>
              <a:t>机关名称</a:t>
            </a:r>
            <a:r>
              <a:rPr lang="zh-CN" altLang="en-US" sz="2400" b="1">
                <a:latin typeface="楷体" panose="02010609060101010101" pitchFamily="49" charset="-122"/>
                <a:ea typeface="楷体" panose="02010609060101010101" pitchFamily="49" charset="-122"/>
                <a:sym typeface="+mn-ea"/>
              </a:rPr>
              <a:t>或发布命令机关名称</a:t>
            </a:r>
            <a:r>
              <a:rPr lang="zh-CN" altLang="en-US" sz="2400" b="1">
                <a:solidFill>
                  <a:srgbClr val="C00000"/>
                </a:solidFill>
                <a:latin typeface="楷体" panose="02010609060101010101" pitchFamily="49" charset="-122"/>
                <a:ea typeface="楷体" panose="02010609060101010101" pitchFamily="49" charset="-122"/>
                <a:cs typeface="+mn-ea"/>
                <a:sym typeface="+mn-ea"/>
              </a:rPr>
              <a:t>主要负责人</a:t>
            </a:r>
            <a:endParaRPr lang="zh-CN" altLang="en-US" sz="2400" b="1">
              <a:solidFill>
                <a:srgbClr val="C00000"/>
              </a:solidFill>
              <a:latin typeface="楷体" panose="02010609060101010101" pitchFamily="49" charset="-122"/>
              <a:ea typeface="楷体" panose="02010609060101010101" pitchFamily="49" charset="-122"/>
              <a:cs typeface="+mn-ea"/>
              <a:sym typeface="+mn-ea"/>
            </a:endParaRPr>
          </a:p>
          <a:p>
            <a:pPr>
              <a:lnSpc>
                <a:spcPct val="190000"/>
              </a:lnSpc>
            </a:pPr>
            <a:r>
              <a:rPr lang="zh-CN" altLang="en-US" sz="2400" b="1">
                <a:solidFill>
                  <a:srgbClr val="C00000"/>
                </a:solidFill>
                <a:latin typeface="楷体" panose="02010609060101010101" pitchFamily="49" charset="-122"/>
                <a:ea typeface="楷体" panose="02010609060101010101" pitchFamily="49" charset="-122"/>
                <a:cs typeface="+mn-ea"/>
                <a:sym typeface="+mn-ea"/>
              </a:rPr>
              <a:t>     </a:t>
            </a:r>
            <a:r>
              <a:rPr lang="zh-CN" altLang="en-US" sz="2400" b="1">
                <a:latin typeface="楷体" panose="02010609060101010101" pitchFamily="49" charset="-122"/>
                <a:ea typeface="楷体" panose="02010609060101010101" pitchFamily="49" charset="-122"/>
                <a:sym typeface="+mn-ea"/>
              </a:rPr>
              <a:t>的</a:t>
            </a:r>
            <a:r>
              <a:rPr lang="zh-CN" altLang="en-US" sz="2400" b="1">
                <a:solidFill>
                  <a:srgbClr val="C00000"/>
                </a:solidFill>
                <a:latin typeface="楷体" panose="02010609060101010101" pitchFamily="49" charset="-122"/>
                <a:ea typeface="楷体" panose="02010609060101010101" pitchFamily="49" charset="-122"/>
                <a:cs typeface="+mn-ea"/>
                <a:sym typeface="+mn-ea"/>
              </a:rPr>
              <a:t>职务</a:t>
            </a:r>
            <a:r>
              <a:rPr lang="zh-CN" altLang="en-US" sz="2400" b="1">
                <a:latin typeface="楷体" panose="02010609060101010101" pitchFamily="49" charset="-122"/>
                <a:ea typeface="楷体" panose="02010609060101010101" pitchFamily="49" charset="-122"/>
                <a:sym typeface="+mn-ea"/>
              </a:rPr>
              <a:t>和</a:t>
            </a:r>
            <a:r>
              <a:rPr lang="zh-CN" altLang="en-US" sz="2400" b="1">
                <a:solidFill>
                  <a:srgbClr val="C00000"/>
                </a:solidFill>
                <a:latin typeface="楷体" panose="02010609060101010101" pitchFamily="49" charset="-122"/>
                <a:ea typeface="楷体" panose="02010609060101010101" pitchFamily="49" charset="-122"/>
                <a:cs typeface="+mn-ea"/>
                <a:sym typeface="+mn-ea"/>
              </a:rPr>
              <a:t>姓名</a:t>
            </a:r>
            <a:r>
              <a:rPr lang="zh-CN" altLang="en-US" sz="2400" b="1">
                <a:latin typeface="楷体" panose="02010609060101010101" pitchFamily="49" charset="-122"/>
                <a:ea typeface="楷体" panose="02010609060101010101" pitchFamily="49" charset="-122"/>
                <a:sym typeface="+mn-ea"/>
              </a:rPr>
              <a:t>；</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90000"/>
              </a:lnSpc>
            </a:pPr>
            <a:r>
              <a:rPr lang="zh-CN" altLang="en-US" sz="2400" b="1">
                <a:latin typeface="楷体" panose="02010609060101010101" pitchFamily="49" charset="-122"/>
                <a:ea typeface="楷体" panose="02010609060101010101" pitchFamily="49" charset="-122"/>
                <a:sym typeface="+mn-ea"/>
              </a:rPr>
              <a:t>（2）该命令由颁布</a:t>
            </a:r>
            <a:r>
              <a:rPr lang="zh-CN" altLang="en-US" sz="2400" b="1">
                <a:solidFill>
                  <a:srgbClr val="993366"/>
                </a:solidFill>
                <a:latin typeface="楷体" panose="02010609060101010101" pitchFamily="49" charset="-122"/>
                <a:ea typeface="楷体" panose="02010609060101010101" pitchFamily="49" charset="-122"/>
                <a:cs typeface="+mn-ea"/>
                <a:sym typeface="+mn-ea"/>
              </a:rPr>
              <a:t>对象</a:t>
            </a:r>
            <a:r>
              <a:rPr lang="zh-CN" altLang="en-US" sz="2400" b="1">
                <a:latin typeface="楷体" panose="02010609060101010101" pitchFamily="49" charset="-122"/>
                <a:ea typeface="楷体" panose="02010609060101010101" pitchFamily="49" charset="-122"/>
                <a:sym typeface="+mn-ea"/>
              </a:rPr>
              <a:t>、颁布</a:t>
            </a:r>
            <a:r>
              <a:rPr lang="zh-CN" altLang="en-US" sz="2400" b="1">
                <a:solidFill>
                  <a:srgbClr val="993366"/>
                </a:solidFill>
                <a:latin typeface="楷体" panose="02010609060101010101" pitchFamily="49" charset="-122"/>
                <a:ea typeface="楷体" panose="02010609060101010101" pitchFamily="49" charset="-122"/>
                <a:cs typeface="+mn-ea"/>
                <a:sym typeface="+mn-ea"/>
              </a:rPr>
              <a:t>依据</a:t>
            </a:r>
            <a:r>
              <a:rPr lang="zh-CN" altLang="en-US" sz="2400" b="1">
                <a:latin typeface="楷体" panose="02010609060101010101" pitchFamily="49" charset="-122"/>
                <a:ea typeface="楷体" panose="02010609060101010101" pitchFamily="49" charset="-122"/>
                <a:sym typeface="+mn-ea"/>
              </a:rPr>
              <a:t>、颁布</a:t>
            </a:r>
            <a:r>
              <a:rPr lang="zh-CN" altLang="en-US" sz="2400" b="1">
                <a:solidFill>
                  <a:srgbClr val="993366"/>
                </a:solidFill>
                <a:latin typeface="楷体" panose="02010609060101010101" pitchFamily="49" charset="-122"/>
                <a:ea typeface="楷体" panose="02010609060101010101" pitchFamily="49" charset="-122"/>
                <a:cs typeface="+mn-ea"/>
                <a:sym typeface="+mn-ea"/>
              </a:rPr>
              <a:t>决定</a:t>
            </a:r>
            <a:r>
              <a:rPr lang="zh-CN" altLang="en-US" sz="2400" b="1">
                <a:latin typeface="楷体" panose="02010609060101010101" pitchFamily="49" charset="-122"/>
                <a:ea typeface="楷体" panose="02010609060101010101" pitchFamily="49" charset="-122"/>
                <a:sym typeface="+mn-ea"/>
              </a:rPr>
              <a:t>三部分组成。</a:t>
            </a:r>
            <a:endParaRPr lang="zh-CN" altLang="en-US" sz="2400" b="1">
              <a:latin typeface="楷体" panose="02010609060101010101" pitchFamily="49" charset="-122"/>
              <a:ea typeface="楷体" panose="02010609060101010101" pitchFamily="49" charset="-122"/>
            </a:endParaRPr>
          </a:p>
          <a:p>
            <a:pPr>
              <a:lnSpc>
                <a:spcPct val="190000"/>
              </a:lnSpc>
            </a:pPr>
            <a:r>
              <a:rPr lang="zh-CN" altLang="en-US" sz="2400" b="1">
                <a:latin typeface="楷体" panose="02010609060101010101" pitchFamily="49" charset="-122"/>
                <a:ea typeface="楷体" panose="02010609060101010101" pitchFamily="49" charset="-122"/>
                <a:sym typeface="+mn-ea"/>
              </a:rPr>
              <a:t>（3）以发文机关负责人</a:t>
            </a:r>
            <a:r>
              <a:rPr lang="zh-CN" altLang="en-US" sz="2400" b="1">
                <a:solidFill>
                  <a:srgbClr val="7030A0"/>
                </a:solidFill>
                <a:latin typeface="楷体" panose="02010609060101010101" pitchFamily="49" charset="-122"/>
                <a:ea typeface="楷体" panose="02010609060101010101" pitchFamily="49" charset="-122"/>
                <a:cs typeface="+mn-ea"/>
                <a:sym typeface="+mn-ea"/>
              </a:rPr>
              <a:t>签发</a:t>
            </a:r>
            <a:r>
              <a:rPr lang="zh-CN" altLang="en-US" sz="2400" b="1">
                <a:latin typeface="楷体" panose="02010609060101010101" pitchFamily="49" charset="-122"/>
                <a:ea typeface="楷体" panose="02010609060101010101" pitchFamily="49" charset="-122"/>
                <a:sym typeface="+mn-ea"/>
              </a:rPr>
              <a:t>的</a:t>
            </a:r>
            <a:r>
              <a:rPr lang="zh-CN" altLang="en-US" sz="2400" b="1">
                <a:solidFill>
                  <a:srgbClr val="7030A0"/>
                </a:solidFill>
                <a:latin typeface="楷体" panose="02010609060101010101" pitchFamily="49" charset="-122"/>
                <a:ea typeface="楷体" panose="02010609060101010101" pitchFamily="49" charset="-122"/>
                <a:cs typeface="+mn-ea"/>
                <a:sym typeface="+mn-ea"/>
              </a:rPr>
              <a:t>日期</a:t>
            </a:r>
            <a:r>
              <a:rPr lang="zh-CN" altLang="en-US" sz="2400" b="1">
                <a:latin typeface="楷体" panose="02010609060101010101" pitchFamily="49" charset="-122"/>
                <a:ea typeface="楷体" panose="02010609060101010101" pitchFamily="49" charset="-122"/>
                <a:sym typeface="+mn-ea"/>
              </a:rPr>
              <a:t>为准。</a:t>
            </a:r>
            <a:endParaRPr lang="zh-CN" altLang="en-US" sz="2400" b="1">
              <a:latin typeface="楷体" panose="02010609060101010101" pitchFamily="49" charset="-122"/>
              <a:ea typeface="楷体" panose="02010609060101010101" pitchFamily="49"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38810" y="422275"/>
            <a:ext cx="2064385" cy="556895"/>
          </a:xfrm>
        </p:spPr>
        <p:txBody>
          <a:bodyPr/>
          <a:lstStyle/>
          <a:p>
            <a:r>
              <a:rPr lang="zh-CN" altLang="en-US" sz="3600" b="1">
                <a:solidFill>
                  <a:srgbClr val="002060"/>
                </a:solidFill>
              </a:rPr>
              <a:t>解题思路</a:t>
            </a:r>
            <a:endParaRPr lang="zh-CN" altLang="en-US" sz="3600" b="1">
              <a:solidFill>
                <a:srgbClr val="002060"/>
              </a:solidFill>
            </a:endParaRPr>
          </a:p>
        </p:txBody>
      </p:sp>
      <p:grpSp>
        <p:nvGrpSpPr>
          <p:cNvPr id="12" name="组合 11"/>
          <p:cNvGrpSpPr/>
          <p:nvPr/>
        </p:nvGrpSpPr>
        <p:grpSpPr>
          <a:xfrm>
            <a:off x="4906010" y="1362710"/>
            <a:ext cx="4839335" cy="459740"/>
            <a:chOff x="7726" y="2146"/>
            <a:chExt cx="7621" cy="724"/>
          </a:xfrm>
        </p:grpSpPr>
        <p:cxnSp>
          <p:nvCxnSpPr>
            <p:cNvPr id="6" name="直接箭头连接符 5"/>
            <p:cNvCxnSpPr/>
            <p:nvPr/>
          </p:nvCxnSpPr>
          <p:spPr>
            <a:xfrm flipV="1">
              <a:off x="7726" y="2488"/>
              <a:ext cx="1842" cy="42"/>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9725" y="2146"/>
              <a:ext cx="5622"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标题的最后一个或两个字</a:t>
              </a:r>
              <a:endParaRPr lang="zh-CN" altLang="en-US" sz="2400" b="1">
                <a:latin typeface="楷体" panose="02010609060101010101" pitchFamily="49" charset="-122"/>
                <a:ea typeface="楷体" panose="02010609060101010101" pitchFamily="49" charset="-122"/>
                <a:sym typeface="+mn-ea"/>
              </a:endParaRPr>
            </a:p>
          </p:txBody>
        </p:sp>
      </p:grpSp>
      <p:sp>
        <p:nvSpPr>
          <p:cNvPr id="9" name="文本框 8"/>
          <p:cNvSpPr txBox="1"/>
          <p:nvPr/>
        </p:nvSpPr>
        <p:spPr>
          <a:xfrm>
            <a:off x="3141980" y="1333500"/>
            <a:ext cx="15449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确定文种</a:t>
            </a:r>
            <a:endParaRPr lang="zh-CN" altLang="en-US" sz="2400" b="1">
              <a:latin typeface="楷体" panose="02010609060101010101" pitchFamily="49" charset="-122"/>
              <a:ea typeface="楷体" panose="02010609060101010101" pitchFamily="49" charset="-122"/>
              <a:sym typeface="+mn-ea"/>
            </a:endParaRPr>
          </a:p>
        </p:txBody>
      </p:sp>
      <p:sp>
        <p:nvSpPr>
          <p:cNvPr id="13" name="文本框 12"/>
          <p:cNvSpPr txBox="1"/>
          <p:nvPr/>
        </p:nvSpPr>
        <p:spPr>
          <a:xfrm>
            <a:off x="408305" y="2971800"/>
            <a:ext cx="2235835" cy="521970"/>
          </a:xfrm>
          <a:prstGeom prst="rect">
            <a:avLst/>
          </a:prstGeom>
          <a:noFill/>
        </p:spPr>
        <p:txBody>
          <a:bodyPr wrap="square" rtlCol="0">
            <a:spAutoFit/>
          </a:bodyPr>
          <a:lstStyle/>
          <a:p>
            <a:r>
              <a:rPr lang="zh-CN" altLang="en-US" sz="2800" b="1">
                <a:solidFill>
                  <a:srgbClr val="002060"/>
                </a:solidFill>
                <a:latin typeface="微软雅黑" panose="020B0503020204020204" charset="-122"/>
                <a:ea typeface="微软雅黑" panose="020B0503020204020204" charset="-122"/>
              </a:rPr>
              <a:t>综合考察题</a:t>
            </a:r>
            <a:endParaRPr lang="zh-CN" altLang="en-US" sz="2800" b="1">
              <a:solidFill>
                <a:srgbClr val="002060"/>
              </a:solidFill>
              <a:latin typeface="微软雅黑" panose="020B0503020204020204" charset="-122"/>
              <a:ea typeface="微软雅黑" panose="020B0503020204020204" charset="-122"/>
            </a:endParaRPr>
          </a:p>
        </p:txBody>
      </p:sp>
      <p:sp>
        <p:nvSpPr>
          <p:cNvPr id="16" name="文本框 15"/>
          <p:cNvSpPr txBox="1"/>
          <p:nvPr/>
        </p:nvSpPr>
        <p:spPr>
          <a:xfrm>
            <a:off x="3280410" y="2600325"/>
            <a:ext cx="11258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读问题</a:t>
            </a:r>
            <a:endParaRPr lang="zh-CN" altLang="en-US" sz="2400" b="1">
              <a:latin typeface="楷体" panose="02010609060101010101" pitchFamily="49" charset="-122"/>
              <a:ea typeface="楷体" panose="02010609060101010101" pitchFamily="49" charset="-122"/>
              <a:sym typeface="+mn-ea"/>
            </a:endParaRPr>
          </a:p>
        </p:txBody>
      </p:sp>
      <p:cxnSp>
        <p:nvCxnSpPr>
          <p:cNvPr id="18" name="直接箭头连接符 17"/>
          <p:cNvCxnSpPr/>
          <p:nvPr/>
        </p:nvCxnSpPr>
        <p:spPr>
          <a:xfrm>
            <a:off x="3843020" y="1879600"/>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3843655" y="3068955"/>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4906010" y="2599690"/>
            <a:ext cx="5121275" cy="460375"/>
            <a:chOff x="7726" y="2146"/>
            <a:chExt cx="8065" cy="725"/>
          </a:xfrm>
        </p:grpSpPr>
        <p:cxnSp>
          <p:nvCxnSpPr>
            <p:cNvPr id="22" name="直接箭头连接符 21"/>
            <p:cNvCxnSpPr/>
            <p:nvPr/>
          </p:nvCxnSpPr>
          <p:spPr>
            <a:xfrm flipV="1">
              <a:off x="7726" y="2488"/>
              <a:ext cx="1842" cy="42"/>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9725" y="2146"/>
              <a:ext cx="6066"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是考正文的格式还是流程</a:t>
              </a:r>
              <a:endParaRPr lang="zh-CN" altLang="en-US" sz="2400" b="1">
                <a:latin typeface="楷体" panose="02010609060101010101" pitchFamily="49" charset="-122"/>
                <a:ea typeface="楷体" panose="02010609060101010101" pitchFamily="49" charset="-122"/>
                <a:sym typeface="+mn-ea"/>
              </a:endParaRPr>
            </a:p>
          </p:txBody>
        </p:sp>
      </p:grpSp>
      <p:sp>
        <p:nvSpPr>
          <p:cNvPr id="26" name="文本框 25"/>
          <p:cNvSpPr txBox="1"/>
          <p:nvPr/>
        </p:nvSpPr>
        <p:spPr>
          <a:xfrm>
            <a:off x="3141980" y="3789045"/>
            <a:ext cx="15449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回到题目</a:t>
            </a:r>
            <a:endParaRPr lang="zh-CN" altLang="en-US" sz="2400" b="1">
              <a:latin typeface="楷体" panose="02010609060101010101" pitchFamily="49" charset="-122"/>
              <a:ea typeface="楷体" panose="02010609060101010101" pitchFamily="49" charset="-122"/>
              <a:sym typeface="+mn-ea"/>
            </a:endParaRPr>
          </a:p>
        </p:txBody>
      </p:sp>
      <p:grpSp>
        <p:nvGrpSpPr>
          <p:cNvPr id="27" name="组合 26"/>
          <p:cNvGrpSpPr/>
          <p:nvPr/>
        </p:nvGrpSpPr>
        <p:grpSpPr>
          <a:xfrm>
            <a:off x="5022850" y="3604260"/>
            <a:ext cx="4556125" cy="829945"/>
            <a:chOff x="7726" y="2146"/>
            <a:chExt cx="7175" cy="1307"/>
          </a:xfrm>
        </p:grpSpPr>
        <p:cxnSp>
          <p:nvCxnSpPr>
            <p:cNvPr id="28" name="直接箭头连接符 27"/>
            <p:cNvCxnSpPr/>
            <p:nvPr/>
          </p:nvCxnSpPr>
          <p:spPr>
            <a:xfrm flipV="1">
              <a:off x="7726" y="2486"/>
              <a:ext cx="1644" cy="44"/>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9725" y="2146"/>
              <a:ext cx="5176" cy="1307"/>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找关键词，如</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通过</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a:t>
              </a:r>
              <a:endParaRPr lang="zh-CN" altLang="en-US" sz="2400" b="1">
                <a:latin typeface="楷体" panose="02010609060101010101" pitchFamily="49" charset="-122"/>
                <a:ea typeface="楷体" panose="02010609060101010101" pitchFamily="49" charset="-122"/>
                <a:sym typeface="+mn-ea"/>
              </a:endParaRPr>
            </a:p>
            <a:p>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公布</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实施</a:t>
              </a:r>
              <a:r>
                <a:rPr lang="en-US" altLang="zh-CN" sz="2400" b="1">
                  <a:latin typeface="楷体" panose="02010609060101010101" pitchFamily="49" charset="-122"/>
                  <a:ea typeface="楷体" panose="02010609060101010101" pitchFamily="49" charset="-122"/>
                  <a:sym typeface="+mn-ea"/>
                </a:rPr>
                <a:t>”</a:t>
              </a:r>
              <a:endParaRPr lang="en-US" altLang="zh-CN" sz="2400" b="1">
                <a:latin typeface="楷体" panose="02010609060101010101" pitchFamily="49" charset="-122"/>
                <a:ea typeface="楷体" panose="02010609060101010101" pitchFamily="49" charset="-122"/>
                <a:sym typeface="+mn-ea"/>
              </a:endParaRPr>
            </a:p>
          </p:txBody>
        </p:sp>
      </p:grpSp>
      <p:grpSp>
        <p:nvGrpSpPr>
          <p:cNvPr id="3" name="组合 2"/>
          <p:cNvGrpSpPr/>
          <p:nvPr/>
        </p:nvGrpSpPr>
        <p:grpSpPr>
          <a:xfrm>
            <a:off x="5081905" y="3848100"/>
            <a:ext cx="4848225" cy="1109980"/>
            <a:chOff x="8156" y="6551"/>
            <a:chExt cx="7635" cy="1748"/>
          </a:xfrm>
        </p:grpSpPr>
        <p:cxnSp>
          <p:nvCxnSpPr>
            <p:cNvPr id="30" name="直接箭头连接符 29"/>
            <p:cNvCxnSpPr/>
            <p:nvPr/>
          </p:nvCxnSpPr>
          <p:spPr>
            <a:xfrm>
              <a:off x="8156" y="6551"/>
              <a:ext cx="1218" cy="1117"/>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9725" y="7575"/>
              <a:ext cx="6066"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看落款</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发文机关</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日期</a:t>
              </a:r>
              <a:r>
                <a:rPr lang="en-US" altLang="zh-CN" sz="2400" b="1">
                  <a:latin typeface="楷体" panose="02010609060101010101" pitchFamily="49" charset="-122"/>
                  <a:ea typeface="楷体" panose="02010609060101010101" pitchFamily="49" charset="-122"/>
                  <a:sym typeface="+mn-ea"/>
                </a:rPr>
                <a:t>”</a:t>
              </a:r>
              <a:endParaRPr lang="en-US" altLang="zh-CN" sz="2400" b="1">
                <a:latin typeface="楷体" panose="02010609060101010101" pitchFamily="49" charset="-122"/>
                <a:ea typeface="楷体" panose="02010609060101010101" pitchFamily="49" charset="-122"/>
                <a:sym typeface="+mn-ea"/>
              </a:endParaRPr>
            </a:p>
          </p:txBody>
        </p:sp>
      </p:grpSp>
      <p:cxnSp>
        <p:nvCxnSpPr>
          <p:cNvPr id="32" name="直接箭头连接符 31"/>
          <p:cNvCxnSpPr/>
          <p:nvPr/>
        </p:nvCxnSpPr>
        <p:spPr>
          <a:xfrm>
            <a:off x="3843020" y="4249420"/>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3141980" y="4969510"/>
            <a:ext cx="15449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回答问题</a:t>
            </a:r>
            <a:endParaRPr lang="zh-CN" altLang="en-US" sz="2400" b="1">
              <a:latin typeface="楷体" panose="02010609060101010101" pitchFamily="49" charset="-122"/>
              <a:ea typeface="楷体" panose="02010609060101010101" pitchFamily="49" charset="-122"/>
              <a:sym typeface="+mn-ea"/>
            </a:endParaRPr>
          </a:p>
        </p:txBody>
      </p:sp>
      <p:grpSp>
        <p:nvGrpSpPr>
          <p:cNvPr id="4" name="组合 3"/>
          <p:cNvGrpSpPr/>
          <p:nvPr/>
        </p:nvGrpSpPr>
        <p:grpSpPr>
          <a:xfrm>
            <a:off x="4906010" y="5072380"/>
            <a:ext cx="4556125" cy="460375"/>
            <a:chOff x="7726" y="2146"/>
            <a:chExt cx="7175" cy="725"/>
          </a:xfrm>
        </p:grpSpPr>
        <p:cxnSp>
          <p:nvCxnSpPr>
            <p:cNvPr id="5" name="直接箭头连接符 4"/>
            <p:cNvCxnSpPr/>
            <p:nvPr/>
          </p:nvCxnSpPr>
          <p:spPr>
            <a:xfrm flipV="1">
              <a:off x="7726" y="2486"/>
              <a:ext cx="1644" cy="44"/>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9725" y="2146"/>
              <a:ext cx="5176" cy="725"/>
            </a:xfrm>
            <a:prstGeom prst="rect">
              <a:avLst/>
            </a:prstGeom>
            <a:noFill/>
          </p:spPr>
          <p:txBody>
            <a:bodyPr wrap="square" rtlCol="0">
              <a:spAutoFit/>
            </a:bodyPr>
            <a:p>
              <a:r>
                <a:rPr lang="zh-CN" altLang="en-US" sz="2400" b="1">
                  <a:latin typeface="楷体" panose="02010609060101010101" pitchFamily="49" charset="-122"/>
                  <a:ea typeface="楷体" panose="02010609060101010101" pitchFamily="49" charset="-122"/>
                  <a:sym typeface="+mn-ea"/>
                </a:rPr>
                <a:t>按照答题格式回答</a:t>
              </a:r>
              <a:endParaRPr lang="zh-CN" altLang="en-US" sz="2400" b="1">
                <a:latin typeface="楷体" panose="02010609060101010101" pitchFamily="49" charset="-122"/>
                <a:ea typeface="楷体" panose="02010609060101010101" pitchFamily="49" charset="-122"/>
                <a:sym typeface="+mn-ea"/>
              </a:endParaRPr>
            </a:p>
          </p:txBody>
        </p:sp>
      </p:gr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strVal val="#ppt_w*0.05"/>
                                          </p:val>
                                        </p:tav>
                                        <p:tav tm="100000">
                                          <p:val>
                                            <p:strVal val="#ppt_w"/>
                                          </p:val>
                                        </p:tav>
                                      </p:tavLst>
                                    </p:anim>
                                    <p:anim calcmode="lin" valueType="num">
                                      <p:cBhvr>
                                        <p:cTn id="8" dur="500" fill="hold"/>
                                        <p:tgtEl>
                                          <p:spTgt spid="12"/>
                                        </p:tgtEl>
                                        <p:attrNameLst>
                                          <p:attrName>ppt_h</p:attrName>
                                        </p:attrNameLst>
                                      </p:cBhvr>
                                      <p:tavLst>
                                        <p:tav tm="0">
                                          <p:val>
                                            <p:strVal val="#ppt_h"/>
                                          </p:val>
                                        </p:tav>
                                        <p:tav tm="100000">
                                          <p:val>
                                            <p:strVal val="#ppt_h"/>
                                          </p:val>
                                        </p:tav>
                                      </p:tavLst>
                                    </p:anim>
                                    <p:anim calcmode="lin" valueType="num">
                                      <p:cBhvr>
                                        <p:cTn id="9" dur="500" fill="hold"/>
                                        <p:tgtEl>
                                          <p:spTgt spid="12"/>
                                        </p:tgtEl>
                                        <p:attrNameLst>
                                          <p:attrName>ppt_x</p:attrName>
                                        </p:attrNameLst>
                                      </p:cBhvr>
                                      <p:tavLst>
                                        <p:tav tm="0">
                                          <p:val>
                                            <p:strVal val="#ppt_x-.2"/>
                                          </p:val>
                                        </p:tav>
                                        <p:tav tm="100000">
                                          <p:val>
                                            <p:strVal val="#ppt_x"/>
                                          </p:val>
                                        </p:tav>
                                      </p:tavLst>
                                    </p:anim>
                                    <p:anim calcmode="lin" valueType="num">
                                      <p:cBhvr>
                                        <p:cTn id="10" dur="500" fill="hold"/>
                                        <p:tgtEl>
                                          <p:spTgt spid="12"/>
                                        </p:tgtEl>
                                        <p:attrNameLst>
                                          <p:attrName>ppt_y</p:attrName>
                                        </p:attrNameLst>
                                      </p:cBhvr>
                                      <p:tavLst>
                                        <p:tav tm="0">
                                          <p:val>
                                            <p:strVal val="#ppt_y"/>
                                          </p:val>
                                        </p:tav>
                                        <p:tav tm="100000">
                                          <p:val>
                                            <p:strVal val="#ppt_y"/>
                                          </p:val>
                                        </p:tav>
                                      </p:tavLst>
                                    </p:anim>
                                    <p:animEffect transition="in" filter="fade">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p:cTn id="16" dur="500" fill="hold"/>
                                        <p:tgtEl>
                                          <p:spTgt spid="21"/>
                                        </p:tgtEl>
                                        <p:attrNameLst>
                                          <p:attrName>ppt_w</p:attrName>
                                        </p:attrNameLst>
                                      </p:cBhvr>
                                      <p:tavLst>
                                        <p:tav tm="0">
                                          <p:val>
                                            <p:strVal val="#ppt_w*0.05"/>
                                          </p:val>
                                        </p:tav>
                                        <p:tav tm="100000">
                                          <p:val>
                                            <p:strVal val="#ppt_w"/>
                                          </p:val>
                                        </p:tav>
                                      </p:tavLst>
                                    </p:anim>
                                    <p:anim calcmode="lin" valueType="num">
                                      <p:cBhvr>
                                        <p:cTn id="17" dur="500" fill="hold"/>
                                        <p:tgtEl>
                                          <p:spTgt spid="21"/>
                                        </p:tgtEl>
                                        <p:attrNameLst>
                                          <p:attrName>ppt_h</p:attrName>
                                        </p:attrNameLst>
                                      </p:cBhvr>
                                      <p:tavLst>
                                        <p:tav tm="0">
                                          <p:val>
                                            <p:strVal val="#ppt_h"/>
                                          </p:val>
                                        </p:tav>
                                        <p:tav tm="100000">
                                          <p:val>
                                            <p:strVal val="#ppt_h"/>
                                          </p:val>
                                        </p:tav>
                                      </p:tavLst>
                                    </p:anim>
                                    <p:anim calcmode="lin" valueType="num">
                                      <p:cBhvr>
                                        <p:cTn id="18" dur="500" fill="hold"/>
                                        <p:tgtEl>
                                          <p:spTgt spid="21"/>
                                        </p:tgtEl>
                                        <p:attrNameLst>
                                          <p:attrName>ppt_x</p:attrName>
                                        </p:attrNameLst>
                                      </p:cBhvr>
                                      <p:tavLst>
                                        <p:tav tm="0">
                                          <p:val>
                                            <p:strVal val="#ppt_x-.2"/>
                                          </p:val>
                                        </p:tav>
                                        <p:tav tm="100000">
                                          <p:val>
                                            <p:strVal val="#ppt_x"/>
                                          </p:val>
                                        </p:tav>
                                      </p:tavLst>
                                    </p:anim>
                                    <p:anim calcmode="lin" valueType="num">
                                      <p:cBhvr>
                                        <p:cTn id="19" dur="500" fill="hold"/>
                                        <p:tgtEl>
                                          <p:spTgt spid="21"/>
                                        </p:tgtEl>
                                        <p:attrNameLst>
                                          <p:attrName>ppt_y</p:attrName>
                                        </p:attrNameLst>
                                      </p:cBhvr>
                                      <p:tavLst>
                                        <p:tav tm="0">
                                          <p:val>
                                            <p:strVal val="#ppt_y"/>
                                          </p:val>
                                        </p:tav>
                                        <p:tav tm="100000">
                                          <p:val>
                                            <p:strVal val="#ppt_y"/>
                                          </p:val>
                                        </p:tav>
                                      </p:tavLst>
                                    </p:anim>
                                    <p:animEffect transition="in" filter="fade">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nodeType="clickEffect">
                                  <p:stCondLst>
                                    <p:cond delay="0"/>
                                  </p:stCondLst>
                                  <p:childTnLst>
                                    <p:set>
                                      <p:cBhvr>
                                        <p:cTn id="24" dur="1" fill="hold">
                                          <p:stCondLst>
                                            <p:cond delay="0"/>
                                          </p:stCondLst>
                                        </p:cTn>
                                        <p:tgtEl>
                                          <p:spTgt spid="27"/>
                                        </p:tgtEl>
                                        <p:attrNameLst>
                                          <p:attrName>style.visibility</p:attrName>
                                        </p:attrNameLst>
                                      </p:cBhvr>
                                      <p:to>
                                        <p:strVal val="visible"/>
                                      </p:to>
                                    </p:set>
                                    <p:anim calcmode="lin" valueType="num">
                                      <p:cBhvr>
                                        <p:cTn id="25" dur="500" fill="hold"/>
                                        <p:tgtEl>
                                          <p:spTgt spid="27"/>
                                        </p:tgtEl>
                                        <p:attrNameLst>
                                          <p:attrName>ppt_w</p:attrName>
                                        </p:attrNameLst>
                                      </p:cBhvr>
                                      <p:tavLst>
                                        <p:tav tm="0">
                                          <p:val>
                                            <p:strVal val="#ppt_w*0.05"/>
                                          </p:val>
                                        </p:tav>
                                        <p:tav tm="100000">
                                          <p:val>
                                            <p:strVal val="#ppt_w"/>
                                          </p:val>
                                        </p:tav>
                                      </p:tavLst>
                                    </p:anim>
                                    <p:anim calcmode="lin" valueType="num">
                                      <p:cBhvr>
                                        <p:cTn id="26" dur="500" fill="hold"/>
                                        <p:tgtEl>
                                          <p:spTgt spid="27"/>
                                        </p:tgtEl>
                                        <p:attrNameLst>
                                          <p:attrName>ppt_h</p:attrName>
                                        </p:attrNameLst>
                                      </p:cBhvr>
                                      <p:tavLst>
                                        <p:tav tm="0">
                                          <p:val>
                                            <p:strVal val="#ppt_h"/>
                                          </p:val>
                                        </p:tav>
                                        <p:tav tm="100000">
                                          <p:val>
                                            <p:strVal val="#ppt_h"/>
                                          </p:val>
                                        </p:tav>
                                      </p:tavLst>
                                    </p:anim>
                                    <p:anim calcmode="lin" valueType="num">
                                      <p:cBhvr>
                                        <p:cTn id="27" dur="500" fill="hold"/>
                                        <p:tgtEl>
                                          <p:spTgt spid="27"/>
                                        </p:tgtEl>
                                        <p:attrNameLst>
                                          <p:attrName>ppt_x</p:attrName>
                                        </p:attrNameLst>
                                      </p:cBhvr>
                                      <p:tavLst>
                                        <p:tav tm="0">
                                          <p:val>
                                            <p:strVal val="#ppt_x-.2"/>
                                          </p:val>
                                        </p:tav>
                                        <p:tav tm="100000">
                                          <p:val>
                                            <p:strVal val="#ppt_x"/>
                                          </p:val>
                                        </p:tav>
                                      </p:tavLst>
                                    </p:anim>
                                    <p:anim calcmode="lin" valueType="num">
                                      <p:cBhvr>
                                        <p:cTn id="28" dur="500" fill="hold"/>
                                        <p:tgtEl>
                                          <p:spTgt spid="27"/>
                                        </p:tgtEl>
                                        <p:attrNameLst>
                                          <p:attrName>ppt_y</p:attrName>
                                        </p:attrNameLst>
                                      </p:cBhvr>
                                      <p:tavLst>
                                        <p:tav tm="0">
                                          <p:val>
                                            <p:strVal val="#ppt_y"/>
                                          </p:val>
                                        </p:tav>
                                        <p:tav tm="100000">
                                          <p:val>
                                            <p:strVal val="#ppt_y"/>
                                          </p:val>
                                        </p:tav>
                                      </p:tavLst>
                                    </p:anim>
                                    <p:animEffect transition="in" filter="fade">
                                      <p:cBhvr>
                                        <p:cTn id="29" dur="500"/>
                                        <p:tgtEl>
                                          <p:spTgt spid="27"/>
                                        </p:tgtEl>
                                      </p:cBhvr>
                                    </p:animEffect>
                                  </p:childTnLst>
                                </p:cTn>
                              </p:par>
                            </p:childTnLst>
                          </p:cTn>
                        </p:par>
                      </p:childTnLst>
                    </p:cTn>
                  </p:par>
                  <p:par>
                    <p:cTn id="30" fill="hold">
                      <p:stCondLst>
                        <p:cond delay="indefinite"/>
                      </p:stCondLst>
                      <p:childTnLst>
                        <p:par>
                          <p:cTn id="31" fill="hold">
                            <p:stCondLst>
                              <p:cond delay="0"/>
                            </p:stCondLst>
                            <p:childTnLst>
                              <p:par>
                                <p:cTn id="32" presetID="54" presetClass="entr" presetSubtype="0" accel="100000"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p:cTn id="34" dur="500" fill="hold"/>
                                        <p:tgtEl>
                                          <p:spTgt spid="3"/>
                                        </p:tgtEl>
                                        <p:attrNameLst>
                                          <p:attrName>ppt_w</p:attrName>
                                        </p:attrNameLst>
                                      </p:cBhvr>
                                      <p:tavLst>
                                        <p:tav tm="0">
                                          <p:val>
                                            <p:strVal val="#ppt_w*0.05"/>
                                          </p:val>
                                        </p:tav>
                                        <p:tav tm="100000">
                                          <p:val>
                                            <p:strVal val="#ppt_w"/>
                                          </p:val>
                                        </p:tav>
                                      </p:tavLst>
                                    </p:anim>
                                    <p:anim calcmode="lin" valueType="num">
                                      <p:cBhvr>
                                        <p:cTn id="35" dur="500" fill="hold"/>
                                        <p:tgtEl>
                                          <p:spTgt spid="3"/>
                                        </p:tgtEl>
                                        <p:attrNameLst>
                                          <p:attrName>ppt_h</p:attrName>
                                        </p:attrNameLst>
                                      </p:cBhvr>
                                      <p:tavLst>
                                        <p:tav tm="0">
                                          <p:val>
                                            <p:strVal val="#ppt_h"/>
                                          </p:val>
                                        </p:tav>
                                        <p:tav tm="100000">
                                          <p:val>
                                            <p:strVal val="#ppt_h"/>
                                          </p:val>
                                        </p:tav>
                                      </p:tavLst>
                                    </p:anim>
                                    <p:anim calcmode="lin" valueType="num">
                                      <p:cBhvr>
                                        <p:cTn id="36" dur="500" fill="hold"/>
                                        <p:tgtEl>
                                          <p:spTgt spid="3"/>
                                        </p:tgtEl>
                                        <p:attrNameLst>
                                          <p:attrName>ppt_x</p:attrName>
                                        </p:attrNameLst>
                                      </p:cBhvr>
                                      <p:tavLst>
                                        <p:tav tm="0">
                                          <p:val>
                                            <p:strVal val="#ppt_x-.2"/>
                                          </p:val>
                                        </p:tav>
                                        <p:tav tm="100000">
                                          <p:val>
                                            <p:strVal val="#ppt_x"/>
                                          </p:val>
                                        </p:tav>
                                      </p:tavLst>
                                    </p:anim>
                                    <p:anim calcmode="lin" valueType="num">
                                      <p:cBhvr>
                                        <p:cTn id="37" dur="500" fill="hold"/>
                                        <p:tgtEl>
                                          <p:spTgt spid="3"/>
                                        </p:tgtEl>
                                        <p:attrNameLst>
                                          <p:attrName>ppt_y</p:attrName>
                                        </p:attrNameLst>
                                      </p:cBhvr>
                                      <p:tavLst>
                                        <p:tav tm="0">
                                          <p:val>
                                            <p:strVal val="#ppt_y"/>
                                          </p:val>
                                        </p:tav>
                                        <p:tav tm="100000">
                                          <p:val>
                                            <p:strVal val="#ppt_y"/>
                                          </p:val>
                                        </p:tav>
                                      </p:tavLst>
                                    </p:anim>
                                    <p:animEffect transition="in" filter="fade">
                                      <p:cBhvr>
                                        <p:cTn id="38" dur="500"/>
                                        <p:tgtEl>
                                          <p:spTgt spid="3"/>
                                        </p:tgtEl>
                                      </p:cBhvr>
                                    </p:animEffect>
                                  </p:childTnLst>
                                </p:cTn>
                              </p:par>
                            </p:childTnLst>
                          </p:cTn>
                        </p:par>
                      </p:childTnLst>
                    </p:cTn>
                  </p:par>
                  <p:par>
                    <p:cTn id="39" fill="hold">
                      <p:stCondLst>
                        <p:cond delay="indefinite"/>
                      </p:stCondLst>
                      <p:childTnLst>
                        <p:par>
                          <p:cTn id="40" fill="hold">
                            <p:stCondLst>
                              <p:cond delay="0"/>
                            </p:stCondLst>
                            <p:childTnLst>
                              <p:par>
                                <p:cTn id="41" presetID="54" presetClass="entr" presetSubtype="0" accel="10000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strVal val="#ppt_w*0.05"/>
                                          </p:val>
                                        </p:tav>
                                        <p:tav tm="100000">
                                          <p:val>
                                            <p:strVal val="#ppt_w"/>
                                          </p:val>
                                        </p:tav>
                                      </p:tavLst>
                                    </p:anim>
                                    <p:anim calcmode="lin" valueType="num">
                                      <p:cBhvr>
                                        <p:cTn id="44" dur="500" fill="hold"/>
                                        <p:tgtEl>
                                          <p:spTgt spid="4"/>
                                        </p:tgtEl>
                                        <p:attrNameLst>
                                          <p:attrName>ppt_h</p:attrName>
                                        </p:attrNameLst>
                                      </p:cBhvr>
                                      <p:tavLst>
                                        <p:tav tm="0">
                                          <p:val>
                                            <p:strVal val="#ppt_h"/>
                                          </p:val>
                                        </p:tav>
                                        <p:tav tm="100000">
                                          <p:val>
                                            <p:strVal val="#ppt_h"/>
                                          </p:val>
                                        </p:tav>
                                      </p:tavLst>
                                    </p:anim>
                                    <p:anim calcmode="lin" valueType="num">
                                      <p:cBhvr>
                                        <p:cTn id="45" dur="500" fill="hold"/>
                                        <p:tgtEl>
                                          <p:spTgt spid="4"/>
                                        </p:tgtEl>
                                        <p:attrNameLst>
                                          <p:attrName>ppt_x</p:attrName>
                                        </p:attrNameLst>
                                      </p:cBhvr>
                                      <p:tavLst>
                                        <p:tav tm="0">
                                          <p:val>
                                            <p:strVal val="#ppt_x-.2"/>
                                          </p:val>
                                        </p:tav>
                                        <p:tav tm="100000">
                                          <p:val>
                                            <p:strVal val="#ppt_x"/>
                                          </p:val>
                                        </p:tav>
                                      </p:tavLst>
                                    </p:anim>
                                    <p:anim calcmode="lin" valueType="num">
                                      <p:cBhvr>
                                        <p:cTn id="46" dur="500" fill="hold"/>
                                        <p:tgtEl>
                                          <p:spTgt spid="4"/>
                                        </p:tgtEl>
                                        <p:attrNameLst>
                                          <p:attrName>ppt_y</p:attrName>
                                        </p:attrNameLst>
                                      </p:cBhvr>
                                      <p:tavLst>
                                        <p:tav tm="0">
                                          <p:val>
                                            <p:strVal val="#ppt_y"/>
                                          </p:val>
                                        </p:tav>
                                        <p:tav tm="100000">
                                          <p:val>
                                            <p:strVal val="#ppt_y"/>
                                          </p:val>
                                        </p:tav>
                                      </p:tavLst>
                                    </p:anim>
                                    <p:animEffect transition="in" filter="fade">
                                      <p:cBhvr>
                                        <p:cTn id="4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43865" y="694690"/>
            <a:ext cx="1978660" cy="984885"/>
          </a:xfrm>
        </p:spPr>
        <p:txBody>
          <a:bodyPr/>
          <a:lstStyle/>
          <a:p>
            <a:r>
              <a:rPr lang="zh-CN" altLang="zh-CN" sz="3600" b="1">
                <a:solidFill>
                  <a:srgbClr val="003399"/>
                </a:solidFill>
              </a:rPr>
              <a:t>命令</a:t>
            </a:r>
            <a:endParaRPr lang="zh-CN" altLang="zh-CN" sz="3600" b="1">
              <a:solidFill>
                <a:srgbClr val="003399"/>
              </a:solidFill>
            </a:endParaRPr>
          </a:p>
        </p:txBody>
      </p:sp>
      <p:sp>
        <p:nvSpPr>
          <p:cNvPr id="3" name="内容占位符 2"/>
          <p:cNvSpPr>
            <a:spLocks noGrp="1"/>
          </p:cNvSpPr>
          <p:nvPr>
            <p:ph idx="1"/>
          </p:nvPr>
        </p:nvSpPr>
        <p:spPr/>
        <p:txBody>
          <a:bodyPr/>
          <a:lstStyle/>
          <a:p>
            <a:pPr>
              <a:lnSpc>
                <a:spcPct val="120000"/>
              </a:lnSpc>
            </a:pPr>
            <a:r>
              <a:rPr lang="zh-CN" altLang="en-US" b="1" dirty="0"/>
              <a:t>常用颁布性命令</a:t>
            </a:r>
            <a:endParaRPr lang="zh-CN" altLang="en-US" b="1" dirty="0"/>
          </a:p>
          <a:p>
            <a:pPr>
              <a:lnSpc>
                <a:spcPct val="120000"/>
              </a:lnSpc>
            </a:pPr>
            <a:r>
              <a:rPr lang="zh-CN" altLang="en-US" b="1" dirty="0">
                <a:latin typeface="微软雅黑" panose="020B0503020204020204" charset="-122"/>
                <a:ea typeface="微软雅黑" panose="020B0503020204020204" charset="-122"/>
              </a:rPr>
              <a:t>格式：</a:t>
            </a:r>
            <a:endParaRPr lang="zh-CN" altLang="en-US" b="1" dirty="0">
              <a:latin typeface="微软雅黑" panose="020B0503020204020204" charset="-122"/>
              <a:ea typeface="微软雅黑" panose="020B0503020204020204" charset="-122"/>
            </a:endParaRPr>
          </a:p>
          <a:p>
            <a:pPr>
              <a:lnSpc>
                <a:spcPct val="120000"/>
              </a:lnSpc>
            </a:pPr>
            <a:r>
              <a:rPr lang="en-US" altLang="zh-CN" b="1" dirty="0"/>
              <a:t>1.</a:t>
            </a:r>
            <a:r>
              <a:rPr lang="zh-CN" altLang="en-US" b="1" dirty="0">
                <a:solidFill>
                  <a:srgbClr val="003366"/>
                </a:solidFill>
              </a:rPr>
              <a:t>标题：</a:t>
            </a:r>
            <a:r>
              <a:rPr lang="zh-CN" altLang="en-US" b="1" dirty="0"/>
              <a:t>发令机关名称</a:t>
            </a:r>
            <a:r>
              <a:rPr lang="en-US" altLang="zh-CN" b="1" dirty="0"/>
              <a:t>+</a:t>
            </a:r>
            <a:r>
              <a:rPr lang="zh-CN" altLang="en-US" b="1" dirty="0"/>
              <a:t>公文文种</a:t>
            </a:r>
            <a:endParaRPr lang="zh-CN" altLang="en-US" b="1" dirty="0"/>
          </a:p>
          <a:p>
            <a:pPr>
              <a:lnSpc>
                <a:spcPct val="120000"/>
              </a:lnSpc>
            </a:pPr>
            <a:r>
              <a:rPr lang="en-US" altLang="zh-CN" b="1" dirty="0"/>
              <a:t>2.</a:t>
            </a:r>
            <a:r>
              <a:rPr lang="zh-CN" altLang="en-US" b="1" dirty="0">
                <a:solidFill>
                  <a:srgbClr val="003366"/>
                </a:solidFill>
              </a:rPr>
              <a:t>主送机关：</a:t>
            </a:r>
            <a:r>
              <a:rPr lang="zh-CN" altLang="en-US" b="1" dirty="0"/>
              <a:t>不标注</a:t>
            </a:r>
            <a:endParaRPr lang="zh-CN" altLang="en-US" b="1" dirty="0"/>
          </a:p>
          <a:p>
            <a:pPr>
              <a:lnSpc>
                <a:spcPct val="120000"/>
              </a:lnSpc>
            </a:pPr>
            <a:r>
              <a:rPr lang="en-US" altLang="zh-CN" b="1" dirty="0"/>
              <a:t>3.</a:t>
            </a:r>
            <a:r>
              <a:rPr lang="zh-CN" altLang="en-US" b="1" dirty="0">
                <a:solidFill>
                  <a:srgbClr val="003366"/>
                </a:solidFill>
              </a:rPr>
              <a:t>正文：</a:t>
            </a:r>
            <a:r>
              <a:rPr lang="zh-CN" altLang="en-US" b="1" dirty="0"/>
              <a:t>颁布对象、颁布依据、颁布决定构成</a:t>
            </a:r>
            <a:endParaRPr lang="zh-CN" altLang="en-US" b="1" dirty="0"/>
          </a:p>
          <a:p>
            <a:pPr>
              <a:lnSpc>
                <a:spcPct val="120000"/>
              </a:lnSpc>
            </a:pPr>
            <a:r>
              <a:rPr lang="en-US" altLang="zh-CN" b="1" dirty="0"/>
              <a:t>4.</a:t>
            </a:r>
            <a:r>
              <a:rPr lang="zh-CN" altLang="en-US" b="1" dirty="0">
                <a:solidFill>
                  <a:srgbClr val="003366"/>
                </a:solidFill>
              </a:rPr>
              <a:t>落款：</a:t>
            </a:r>
            <a:endParaRPr lang="zh-CN" altLang="en-US" b="1" dirty="0"/>
          </a:p>
          <a:p>
            <a:pPr>
              <a:lnSpc>
                <a:spcPct val="120000"/>
              </a:lnSpc>
            </a:pPr>
            <a:r>
              <a:rPr lang="zh-CN" altLang="en-US" b="1" dirty="0"/>
              <a:t>      ①发令机关名称</a:t>
            </a:r>
            <a:r>
              <a:rPr lang="en-US" altLang="zh-CN" b="1" dirty="0"/>
              <a:t>+</a:t>
            </a:r>
            <a:r>
              <a:rPr lang="zh-CN" altLang="en-US" b="1" dirty="0"/>
              <a:t>时间</a:t>
            </a:r>
            <a:endParaRPr lang="zh-CN" altLang="en-US" b="1" dirty="0"/>
          </a:p>
          <a:p>
            <a:pPr>
              <a:lnSpc>
                <a:spcPct val="120000"/>
              </a:lnSpc>
            </a:pPr>
            <a:r>
              <a:rPr lang="zh-CN" altLang="en-US" b="1" dirty="0"/>
              <a:t>      ②发令</a:t>
            </a:r>
            <a:r>
              <a:rPr lang="zh-CN" altLang="en-US" b="1" dirty="0" smtClean="0"/>
              <a:t>机关主要</a:t>
            </a:r>
            <a:r>
              <a:rPr lang="zh-CN" altLang="en-US" b="1" dirty="0"/>
              <a:t>负责人职务</a:t>
            </a:r>
            <a:r>
              <a:rPr lang="en-US" altLang="zh-CN" b="1" dirty="0"/>
              <a:t>+</a:t>
            </a:r>
            <a:r>
              <a:rPr lang="zh-CN" altLang="en-US" b="1" dirty="0"/>
              <a:t>姓名</a:t>
            </a:r>
            <a:r>
              <a:rPr lang="en-US" altLang="zh-CN" b="1" dirty="0"/>
              <a:t>+</a:t>
            </a:r>
            <a:r>
              <a:rPr lang="zh-CN" altLang="en-US" b="1" dirty="0"/>
              <a:t>时间</a:t>
            </a:r>
            <a:endParaRPr lang="zh-CN" altLang="en-US" b="1" dirty="0"/>
          </a:p>
        </p:txBody>
      </p:sp>
      <p:sp>
        <p:nvSpPr>
          <p:cNvPr id="4" name="矩形 3"/>
          <p:cNvSpPr/>
          <p:nvPr/>
        </p:nvSpPr>
        <p:spPr>
          <a:xfrm>
            <a:off x="911860" y="1484630"/>
            <a:ext cx="6688455" cy="5435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279650" y="2493010"/>
            <a:ext cx="3384550" cy="3600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2747645" y="3073400"/>
            <a:ext cx="2167255" cy="3600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2172970" y="3497580"/>
            <a:ext cx="5156835" cy="467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99456" y="4453255"/>
            <a:ext cx="6247765" cy="108013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stretch>
            <a:fillRect/>
          </a:stretch>
        </p:blipFill>
        <p:spPr>
          <a:xfrm>
            <a:off x="5901055" y="1484630"/>
            <a:ext cx="5913120" cy="18027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4"/>
                                        </p:tgtEl>
                                        <p:attrNameLst>
                                          <p:attrName>ppt_x</p:attrName>
                                        </p:attrNameLst>
                                      </p:cBhvr>
                                      <p:tavLst>
                                        <p:tav tm="0">
                                          <p:val>
                                            <p:strVal val="ppt_x"/>
                                          </p:val>
                                        </p:tav>
                                        <p:tav tm="100000">
                                          <p:val>
                                            <p:strVal val="ppt_x"/>
                                          </p:val>
                                        </p:tav>
                                      </p:tavLst>
                                    </p:anim>
                                    <p:anim calcmode="lin" valueType="num">
                                      <p:cBhvr additive="base">
                                        <p:cTn id="7" dur="500"/>
                                        <p:tgtEl>
                                          <p:spTgt spid="4"/>
                                        </p:tgtEl>
                                        <p:attrNameLst>
                                          <p:attrName>ppt_y</p:attrName>
                                        </p:attrNameLst>
                                      </p:cBhvr>
                                      <p:tavLst>
                                        <p:tav tm="0">
                                          <p:val>
                                            <p:strVal val="ppt_y"/>
                                          </p:val>
                                        </p:tav>
                                        <p:tav tm="100000">
                                          <p:val>
                                            <p:strVal val="1+ppt_h/2"/>
                                          </p:val>
                                        </p:tav>
                                      </p:tavLst>
                                    </p:anim>
                                    <p:set>
                                      <p:cBhvr>
                                        <p:cTn id="8" dur="1" fill="hold">
                                          <p:stCondLst>
                                            <p:cond delay="499"/>
                                          </p:stCondLst>
                                        </p:cTn>
                                        <p:tgtEl>
                                          <p:spTgt spid="4"/>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0" nodeType="clickEffect">
                                  <p:stCondLst>
                                    <p:cond delay="0"/>
                                  </p:stCondLst>
                                  <p:childTnLst>
                                    <p:anim calcmode="lin" valueType="num">
                                      <p:cBhvr additive="base">
                                        <p:cTn id="12" dur="500"/>
                                        <p:tgtEl>
                                          <p:spTgt spid="6"/>
                                        </p:tgtEl>
                                        <p:attrNameLst>
                                          <p:attrName>ppt_x</p:attrName>
                                        </p:attrNameLst>
                                      </p:cBhvr>
                                      <p:tavLst>
                                        <p:tav tm="0">
                                          <p:val>
                                            <p:strVal val="ppt_x"/>
                                          </p:val>
                                        </p:tav>
                                        <p:tav tm="100000">
                                          <p:val>
                                            <p:strVal val="ppt_x"/>
                                          </p:val>
                                        </p:tav>
                                      </p:tavLst>
                                    </p:anim>
                                    <p:anim calcmode="lin" valueType="num">
                                      <p:cBhvr additive="base">
                                        <p:cTn id="13" dur="500"/>
                                        <p:tgtEl>
                                          <p:spTgt spid="6"/>
                                        </p:tgtEl>
                                        <p:attrNameLst>
                                          <p:attrName>ppt_y</p:attrName>
                                        </p:attrNameLst>
                                      </p:cBhvr>
                                      <p:tavLst>
                                        <p:tav tm="0">
                                          <p:val>
                                            <p:strVal val="ppt_y"/>
                                          </p:val>
                                        </p:tav>
                                        <p:tav tm="100000">
                                          <p:val>
                                            <p:strVal val="1+ppt_h/2"/>
                                          </p:val>
                                        </p:tav>
                                      </p:tavLst>
                                    </p:anim>
                                    <p:set>
                                      <p:cBhvr>
                                        <p:cTn id="14" dur="1" fill="hold">
                                          <p:stCondLst>
                                            <p:cond delay="499"/>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2" presetClass="exit" presetSubtype="4" fill="hold" grpId="0" nodeType="clickEffect">
                                  <p:stCondLst>
                                    <p:cond delay="0"/>
                                  </p:stCondLst>
                                  <p:childTnLst>
                                    <p:anim calcmode="lin" valueType="num">
                                      <p:cBhvr additive="base">
                                        <p:cTn id="18" dur="500"/>
                                        <p:tgtEl>
                                          <p:spTgt spid="7"/>
                                        </p:tgtEl>
                                        <p:attrNameLst>
                                          <p:attrName>ppt_x</p:attrName>
                                        </p:attrNameLst>
                                      </p:cBhvr>
                                      <p:tavLst>
                                        <p:tav tm="0">
                                          <p:val>
                                            <p:strVal val="ppt_x"/>
                                          </p:val>
                                        </p:tav>
                                        <p:tav tm="100000">
                                          <p:val>
                                            <p:strVal val="ppt_x"/>
                                          </p:val>
                                        </p:tav>
                                      </p:tavLst>
                                    </p:anim>
                                    <p:anim calcmode="lin" valueType="num">
                                      <p:cBhvr additive="base">
                                        <p:cTn id="19" dur="500"/>
                                        <p:tgtEl>
                                          <p:spTgt spid="7"/>
                                        </p:tgtEl>
                                        <p:attrNameLst>
                                          <p:attrName>ppt_y</p:attrName>
                                        </p:attrNameLst>
                                      </p:cBhvr>
                                      <p:tavLst>
                                        <p:tav tm="0">
                                          <p:val>
                                            <p:strVal val="ppt_y"/>
                                          </p:val>
                                        </p:tav>
                                        <p:tav tm="100000">
                                          <p:val>
                                            <p:strVal val="1+ppt_h/2"/>
                                          </p:val>
                                        </p:tav>
                                      </p:tavLst>
                                    </p:anim>
                                    <p:set>
                                      <p:cBhvr>
                                        <p:cTn id="20" dur="1" fill="hold">
                                          <p:stCondLst>
                                            <p:cond delay="499"/>
                                          </p:stCondLst>
                                        </p:cTn>
                                        <p:tgtEl>
                                          <p:spTgt spid="7"/>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2" presetClass="exit" presetSubtype="4" fill="hold" grpId="0" nodeType="clickEffect">
                                  <p:stCondLst>
                                    <p:cond delay="0"/>
                                  </p:stCondLst>
                                  <p:childTnLst>
                                    <p:anim calcmode="lin" valueType="num">
                                      <p:cBhvr additive="base">
                                        <p:cTn id="24" dur="500"/>
                                        <p:tgtEl>
                                          <p:spTgt spid="8"/>
                                        </p:tgtEl>
                                        <p:attrNameLst>
                                          <p:attrName>ppt_x</p:attrName>
                                        </p:attrNameLst>
                                      </p:cBhvr>
                                      <p:tavLst>
                                        <p:tav tm="0">
                                          <p:val>
                                            <p:strVal val="ppt_x"/>
                                          </p:val>
                                        </p:tav>
                                        <p:tav tm="100000">
                                          <p:val>
                                            <p:strVal val="ppt_x"/>
                                          </p:val>
                                        </p:tav>
                                      </p:tavLst>
                                    </p:anim>
                                    <p:anim calcmode="lin" valueType="num">
                                      <p:cBhvr additive="base">
                                        <p:cTn id="25" dur="500"/>
                                        <p:tgtEl>
                                          <p:spTgt spid="8"/>
                                        </p:tgtEl>
                                        <p:attrNameLst>
                                          <p:attrName>ppt_y</p:attrName>
                                        </p:attrNameLst>
                                      </p:cBhvr>
                                      <p:tavLst>
                                        <p:tav tm="0">
                                          <p:val>
                                            <p:strVal val="ppt_y"/>
                                          </p:val>
                                        </p:tav>
                                        <p:tav tm="100000">
                                          <p:val>
                                            <p:strVal val="1+ppt_h/2"/>
                                          </p:val>
                                        </p:tav>
                                      </p:tavLst>
                                    </p:anim>
                                    <p:set>
                                      <p:cBhvr>
                                        <p:cTn id="26" dur="1" fill="hold">
                                          <p:stCondLst>
                                            <p:cond delay="499"/>
                                          </p:stCondLst>
                                        </p:cTn>
                                        <p:tgtEl>
                                          <p:spTgt spid="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2" presetClass="exit" presetSubtype="4" fill="hold" grpId="0" nodeType="clickEffect">
                                  <p:stCondLst>
                                    <p:cond delay="0"/>
                                  </p:stCondLst>
                                  <p:childTnLst>
                                    <p:anim calcmode="lin" valueType="num">
                                      <p:cBhvr additive="base">
                                        <p:cTn id="30" dur="500"/>
                                        <p:tgtEl>
                                          <p:spTgt spid="9"/>
                                        </p:tgtEl>
                                        <p:attrNameLst>
                                          <p:attrName>ppt_x</p:attrName>
                                        </p:attrNameLst>
                                      </p:cBhvr>
                                      <p:tavLst>
                                        <p:tav tm="0">
                                          <p:val>
                                            <p:strVal val="ppt_x"/>
                                          </p:val>
                                        </p:tav>
                                        <p:tav tm="100000">
                                          <p:val>
                                            <p:strVal val="ppt_x"/>
                                          </p:val>
                                        </p:tav>
                                      </p:tavLst>
                                    </p:anim>
                                    <p:anim calcmode="lin" valueType="num">
                                      <p:cBhvr additive="base">
                                        <p:cTn id="31" dur="500"/>
                                        <p:tgtEl>
                                          <p:spTgt spid="9"/>
                                        </p:tgtEl>
                                        <p:attrNameLst>
                                          <p:attrName>ppt_y</p:attrName>
                                        </p:attrNameLst>
                                      </p:cBhvr>
                                      <p:tavLst>
                                        <p:tav tm="0">
                                          <p:val>
                                            <p:strVal val="ppt_y"/>
                                          </p:val>
                                        </p:tav>
                                        <p:tav tm="100000">
                                          <p:val>
                                            <p:strVal val="1+ppt_h/2"/>
                                          </p:val>
                                        </p:tav>
                                      </p:tavLst>
                                    </p:anim>
                                    <p:set>
                                      <p:cBhvr>
                                        <p:cTn id="3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bldLvl="0" animBg="1"/>
      <p:bldP spid="7" grpId="0" bldLvl="0" animBg="1"/>
      <p:bldP spid="8" grpId="0" bldLvl="0" animBg="1"/>
      <p:bldP spid="9"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5195" y="1386205"/>
            <a:ext cx="8750935" cy="1238885"/>
          </a:xfrm>
          <a:ln w="12700">
            <a:solidFill>
              <a:srgbClr val="993366"/>
            </a:solidFill>
            <a:prstDash val="lgDashDotDot"/>
          </a:ln>
        </p:spPr>
        <p:txBody>
          <a:bodyPr/>
          <a:lstStyle/>
          <a:p>
            <a:pPr>
              <a:lnSpc>
                <a:spcPct val="140000"/>
              </a:lnSpc>
            </a:pPr>
            <a:r>
              <a:rPr lang="en-US" altLang="zh-CN" b="1">
                <a:cs typeface="楷体" panose="02010609060101010101" pitchFamily="49" charset="-122"/>
              </a:rPr>
              <a:t>2.</a:t>
            </a:r>
            <a:r>
              <a:rPr lang="zh-CN" altLang="en-US" b="1">
                <a:cs typeface="楷体" panose="02010609060101010101" pitchFamily="49" charset="-122"/>
              </a:rPr>
              <a:t>材料：省人民政府要对某县城市规划的请示以予答复，并就县城市规划提出具体明确的要求。</a:t>
            </a:r>
            <a:endParaRPr lang="zh-CN" altLang="en-US">
              <a:latin typeface="微软雅黑" panose="020B0503020204020204" charset="-122"/>
              <a:ea typeface="微软雅黑" panose="020B0503020204020204" charset="-122"/>
              <a:cs typeface="微软雅黑" panose="020B0503020204020204" charset="-122"/>
            </a:endParaRPr>
          </a:p>
          <a:p>
            <a:pPr>
              <a:lnSpc>
                <a:spcPct val="140000"/>
              </a:lnSpc>
            </a:pPr>
            <a:endParaRPr lang="zh-CN" altLang="en-US" b="1">
              <a:cs typeface="楷体" panose="02010609060101010101" pitchFamily="49" charset="-122"/>
            </a:endParaRPr>
          </a:p>
        </p:txBody>
      </p:sp>
      <p:sp>
        <p:nvSpPr>
          <p:cNvPr id="2" name="文本框 1"/>
          <p:cNvSpPr txBox="1"/>
          <p:nvPr/>
        </p:nvSpPr>
        <p:spPr>
          <a:xfrm>
            <a:off x="925195" y="3057525"/>
            <a:ext cx="9097645" cy="2158365"/>
          </a:xfrm>
          <a:prstGeom prst="rect">
            <a:avLst/>
          </a:prstGeom>
          <a:noFill/>
          <a:ln w="12700">
            <a:noFill/>
            <a:prstDash val="lgDashDotDot"/>
          </a:ln>
        </p:spPr>
        <p:txBody>
          <a:bodyPr wrap="square" rtlCol="0" anchor="t">
            <a:spAutoFit/>
          </a:bodyPr>
          <a:lstStyle/>
          <a:p>
            <a:pPr>
              <a:lnSpc>
                <a:spcPct val="140000"/>
              </a:lnSpc>
            </a:pPr>
            <a:r>
              <a:rPr lang="zh-CN" altLang="en-US" sz="2400" b="1" dirty="0">
                <a:latin typeface="楷体" panose="02010609060101010101" pitchFamily="49" charset="-122"/>
                <a:ea typeface="楷体" panose="02010609060101010101" pitchFamily="49" charset="-122"/>
                <a:cs typeface="楷体" panose="02010609060101010101" pitchFamily="49" charset="-122"/>
                <a:sym typeface="+mn-ea"/>
              </a:rPr>
              <a:t>问题：</a:t>
            </a:r>
            <a:endParaRPr lang="zh-CN" altLang="en-US" sz="2400" b="1" dirty="0">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altLang="en-US" sz="2400" b="1" dirty="0">
                <a:latin typeface="楷体" panose="02010609060101010101" pitchFamily="49" charset="-122"/>
                <a:ea typeface="楷体" panose="02010609060101010101" pitchFamily="49" charset="-122"/>
                <a:cs typeface="楷体" panose="02010609060101010101" pitchFamily="49" charset="-122"/>
                <a:sym typeface="+mn-ea"/>
              </a:rPr>
              <a:t>（1）应该使用“批复”还是“批转性通知”？（2分）</a:t>
            </a:r>
            <a:endParaRPr lang="zh-CN" altLang="en-US" sz="2400" b="1" dirty="0">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altLang="en-US" sz="2400" b="1" dirty="0">
                <a:latin typeface="楷体" panose="02010609060101010101" pitchFamily="49" charset="-122"/>
                <a:ea typeface="楷体" panose="02010609060101010101" pitchFamily="49" charset="-122"/>
                <a:cs typeface="楷体" panose="02010609060101010101" pitchFamily="49" charset="-122"/>
                <a:sym typeface="+mn-ea"/>
              </a:rPr>
              <a:t>（2）这两种答复形式有何区别？（2分）</a:t>
            </a:r>
            <a:endParaRPr lang="zh-CN" altLang="en-US" sz="2400" b="1" dirty="0">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altLang="en-US" sz="2400" b="1" dirty="0">
                <a:latin typeface="楷体" panose="02010609060101010101" pitchFamily="49" charset="-122"/>
                <a:ea typeface="楷体" panose="02010609060101010101" pitchFamily="49" charset="-122"/>
                <a:cs typeface="楷体" panose="02010609060101010101" pitchFamily="49" charset="-122"/>
                <a:sym typeface="+mn-ea"/>
              </a:rPr>
              <a:t>（3）请拟出这个文种的标题，缺项使用“××”替代。（2分）</a:t>
            </a:r>
            <a:endParaRPr lang="zh-CN" altLang="en-US" sz="2400" b="1" dirty="0">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98" name="组合 97"/>
          <p:cNvGrpSpPr/>
          <p:nvPr/>
        </p:nvGrpSpPr>
        <p:grpSpPr>
          <a:xfrm>
            <a:off x="3422015" y="393065"/>
            <a:ext cx="1727835" cy="844049"/>
            <a:chOff x="5086568" y="-17621"/>
            <a:chExt cx="1727835" cy="799058"/>
          </a:xfrm>
        </p:grpSpPr>
        <p:cxnSp>
          <p:nvCxnSpPr>
            <p:cNvPr id="99" name="直接箭头连接符 98"/>
            <p:cNvCxnSpPr/>
            <p:nvPr/>
          </p:nvCxnSpPr>
          <p:spPr>
            <a:xfrm>
              <a:off x="5086568" y="408555"/>
              <a:ext cx="1727835" cy="0"/>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00" name="组合 99"/>
            <p:cNvGrpSpPr/>
            <p:nvPr/>
          </p:nvGrpSpPr>
          <p:grpSpPr>
            <a:xfrm>
              <a:off x="5209190" y="-17621"/>
              <a:ext cx="1361977" cy="799058"/>
              <a:chOff x="5209190" y="-17621"/>
              <a:chExt cx="1361977" cy="799058"/>
            </a:xfrm>
          </p:grpSpPr>
          <p:grpSp>
            <p:nvGrpSpPr>
              <p:cNvPr id="110" name="组合 109"/>
              <p:cNvGrpSpPr/>
              <p:nvPr/>
            </p:nvGrpSpPr>
            <p:grpSpPr>
              <a:xfrm>
                <a:off x="5931087" y="354790"/>
                <a:ext cx="640080" cy="426191"/>
                <a:chOff x="5485551" y="342159"/>
                <a:chExt cx="640080" cy="426191"/>
              </a:xfrm>
            </p:grpSpPr>
            <p:sp>
              <p:nvSpPr>
                <p:cNvPr id="111" name="矩形 110"/>
                <p:cNvSpPr/>
                <p:nvPr/>
              </p:nvSpPr>
              <p:spPr>
                <a:xfrm>
                  <a:off x="5485551" y="419682"/>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13" name="等腰三角形 112"/>
                <p:cNvSpPr/>
                <p:nvPr/>
              </p:nvSpPr>
              <p:spPr>
                <a:xfrm>
                  <a:off x="5752539" y="342159"/>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nvGrpSpPr>
              <p:cNvPr id="114" name="组合 113"/>
              <p:cNvGrpSpPr/>
              <p:nvPr/>
            </p:nvGrpSpPr>
            <p:grpSpPr>
              <a:xfrm>
                <a:off x="5209190" y="-17621"/>
                <a:ext cx="1264920" cy="799058"/>
                <a:chOff x="6983869" y="-30589"/>
                <a:chExt cx="1264920" cy="799058"/>
              </a:xfrm>
            </p:grpSpPr>
            <p:sp>
              <p:nvSpPr>
                <p:cNvPr id="115" name="矩形 114"/>
                <p:cNvSpPr/>
                <p:nvPr/>
              </p:nvSpPr>
              <p:spPr>
                <a:xfrm>
                  <a:off x="6983869" y="419801"/>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1310</a:t>
                  </a:r>
                  <a:endParaRPr lang="en-US" altLang="zh-CN" dirty="0" smtClean="0">
                    <a:latin typeface="楷体" panose="02010609060101010101" pitchFamily="49" charset="-122"/>
                    <a:ea typeface="楷体" panose="02010609060101010101" pitchFamily="49" charset="-122"/>
                  </a:endParaRPr>
                </a:p>
              </p:txBody>
            </p:sp>
            <p:sp>
              <p:nvSpPr>
                <p:cNvPr id="116" name="矩形 115"/>
                <p:cNvSpPr/>
                <p:nvPr/>
              </p:nvSpPr>
              <p:spPr>
                <a:xfrm>
                  <a:off x="7251839" y="-30589"/>
                  <a:ext cx="996950" cy="377523"/>
                </a:xfrm>
                <a:prstGeom prst="rect">
                  <a:avLst/>
                </a:prstGeom>
              </p:spPr>
              <p:txBody>
                <a:bodyPr wrap="square">
                  <a:spAutoFit/>
                </a:bodyPr>
                <a:lstStyle/>
                <a:p>
                  <a:r>
                    <a:rPr lang="zh-CN" altLang="en-US" sz="2000" b="1" dirty="0" smtClean="0">
                      <a:latin typeface="楷体" panose="02010609060101010101" pitchFamily="49" charset="-122"/>
                      <a:ea typeface="楷体" panose="02010609060101010101" pitchFamily="49" charset="-122"/>
                    </a:rPr>
                    <a:t>分析题</a:t>
                  </a:r>
                  <a:endParaRPr lang="zh-CN" altLang="en-US" sz="2000" b="1" dirty="0" smtClean="0">
                    <a:latin typeface="楷体" panose="02010609060101010101" pitchFamily="49" charset="-122"/>
                    <a:ea typeface="楷体" panose="02010609060101010101" pitchFamily="49" charset="-122"/>
                  </a:endParaRPr>
                </a:p>
              </p:txBody>
            </p:sp>
            <p:sp>
              <p:nvSpPr>
                <p:cNvPr id="117" name="等腰三角形 116"/>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grpSp>
      <p:sp>
        <p:nvSpPr>
          <p:cNvPr id="6" name="标题 5"/>
          <p:cNvSpPr>
            <a:spLocks noGrp="1"/>
          </p:cNvSpPr>
          <p:nvPr>
            <p:ph type="title"/>
          </p:nvPr>
        </p:nvSpPr>
        <p:spPr>
          <a:xfrm>
            <a:off x="925195" y="473075"/>
            <a:ext cx="618490" cy="683895"/>
          </a:xfrm>
          <a:solidFill>
            <a:srgbClr val="FFC000"/>
          </a:solidFill>
        </p:spPr>
        <p:txBody>
          <a:bodyPr/>
          <a:lstStyle/>
          <a:p>
            <a:pPr algn="l"/>
            <a:r>
              <a:rPr lang="zh-CN" altLang="en-US" sz="3200"/>
              <a:t>？</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0.05"/>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 calcmode="lin" valueType="num">
                                      <p:cBhvr>
                                        <p:cTn id="9" dur="500" fill="hold"/>
                                        <p:tgtEl>
                                          <p:spTgt spid="2"/>
                                        </p:tgtEl>
                                        <p:attrNameLst>
                                          <p:attrName>ppt_x</p:attrName>
                                        </p:attrNameLst>
                                      </p:cBhvr>
                                      <p:tavLst>
                                        <p:tav tm="0">
                                          <p:val>
                                            <p:strVal val="#ppt_x-.2"/>
                                          </p:val>
                                        </p:tav>
                                        <p:tav tm="100000">
                                          <p:val>
                                            <p:strVal val="#ppt_x"/>
                                          </p:val>
                                        </p:tav>
                                      </p:tavLst>
                                    </p:anim>
                                    <p:anim calcmode="lin" valueType="num">
                                      <p:cBhvr>
                                        <p:cTn id="10" dur="500" fill="hold"/>
                                        <p:tgtEl>
                                          <p:spTgt spid="2"/>
                                        </p:tgtEl>
                                        <p:attrNameLst>
                                          <p:attrName>ppt_y</p:attrName>
                                        </p:attrNameLst>
                                      </p:cBhvr>
                                      <p:tavLst>
                                        <p:tav tm="0">
                                          <p:val>
                                            <p:strVal val="#ppt_y"/>
                                          </p:val>
                                        </p:tav>
                                        <p:tav tm="100000">
                                          <p:val>
                                            <p:strVal val="#ppt_y"/>
                                          </p:val>
                                        </p:tav>
                                      </p:tavLst>
                                    </p:anim>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925195" y="473075"/>
            <a:ext cx="1095375" cy="683895"/>
          </a:xfrm>
          <a:solidFill>
            <a:srgbClr val="FFC000"/>
          </a:solidFill>
        </p:spPr>
        <p:txBody>
          <a:bodyPr/>
          <a:lstStyle/>
          <a:p>
            <a:pPr algn="l"/>
            <a:r>
              <a:rPr lang="zh-CN" altLang="en-US" sz="3200"/>
              <a:t>批复</a:t>
            </a:r>
            <a:endParaRPr lang="zh-CN" altLang="en-US" sz="3200"/>
          </a:p>
        </p:txBody>
      </p:sp>
      <p:sp>
        <p:nvSpPr>
          <p:cNvPr id="2" name="文本框 1"/>
          <p:cNvSpPr txBox="1"/>
          <p:nvPr/>
        </p:nvSpPr>
        <p:spPr>
          <a:xfrm>
            <a:off x="925195" y="3086735"/>
            <a:ext cx="6610965" cy="953135"/>
          </a:xfrm>
          <a:prstGeom prst="rect">
            <a:avLst/>
          </a:prstGeom>
          <a:noFill/>
          <a:ln w="12700">
            <a:noFill/>
            <a:prstDash val="lgDashDotDot"/>
          </a:ln>
        </p:spPr>
        <p:txBody>
          <a:bodyPr wrap="square" rtlCol="0" anchor="t">
            <a:spAutoFit/>
          </a:bodyPr>
          <a:lstStyle/>
          <a:p>
            <a:pPr>
              <a:lnSpc>
                <a:spcPct val="140000"/>
              </a:lnSpc>
            </a:pPr>
            <a:r>
              <a:rPr lang="zh-CN" altLang="en-US" sz="2000" b="1" dirty="0">
                <a:latin typeface="楷体" panose="02010609060101010101" pitchFamily="49" charset="-122"/>
                <a:ea typeface="楷体" panose="02010609060101010101" pitchFamily="49" charset="-122"/>
                <a:cs typeface="楷体" panose="02010609060101010101" pitchFamily="49" charset="-122"/>
                <a:sym typeface="+mn-ea"/>
              </a:rPr>
              <a:t>问题：</a:t>
            </a:r>
            <a:endParaRPr lang="zh-CN" altLang="en-US" sz="2000" b="1" dirty="0">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altLang="en-US" sz="2000" b="1" dirty="0">
                <a:latin typeface="楷体" panose="02010609060101010101" pitchFamily="49" charset="-122"/>
                <a:ea typeface="楷体" panose="02010609060101010101" pitchFamily="49" charset="-122"/>
                <a:cs typeface="楷体" panose="02010609060101010101" pitchFamily="49" charset="-122"/>
                <a:sym typeface="+mn-ea"/>
              </a:rPr>
              <a:t>（1）应该使用“批复”还是“批转性通知”？（2分）</a:t>
            </a:r>
            <a:endParaRPr lang="zh-CN" altLang="en-US" sz="2000" b="1" dirty="0">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1348105" y="4351020"/>
            <a:ext cx="2609850" cy="1272540"/>
          </a:xfrm>
          <a:prstGeom prst="rect">
            <a:avLst/>
          </a:prstGeom>
          <a:noFill/>
        </p:spPr>
        <p:txBody>
          <a:bodyPr wrap="square" rtlCol="0" anchor="t">
            <a:spAutoFit/>
          </a:bodyPr>
          <a:lstStyle/>
          <a:p>
            <a:pPr>
              <a:lnSpc>
                <a:spcPct val="16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a:p>
            <a:pPr>
              <a:lnSpc>
                <a:spcPct val="160000"/>
              </a:lnSpc>
            </a:pPr>
            <a:r>
              <a:rPr lang="zh-CN" altLang="en-US" sz="2400" b="1">
                <a:latin typeface="楷体" panose="02010609060101010101" pitchFamily="49" charset="-122"/>
                <a:ea typeface="楷体" panose="02010609060101010101" pitchFamily="49" charset="-122"/>
                <a:sym typeface="+mn-ea"/>
              </a:rPr>
              <a:t>用</a:t>
            </a:r>
            <a:r>
              <a:rPr lang="zh-CN" altLang="en-US" sz="2400" b="1">
                <a:solidFill>
                  <a:srgbClr val="C00000"/>
                </a:solidFill>
                <a:latin typeface="楷体" panose="02010609060101010101" pitchFamily="49" charset="-122"/>
                <a:ea typeface="楷体" panose="02010609060101010101" pitchFamily="49" charset="-122"/>
                <a:cs typeface="+mn-ea"/>
                <a:sym typeface="+mn-ea"/>
              </a:rPr>
              <a:t>批复</a:t>
            </a:r>
            <a:r>
              <a:rPr lang="zh-CN" altLang="en-US" sz="2400" b="1">
                <a:latin typeface="楷体" panose="02010609060101010101" pitchFamily="49" charset="-122"/>
                <a:ea typeface="楷体" panose="02010609060101010101" pitchFamily="49" charset="-122"/>
                <a:sym typeface="+mn-ea"/>
              </a:rPr>
              <a:t>。（2分）</a:t>
            </a:r>
            <a:endParaRPr lang="zh-CN" altLang="en-US" sz="2400" b="1">
              <a:latin typeface="楷体" panose="02010609060101010101" pitchFamily="49" charset="-122"/>
              <a:ea typeface="楷体" panose="02010609060101010101" pitchFamily="49" charset="-122"/>
              <a:sym typeface="+mn-ea"/>
            </a:endParaRPr>
          </a:p>
        </p:txBody>
      </p:sp>
      <p:grpSp>
        <p:nvGrpSpPr>
          <p:cNvPr id="98" name="组合 97"/>
          <p:cNvGrpSpPr/>
          <p:nvPr/>
        </p:nvGrpSpPr>
        <p:grpSpPr>
          <a:xfrm>
            <a:off x="3422015" y="393065"/>
            <a:ext cx="1727835" cy="844049"/>
            <a:chOff x="5086568" y="-17621"/>
            <a:chExt cx="1727835" cy="799058"/>
          </a:xfrm>
        </p:grpSpPr>
        <p:cxnSp>
          <p:nvCxnSpPr>
            <p:cNvPr id="99" name="直接箭头连接符 98"/>
            <p:cNvCxnSpPr/>
            <p:nvPr/>
          </p:nvCxnSpPr>
          <p:spPr>
            <a:xfrm>
              <a:off x="5086568" y="408555"/>
              <a:ext cx="1727835" cy="0"/>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00" name="组合 99"/>
            <p:cNvGrpSpPr/>
            <p:nvPr/>
          </p:nvGrpSpPr>
          <p:grpSpPr>
            <a:xfrm>
              <a:off x="5209190" y="-17621"/>
              <a:ext cx="1361977" cy="799058"/>
              <a:chOff x="5209190" y="-17621"/>
              <a:chExt cx="1361977" cy="799058"/>
            </a:xfrm>
          </p:grpSpPr>
          <p:grpSp>
            <p:nvGrpSpPr>
              <p:cNvPr id="110" name="组合 109"/>
              <p:cNvGrpSpPr/>
              <p:nvPr/>
            </p:nvGrpSpPr>
            <p:grpSpPr>
              <a:xfrm>
                <a:off x="5931087" y="354790"/>
                <a:ext cx="640080" cy="426191"/>
                <a:chOff x="5485551" y="342159"/>
                <a:chExt cx="640080" cy="426191"/>
              </a:xfrm>
            </p:grpSpPr>
            <p:sp>
              <p:nvSpPr>
                <p:cNvPr id="111" name="矩形 110"/>
                <p:cNvSpPr/>
                <p:nvPr/>
              </p:nvSpPr>
              <p:spPr>
                <a:xfrm>
                  <a:off x="5485551" y="419682"/>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13" name="等腰三角形 112"/>
                <p:cNvSpPr/>
                <p:nvPr/>
              </p:nvSpPr>
              <p:spPr>
                <a:xfrm>
                  <a:off x="5752539" y="342159"/>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nvGrpSpPr>
              <p:cNvPr id="114" name="组合 113"/>
              <p:cNvGrpSpPr/>
              <p:nvPr/>
            </p:nvGrpSpPr>
            <p:grpSpPr>
              <a:xfrm>
                <a:off x="5209190" y="-17621"/>
                <a:ext cx="1264920" cy="799058"/>
                <a:chOff x="6983869" y="-30589"/>
                <a:chExt cx="1264920" cy="799058"/>
              </a:xfrm>
            </p:grpSpPr>
            <p:sp>
              <p:nvSpPr>
                <p:cNvPr id="115" name="矩形 114"/>
                <p:cNvSpPr/>
                <p:nvPr/>
              </p:nvSpPr>
              <p:spPr>
                <a:xfrm>
                  <a:off x="6983869" y="419801"/>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1310</a:t>
                  </a:r>
                  <a:endParaRPr lang="en-US" altLang="zh-CN" dirty="0" smtClean="0">
                    <a:latin typeface="楷体" panose="02010609060101010101" pitchFamily="49" charset="-122"/>
                    <a:ea typeface="楷体" panose="02010609060101010101" pitchFamily="49" charset="-122"/>
                  </a:endParaRPr>
                </a:p>
              </p:txBody>
            </p:sp>
            <p:sp>
              <p:nvSpPr>
                <p:cNvPr id="116" name="矩形 115"/>
                <p:cNvSpPr/>
                <p:nvPr/>
              </p:nvSpPr>
              <p:spPr>
                <a:xfrm>
                  <a:off x="7251839" y="-30589"/>
                  <a:ext cx="996950" cy="377523"/>
                </a:xfrm>
                <a:prstGeom prst="rect">
                  <a:avLst/>
                </a:prstGeom>
              </p:spPr>
              <p:txBody>
                <a:bodyPr wrap="square">
                  <a:spAutoFit/>
                </a:bodyPr>
                <a:lstStyle/>
                <a:p>
                  <a:r>
                    <a:rPr lang="zh-CN" altLang="en-US" sz="2000" b="1" dirty="0" smtClean="0">
                      <a:latin typeface="楷体" panose="02010609060101010101" pitchFamily="49" charset="-122"/>
                      <a:ea typeface="楷体" panose="02010609060101010101" pitchFamily="49" charset="-122"/>
                    </a:rPr>
                    <a:t>分析题</a:t>
                  </a:r>
                  <a:endParaRPr lang="zh-CN" altLang="en-US" sz="2000" b="1" dirty="0" smtClean="0">
                    <a:latin typeface="楷体" panose="02010609060101010101" pitchFamily="49" charset="-122"/>
                    <a:ea typeface="楷体" panose="02010609060101010101" pitchFamily="49" charset="-122"/>
                  </a:endParaRPr>
                </a:p>
              </p:txBody>
            </p:sp>
            <p:sp>
              <p:nvSpPr>
                <p:cNvPr id="117" name="等腰三角形 116"/>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grpSp>
      <p:sp>
        <p:nvSpPr>
          <p:cNvPr id="7" name="内容占位符 6"/>
          <p:cNvSpPr>
            <a:spLocks noGrp="1"/>
          </p:cNvSpPr>
          <p:nvPr>
            <p:ph idx="1"/>
          </p:nvPr>
        </p:nvSpPr>
        <p:spPr>
          <a:xfrm>
            <a:off x="925195" y="1386205"/>
            <a:ext cx="8750935" cy="1238885"/>
          </a:xfrm>
          <a:ln w="12700">
            <a:solidFill>
              <a:srgbClr val="993366"/>
            </a:solidFill>
            <a:prstDash val="lgDashDotDot"/>
          </a:ln>
        </p:spPr>
        <p:txBody>
          <a:bodyPr/>
          <a:lstStyle/>
          <a:p>
            <a:pPr>
              <a:lnSpc>
                <a:spcPct val="140000"/>
              </a:lnSpc>
            </a:pPr>
            <a:r>
              <a:rPr lang="en-US" altLang="zh-CN" b="1">
                <a:cs typeface="楷体" panose="02010609060101010101" pitchFamily="49" charset="-122"/>
              </a:rPr>
              <a:t>2.</a:t>
            </a:r>
            <a:r>
              <a:rPr lang="zh-CN" altLang="en-US" b="1">
                <a:cs typeface="楷体" panose="02010609060101010101" pitchFamily="49" charset="-122"/>
              </a:rPr>
              <a:t>材料：省人民政府要对某县城市规划的请示以予答复，并就县城市规划提出具体明确的要求。</a:t>
            </a:r>
            <a:endParaRPr lang="zh-CN" altLang="en-US">
              <a:latin typeface="微软雅黑" panose="020B0503020204020204" charset="-122"/>
              <a:ea typeface="微软雅黑" panose="020B0503020204020204" charset="-122"/>
              <a:cs typeface="微软雅黑" panose="020B0503020204020204" charset="-122"/>
            </a:endParaRPr>
          </a:p>
          <a:p>
            <a:pPr>
              <a:lnSpc>
                <a:spcPct val="140000"/>
              </a:lnSpc>
            </a:pPr>
            <a:endParaRPr lang="zh-CN" altLang="en-US" b="1">
              <a:cs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0.05"/>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 calcmode="lin" valueType="num">
                                      <p:cBhvr>
                                        <p:cTn id="9" dur="500" fill="hold"/>
                                        <p:tgtEl>
                                          <p:spTgt spid="4"/>
                                        </p:tgtEl>
                                        <p:attrNameLst>
                                          <p:attrName>ppt_x</p:attrName>
                                        </p:attrNameLst>
                                      </p:cBhvr>
                                      <p:tavLst>
                                        <p:tav tm="0">
                                          <p:val>
                                            <p:strVal val="#ppt_x-.2"/>
                                          </p:val>
                                        </p:tav>
                                        <p:tav tm="100000">
                                          <p:val>
                                            <p:strVal val="#ppt_x"/>
                                          </p:val>
                                        </p:tav>
                                      </p:tavLst>
                                    </p:anim>
                                    <p:anim calcmode="lin" valueType="num">
                                      <p:cBhvr>
                                        <p:cTn id="10" dur="500" fill="hold"/>
                                        <p:tgtEl>
                                          <p:spTgt spid="4"/>
                                        </p:tgtEl>
                                        <p:attrNameLst>
                                          <p:attrName>ppt_y</p:attrName>
                                        </p:attrNameLst>
                                      </p:cBhvr>
                                      <p:tavLst>
                                        <p:tav tm="0">
                                          <p:val>
                                            <p:strVal val="#ppt_y"/>
                                          </p:val>
                                        </p:tav>
                                        <p:tav tm="100000">
                                          <p:val>
                                            <p:strVal val="#ppt_y"/>
                                          </p:val>
                                        </p:tav>
                                      </p:tavLst>
                                    </p:anim>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25195" y="2963545"/>
            <a:ext cx="5098797" cy="521970"/>
          </a:xfrm>
          <a:prstGeom prst="rect">
            <a:avLst/>
          </a:prstGeom>
          <a:noFill/>
          <a:ln w="12700">
            <a:solidFill>
              <a:srgbClr val="000000">
                <a:alpha val="0"/>
              </a:srgbClr>
            </a:solidFill>
            <a:prstDash val="lgDashDotDot"/>
          </a:ln>
        </p:spPr>
        <p:txBody>
          <a:bodyPr wrap="square" rtlCol="0" anchor="t">
            <a:spAutoFit/>
          </a:bodyPr>
          <a:lstStyle/>
          <a:p>
            <a:pPr>
              <a:lnSpc>
                <a:spcPct val="140000"/>
              </a:lnSpc>
            </a:pPr>
            <a:r>
              <a:rPr lang="zh-CN" altLang="en-US" sz="2000" b="1" dirty="0">
                <a:latin typeface="楷体" panose="02010609060101010101" pitchFamily="49" charset="-122"/>
                <a:ea typeface="楷体" panose="02010609060101010101" pitchFamily="49" charset="-122"/>
                <a:cs typeface="楷体" panose="02010609060101010101" pitchFamily="49" charset="-122"/>
                <a:sym typeface="+mn-ea"/>
              </a:rPr>
              <a:t>（2）这两种答复形式有何区别？（2分）</a:t>
            </a:r>
            <a:endParaRPr lang="zh-CN" altLang="en-US" sz="2000" b="1" dirty="0">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925195" y="3550285"/>
            <a:ext cx="8806180" cy="2171065"/>
          </a:xfrm>
          <a:prstGeom prst="rect">
            <a:avLst/>
          </a:prstGeom>
          <a:noFill/>
        </p:spPr>
        <p:txBody>
          <a:bodyPr wrap="square" rtlCol="0" anchor="t">
            <a:spAutoFit/>
          </a:bodyPr>
          <a:lstStyle/>
          <a:p>
            <a:pPr algn="l">
              <a:lnSpc>
                <a:spcPct val="130000"/>
              </a:lnSpc>
            </a:pPr>
            <a:r>
              <a:rPr lang="zh-CN" altLang="en-US" sz="2400" b="1" dirty="0">
                <a:solidFill>
                  <a:schemeClr val="tx1"/>
                </a:solidFill>
                <a:latin typeface="楷体" panose="02010609060101010101" pitchFamily="49" charset="-122"/>
                <a:ea typeface="楷体" panose="02010609060101010101" pitchFamily="49" charset="-122"/>
                <a:cs typeface="+mn-ea"/>
                <a:sym typeface="+mn-ea"/>
              </a:rPr>
              <a:t>答：</a:t>
            </a:r>
            <a:endParaRPr lang="zh-CN" altLang="en-US" sz="2400" b="1" dirty="0">
              <a:solidFill>
                <a:schemeClr val="tx1"/>
              </a:solidFill>
              <a:latin typeface="楷体" panose="02010609060101010101" pitchFamily="49" charset="-122"/>
              <a:ea typeface="楷体" panose="02010609060101010101" pitchFamily="49" charset="-122"/>
              <a:cs typeface="+mn-ea"/>
              <a:sym typeface="+mn-ea"/>
            </a:endParaRPr>
          </a:p>
          <a:p>
            <a:pPr algn="l">
              <a:lnSpc>
                <a:spcPct val="130000"/>
              </a:lnSpc>
            </a:pPr>
            <a:r>
              <a:rPr lang="zh-CN" altLang="en-US" sz="2000" b="1">
                <a:latin typeface="楷体" panose="02010609060101010101" pitchFamily="49" charset="-122"/>
                <a:ea typeface="楷体" panose="02010609060101010101" pitchFamily="49" charset="-122"/>
                <a:sym typeface="+mn-ea"/>
              </a:rPr>
              <a:t>批复一般用“现将有关事项的批复如下”批复的事项一般使用</a:t>
            </a:r>
            <a:endParaRPr lang="zh-CN" altLang="en-US" sz="2000" b="1">
              <a:latin typeface="楷体" panose="02010609060101010101" pitchFamily="49" charset="-122"/>
              <a:ea typeface="楷体" panose="02010609060101010101" pitchFamily="49" charset="-122"/>
              <a:sym typeface="+mn-ea"/>
            </a:endParaRPr>
          </a:p>
          <a:p>
            <a:pPr algn="l">
              <a:lnSpc>
                <a:spcPct val="130000"/>
              </a:lnSpc>
            </a:pPr>
            <a:r>
              <a:rPr lang="zh-CN" altLang="en-US" sz="2000" b="1">
                <a:latin typeface="楷体" panose="02010609060101010101" pitchFamily="49" charset="-122"/>
                <a:ea typeface="楷体" panose="02010609060101010101" pitchFamily="49" charset="-122"/>
                <a:sym typeface="+mn-ea"/>
              </a:rPr>
              <a:t>“同意”、“不同意”；批复要求一般使用“希望注意总结经验”。</a:t>
            </a:r>
            <a:endParaRPr lang="zh-CN" altLang="en-US" sz="2000" b="1">
              <a:latin typeface="楷体" panose="02010609060101010101" pitchFamily="49" charset="-122"/>
              <a:ea typeface="楷体" panose="02010609060101010101" pitchFamily="49" charset="-122"/>
              <a:sym typeface="+mn-ea"/>
            </a:endParaRPr>
          </a:p>
          <a:p>
            <a:pPr algn="l">
              <a:lnSpc>
                <a:spcPct val="130000"/>
              </a:lnSpc>
            </a:pPr>
            <a:r>
              <a:rPr lang="zh-CN" altLang="en-US" sz="2000" b="1">
                <a:latin typeface="楷体" panose="02010609060101010101" pitchFamily="49" charset="-122"/>
                <a:ea typeface="楷体" panose="02010609060101010101" pitchFamily="49" charset="-122"/>
                <a:sym typeface="+mn-ea"/>
              </a:rPr>
              <a:t>批转性通知的答复形式一般使用××××同意××××</a:t>
            </a:r>
            <a:endParaRPr lang="zh-CN" altLang="en-US" sz="2000" b="1">
              <a:latin typeface="楷体" panose="02010609060101010101" pitchFamily="49" charset="-122"/>
              <a:ea typeface="楷体" panose="02010609060101010101" pitchFamily="49" charset="-122"/>
              <a:sym typeface="+mn-ea"/>
            </a:endParaRPr>
          </a:p>
          <a:p>
            <a:pPr algn="l">
              <a:lnSpc>
                <a:spcPct val="130000"/>
              </a:lnSpc>
            </a:pPr>
            <a:r>
              <a:rPr lang="zh-CN" altLang="en-US" sz="2000" b="1">
                <a:latin typeface="楷体" panose="02010609060101010101" pitchFamily="49" charset="-122"/>
                <a:ea typeface="楷体" panose="02010609060101010101" pitchFamily="49" charset="-122"/>
                <a:sym typeface="+mn-ea"/>
              </a:rPr>
              <a:t>《××××××××的××》现批转给你们。</a:t>
            </a:r>
            <a:r>
              <a:rPr lang="zh-CN" altLang="en-US" sz="2000" b="1" dirty="0">
                <a:latin typeface="楷体" panose="02010609060101010101" pitchFamily="49" charset="-122"/>
                <a:ea typeface="楷体" panose="02010609060101010101" pitchFamily="49" charset="-122"/>
                <a:sym typeface="+mn-ea"/>
              </a:rPr>
              <a:t>（2分）</a:t>
            </a:r>
            <a:endParaRPr lang="zh-CN" altLang="en-US" sz="2000" b="1" dirty="0">
              <a:latin typeface="楷体" panose="02010609060101010101" pitchFamily="49" charset="-122"/>
              <a:ea typeface="楷体" panose="02010609060101010101" pitchFamily="49" charset="-122"/>
              <a:sym typeface="+mn-ea"/>
            </a:endParaRPr>
          </a:p>
        </p:txBody>
      </p:sp>
      <p:grpSp>
        <p:nvGrpSpPr>
          <p:cNvPr id="98" name="组合 97"/>
          <p:cNvGrpSpPr/>
          <p:nvPr/>
        </p:nvGrpSpPr>
        <p:grpSpPr>
          <a:xfrm>
            <a:off x="3422015" y="393065"/>
            <a:ext cx="1727835" cy="844049"/>
            <a:chOff x="5086568" y="-17621"/>
            <a:chExt cx="1727835" cy="799058"/>
          </a:xfrm>
        </p:grpSpPr>
        <p:cxnSp>
          <p:nvCxnSpPr>
            <p:cNvPr id="99" name="直接箭头连接符 98"/>
            <p:cNvCxnSpPr/>
            <p:nvPr/>
          </p:nvCxnSpPr>
          <p:spPr>
            <a:xfrm>
              <a:off x="5086568" y="408555"/>
              <a:ext cx="1727835" cy="0"/>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00" name="组合 99"/>
            <p:cNvGrpSpPr/>
            <p:nvPr/>
          </p:nvGrpSpPr>
          <p:grpSpPr>
            <a:xfrm>
              <a:off x="5209190" y="-17621"/>
              <a:ext cx="1361977" cy="799058"/>
              <a:chOff x="5209190" y="-17621"/>
              <a:chExt cx="1361977" cy="799058"/>
            </a:xfrm>
          </p:grpSpPr>
          <p:grpSp>
            <p:nvGrpSpPr>
              <p:cNvPr id="110" name="组合 109"/>
              <p:cNvGrpSpPr/>
              <p:nvPr/>
            </p:nvGrpSpPr>
            <p:grpSpPr>
              <a:xfrm>
                <a:off x="5931087" y="354790"/>
                <a:ext cx="640080" cy="426191"/>
                <a:chOff x="5485551" y="342159"/>
                <a:chExt cx="640080" cy="426191"/>
              </a:xfrm>
            </p:grpSpPr>
            <p:sp>
              <p:nvSpPr>
                <p:cNvPr id="111" name="矩形 110"/>
                <p:cNvSpPr/>
                <p:nvPr/>
              </p:nvSpPr>
              <p:spPr>
                <a:xfrm>
                  <a:off x="5485551" y="419682"/>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13" name="等腰三角形 112"/>
                <p:cNvSpPr/>
                <p:nvPr/>
              </p:nvSpPr>
              <p:spPr>
                <a:xfrm>
                  <a:off x="5752539" y="342159"/>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nvGrpSpPr>
              <p:cNvPr id="114" name="组合 113"/>
              <p:cNvGrpSpPr/>
              <p:nvPr/>
            </p:nvGrpSpPr>
            <p:grpSpPr>
              <a:xfrm>
                <a:off x="5209190" y="-17621"/>
                <a:ext cx="1264920" cy="799058"/>
                <a:chOff x="6983869" y="-30589"/>
                <a:chExt cx="1264920" cy="799058"/>
              </a:xfrm>
            </p:grpSpPr>
            <p:sp>
              <p:nvSpPr>
                <p:cNvPr id="115" name="矩形 114"/>
                <p:cNvSpPr/>
                <p:nvPr/>
              </p:nvSpPr>
              <p:spPr>
                <a:xfrm>
                  <a:off x="6983869" y="419801"/>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1310</a:t>
                  </a:r>
                  <a:endParaRPr lang="en-US" altLang="zh-CN" dirty="0" smtClean="0">
                    <a:latin typeface="楷体" panose="02010609060101010101" pitchFamily="49" charset="-122"/>
                    <a:ea typeface="楷体" panose="02010609060101010101" pitchFamily="49" charset="-122"/>
                  </a:endParaRPr>
                </a:p>
              </p:txBody>
            </p:sp>
            <p:sp>
              <p:nvSpPr>
                <p:cNvPr id="116" name="矩形 115"/>
                <p:cNvSpPr/>
                <p:nvPr/>
              </p:nvSpPr>
              <p:spPr>
                <a:xfrm>
                  <a:off x="7251839" y="-30589"/>
                  <a:ext cx="996950" cy="377523"/>
                </a:xfrm>
                <a:prstGeom prst="rect">
                  <a:avLst/>
                </a:prstGeom>
              </p:spPr>
              <p:txBody>
                <a:bodyPr wrap="square">
                  <a:spAutoFit/>
                </a:bodyPr>
                <a:lstStyle/>
                <a:p>
                  <a:r>
                    <a:rPr lang="zh-CN" altLang="en-US" sz="2000" b="1" dirty="0" smtClean="0">
                      <a:latin typeface="楷体" panose="02010609060101010101" pitchFamily="49" charset="-122"/>
                      <a:ea typeface="楷体" panose="02010609060101010101" pitchFamily="49" charset="-122"/>
                    </a:rPr>
                    <a:t>分析题</a:t>
                  </a:r>
                  <a:endParaRPr lang="zh-CN" altLang="en-US" sz="2000" b="1" dirty="0" smtClean="0">
                    <a:latin typeface="楷体" panose="02010609060101010101" pitchFamily="49" charset="-122"/>
                    <a:ea typeface="楷体" panose="02010609060101010101" pitchFamily="49" charset="-122"/>
                  </a:endParaRPr>
                </a:p>
              </p:txBody>
            </p:sp>
            <p:sp>
              <p:nvSpPr>
                <p:cNvPr id="117" name="等腰三角形 116"/>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grpSp>
      <p:sp>
        <p:nvSpPr>
          <p:cNvPr id="7" name="内容占位符 6"/>
          <p:cNvSpPr>
            <a:spLocks noGrp="1"/>
          </p:cNvSpPr>
          <p:nvPr>
            <p:ph idx="1"/>
          </p:nvPr>
        </p:nvSpPr>
        <p:spPr>
          <a:xfrm>
            <a:off x="925195" y="1386205"/>
            <a:ext cx="8750935" cy="1238885"/>
          </a:xfrm>
          <a:ln w="12700">
            <a:solidFill>
              <a:srgbClr val="993366"/>
            </a:solidFill>
            <a:prstDash val="lgDashDotDot"/>
          </a:ln>
        </p:spPr>
        <p:txBody>
          <a:bodyPr/>
          <a:lstStyle/>
          <a:p>
            <a:pPr>
              <a:lnSpc>
                <a:spcPct val="140000"/>
              </a:lnSpc>
            </a:pPr>
            <a:r>
              <a:rPr lang="en-US" altLang="zh-CN" b="1">
                <a:cs typeface="楷体" panose="02010609060101010101" pitchFamily="49" charset="-122"/>
              </a:rPr>
              <a:t>2.</a:t>
            </a:r>
            <a:r>
              <a:rPr lang="zh-CN" altLang="en-US" b="1">
                <a:cs typeface="楷体" panose="02010609060101010101" pitchFamily="49" charset="-122"/>
              </a:rPr>
              <a:t>材料：省人民政府要对某县城市规划的请示以予答复，并就</a:t>
            </a:r>
            <a:endParaRPr lang="zh-CN" altLang="en-US" b="1">
              <a:cs typeface="楷体" panose="02010609060101010101" pitchFamily="49" charset="-122"/>
            </a:endParaRPr>
          </a:p>
          <a:p>
            <a:pPr>
              <a:lnSpc>
                <a:spcPct val="140000"/>
              </a:lnSpc>
            </a:pPr>
            <a:r>
              <a:rPr lang="zh-CN" altLang="en-US" b="1">
                <a:cs typeface="楷体" panose="02010609060101010101" pitchFamily="49" charset="-122"/>
              </a:rPr>
              <a:t>县城市规划提出具体明确的要求。</a:t>
            </a:r>
            <a:endParaRPr lang="zh-CN" altLang="en-US">
              <a:latin typeface="微软雅黑" panose="020B0503020204020204" charset="-122"/>
              <a:ea typeface="微软雅黑" panose="020B0503020204020204" charset="-122"/>
              <a:cs typeface="微软雅黑" panose="020B0503020204020204" charset="-122"/>
            </a:endParaRPr>
          </a:p>
          <a:p>
            <a:pPr>
              <a:lnSpc>
                <a:spcPct val="140000"/>
              </a:lnSpc>
            </a:pPr>
            <a:endParaRPr lang="zh-CN" altLang="en-US" b="1">
              <a:cs typeface="楷体" panose="02010609060101010101" pitchFamily="49" charset="-122"/>
            </a:endParaRPr>
          </a:p>
        </p:txBody>
      </p:sp>
      <p:sp>
        <p:nvSpPr>
          <p:cNvPr id="6" name="标题 4"/>
          <p:cNvSpPr>
            <a:spLocks noGrp="1"/>
          </p:cNvSpPr>
          <p:nvPr/>
        </p:nvSpPr>
        <p:spPr>
          <a:xfrm>
            <a:off x="925195" y="473075"/>
            <a:ext cx="1095375" cy="683895"/>
          </a:xfrm>
          <a:prstGeom prst="rect">
            <a:avLst/>
          </a:prstGeom>
          <a:solidFill>
            <a:srgbClr val="FFC000"/>
          </a:solidFill>
          <a:ln w="9525">
            <a:noFill/>
          </a:ln>
        </p:spPr>
        <p:txBody>
          <a:bodyPr anchor="ctr"/>
          <a:lstStyle>
            <a:lvl1pPr marL="0" lvl="0" indent="0" algn="ctr" defTabSz="914400" eaLnBrk="1" fontAlgn="base" latinLnBrk="0" hangingPunct="1">
              <a:lnSpc>
                <a:spcPct val="100000"/>
              </a:lnSpc>
              <a:spcBef>
                <a:spcPct val="0"/>
              </a:spcBef>
              <a:spcAft>
                <a:spcPct val="0"/>
              </a:spcAft>
              <a:buNone/>
              <a:defRPr sz="2400" b="0" i="0" u="none" kern="1200" baseline="0">
                <a:solidFill>
                  <a:schemeClr val="tx2"/>
                </a:solidFill>
                <a:latin typeface="微软雅黑" panose="020B0503020204020204" charset="-122"/>
                <a:ea typeface="微软雅黑" panose="020B0503020204020204" charset="-122"/>
                <a:cs typeface="+mj-cs"/>
              </a:defRPr>
            </a:lvl1pPr>
          </a:lstStyle>
          <a:p>
            <a:pPr algn="l"/>
            <a:r>
              <a:rPr lang="zh-CN" altLang="en-US" sz="3200"/>
              <a:t>批复</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矩形 1048591"/>
          <p:cNvSpPr/>
          <p:nvPr/>
        </p:nvSpPr>
        <p:spPr>
          <a:xfrm>
            <a:off x="1214120" y="1104900"/>
            <a:ext cx="7261225" cy="3611245"/>
          </a:xfrm>
          <a:prstGeom prst="rect">
            <a:avLst/>
          </a:prstGeom>
          <a:noFill/>
          <a:ln w="9525">
            <a:noFill/>
          </a:ln>
        </p:spPr>
        <p:txBody>
          <a:bodyPr wrap="square" lIns="91440" tIns="45720" rIns="91440" bIns="45720" anchor="t">
            <a:spAutoFit/>
          </a:bodyPr>
          <a:lstStyle/>
          <a:p>
            <a:pPr lvl="0" indent="-342900" algn="ctr" latinLnBrk="1">
              <a:lnSpc>
                <a:spcPct val="170000"/>
              </a:lnSpc>
            </a:pPr>
            <a:r>
              <a:rPr lang="zh-CN" altLang="en-US" sz="7200" b="1">
                <a:solidFill>
                  <a:srgbClr val="000000"/>
                </a:solidFill>
                <a:latin typeface="楷体" panose="02010609060101010101" pitchFamily="49" charset="-122"/>
                <a:ea typeface="楷体" panose="02010609060101010101" pitchFamily="49" charset="-122"/>
              </a:rPr>
              <a:t>应用文写作</a:t>
            </a:r>
            <a:endParaRPr lang="zh-CN" altLang="en-US" sz="7200" b="1">
              <a:solidFill>
                <a:srgbClr val="000000"/>
              </a:solidFill>
              <a:latin typeface="楷体" panose="02010609060101010101" pitchFamily="49" charset="-122"/>
              <a:ea typeface="楷体" panose="02010609060101010101" pitchFamily="49" charset="-122"/>
            </a:endParaRPr>
          </a:p>
          <a:p>
            <a:pPr lvl="0" indent="360045" algn="ctr" latinLnBrk="1">
              <a:lnSpc>
                <a:spcPct val="170000"/>
              </a:lnSpc>
            </a:pPr>
            <a:r>
              <a:rPr lang="zh-CN" altLang="en-US" sz="2800" b="1">
                <a:solidFill>
                  <a:srgbClr val="000000"/>
                </a:solidFill>
                <a:latin typeface="楷体" panose="02010609060101010101" pitchFamily="49" charset="-122"/>
                <a:ea typeface="楷体" panose="02010609060101010101" pitchFamily="49" charset="-122"/>
              </a:rPr>
              <a:t>课程代码：</a:t>
            </a:r>
            <a:r>
              <a:rPr lang="en-US" altLang="zh-CN" sz="2800" b="1">
                <a:solidFill>
                  <a:srgbClr val="000000"/>
                </a:solidFill>
                <a:latin typeface="楷体" panose="02010609060101010101" pitchFamily="49" charset="-122"/>
                <a:ea typeface="楷体" panose="02010609060101010101" pitchFamily="49" charset="-122"/>
              </a:rPr>
              <a:t>27007</a:t>
            </a:r>
            <a:endParaRPr lang="en-US" altLang="zh-CN" sz="2800" b="1">
              <a:solidFill>
                <a:srgbClr val="000000"/>
              </a:solidFill>
              <a:latin typeface="楷体" panose="02010609060101010101" pitchFamily="49" charset="-122"/>
              <a:ea typeface="楷体" panose="02010609060101010101" pitchFamily="49" charset="-122"/>
            </a:endParaRPr>
          </a:p>
          <a:p>
            <a:pPr lvl="0" indent="360045" algn="ctr" latinLnBrk="1">
              <a:lnSpc>
                <a:spcPct val="210000"/>
              </a:lnSpc>
            </a:pPr>
            <a:r>
              <a:rPr lang="zh-CN" altLang="en-US" sz="2800" b="1">
                <a:solidFill>
                  <a:srgbClr val="000000"/>
                </a:solidFill>
                <a:latin typeface="楷体" panose="02010609060101010101" pitchFamily="49" charset="-122"/>
                <a:ea typeface="楷体" panose="02010609060101010101" pitchFamily="49" charset="-122"/>
              </a:rPr>
              <a:t> 主讲老师：伍国华</a:t>
            </a:r>
            <a:endParaRPr lang="zh-CN" altLang="en-US" sz="2800" b="1">
              <a:solidFill>
                <a:srgbClr val="000000"/>
              </a:solidFill>
              <a:latin typeface="楷体" panose="02010609060101010101" pitchFamily="49" charset="-122"/>
              <a:ea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25195" y="3086735"/>
            <a:ext cx="7735570" cy="521970"/>
          </a:xfrm>
          <a:prstGeom prst="rect">
            <a:avLst/>
          </a:prstGeom>
          <a:noFill/>
          <a:ln w="12700">
            <a:solidFill>
              <a:srgbClr val="000000">
                <a:alpha val="0"/>
              </a:srgbClr>
            </a:solidFill>
            <a:prstDash val="lgDashDotDot"/>
          </a:ln>
        </p:spPr>
        <p:txBody>
          <a:bodyPr wrap="square" rtlCol="0" anchor="t">
            <a:spAutoFit/>
          </a:bodyPr>
          <a:lstStyle/>
          <a:p>
            <a:pPr>
              <a:lnSpc>
                <a:spcPct val="140000"/>
              </a:lnSpc>
            </a:pPr>
            <a:r>
              <a:rPr lang="zh-CN" altLang="en-US" sz="2000" b="1" dirty="0">
                <a:latin typeface="楷体" panose="02010609060101010101" pitchFamily="49" charset="-122"/>
                <a:ea typeface="楷体" panose="02010609060101010101" pitchFamily="49" charset="-122"/>
                <a:cs typeface="楷体" panose="02010609060101010101" pitchFamily="49" charset="-122"/>
                <a:sym typeface="+mn-ea"/>
              </a:rPr>
              <a:t>（3）请拟出这个文种的标题，缺项使用“××”替代。（2分）</a:t>
            </a:r>
            <a:endParaRPr lang="zh-CN" altLang="en-US" sz="2000" b="1" dirty="0">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1150620" y="4704080"/>
            <a:ext cx="8905240" cy="755650"/>
          </a:xfrm>
          <a:prstGeom prst="rect">
            <a:avLst/>
          </a:prstGeom>
          <a:noFill/>
        </p:spPr>
        <p:txBody>
          <a:bodyPr wrap="square" rtlCol="0" anchor="t">
            <a:spAutoFit/>
          </a:bodyPr>
          <a:lstStyle/>
          <a:p>
            <a:pPr algn="l">
              <a:lnSpc>
                <a:spcPct val="180000"/>
              </a:lnSpc>
            </a:pPr>
            <a:r>
              <a:rPr lang="zh-CN" altLang="en-US" sz="2400" b="1">
                <a:gradFill>
                  <a:gsLst>
                    <a:gs pos="0">
                      <a:srgbClr val="7B32B2"/>
                    </a:gs>
                    <a:gs pos="100000">
                      <a:srgbClr val="401A5D"/>
                    </a:gs>
                  </a:gsLst>
                  <a:lin scaled="0"/>
                </a:gradFill>
                <a:latin typeface="楷体" panose="02010609060101010101" pitchFamily="49" charset="-122"/>
                <a:ea typeface="楷体" panose="02010609060101010101" pitchFamily="49" charset="-122"/>
                <a:sym typeface="+mn-ea"/>
              </a:rPr>
              <a:t>××省人民政府</a:t>
            </a:r>
            <a:r>
              <a:rPr lang="zh-CN" altLang="en-US" sz="2400" b="1">
                <a:latin typeface="楷体" panose="02010609060101010101" pitchFamily="49" charset="-122"/>
                <a:ea typeface="楷体" panose="02010609060101010101" pitchFamily="49" charset="-122"/>
                <a:sym typeface="+mn-ea"/>
              </a:rPr>
              <a:t>关于××县城市规划事项的</a:t>
            </a:r>
            <a:r>
              <a:rPr lang="zh-CN" altLang="en-US" sz="2400" b="1">
                <a:gradFill>
                  <a:gsLst>
                    <a:gs pos="0">
                      <a:srgbClr val="012D86"/>
                    </a:gs>
                    <a:gs pos="100000">
                      <a:srgbClr val="0E2557"/>
                    </a:gs>
                  </a:gsLst>
                  <a:lin scaled="0"/>
                </a:gradFill>
                <a:latin typeface="楷体" panose="02010609060101010101" pitchFamily="49" charset="-122"/>
                <a:ea typeface="楷体" panose="02010609060101010101" pitchFamily="49" charset="-122"/>
                <a:sym typeface="+mn-ea"/>
              </a:rPr>
              <a:t>批复</a:t>
            </a:r>
            <a:r>
              <a:rPr lang="zh-CN" altLang="en-US" sz="2400" b="1">
                <a:latin typeface="楷体" panose="02010609060101010101" pitchFamily="49" charset="-122"/>
                <a:ea typeface="楷体" panose="02010609060101010101" pitchFamily="49" charset="-122"/>
                <a:sym typeface="+mn-ea"/>
              </a:rPr>
              <a:t>。（2分）</a:t>
            </a:r>
            <a:endParaRPr lang="zh-CN" altLang="en-US" sz="2400" b="1">
              <a:latin typeface="楷体" panose="02010609060101010101" pitchFamily="49" charset="-122"/>
              <a:ea typeface="楷体" panose="02010609060101010101" pitchFamily="49" charset="-122"/>
              <a:sym typeface="+mn-ea"/>
            </a:endParaRPr>
          </a:p>
        </p:txBody>
      </p:sp>
      <p:grpSp>
        <p:nvGrpSpPr>
          <p:cNvPr id="98" name="组合 97"/>
          <p:cNvGrpSpPr/>
          <p:nvPr/>
        </p:nvGrpSpPr>
        <p:grpSpPr>
          <a:xfrm>
            <a:off x="3422015" y="393065"/>
            <a:ext cx="1727835" cy="844049"/>
            <a:chOff x="5086568" y="-17621"/>
            <a:chExt cx="1727835" cy="799058"/>
          </a:xfrm>
        </p:grpSpPr>
        <p:cxnSp>
          <p:nvCxnSpPr>
            <p:cNvPr id="99" name="直接箭头连接符 98"/>
            <p:cNvCxnSpPr/>
            <p:nvPr/>
          </p:nvCxnSpPr>
          <p:spPr>
            <a:xfrm>
              <a:off x="5086568" y="408555"/>
              <a:ext cx="1727835" cy="0"/>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00" name="组合 99"/>
            <p:cNvGrpSpPr/>
            <p:nvPr/>
          </p:nvGrpSpPr>
          <p:grpSpPr>
            <a:xfrm>
              <a:off x="5209190" y="-17621"/>
              <a:ext cx="1361977" cy="799058"/>
              <a:chOff x="5209190" y="-17621"/>
              <a:chExt cx="1361977" cy="799058"/>
            </a:xfrm>
          </p:grpSpPr>
          <p:grpSp>
            <p:nvGrpSpPr>
              <p:cNvPr id="110" name="组合 109"/>
              <p:cNvGrpSpPr/>
              <p:nvPr/>
            </p:nvGrpSpPr>
            <p:grpSpPr>
              <a:xfrm>
                <a:off x="5931087" y="354790"/>
                <a:ext cx="640080" cy="426191"/>
                <a:chOff x="5485551" y="342159"/>
                <a:chExt cx="640080" cy="426191"/>
              </a:xfrm>
            </p:grpSpPr>
            <p:sp>
              <p:nvSpPr>
                <p:cNvPr id="111" name="矩形 110"/>
                <p:cNvSpPr/>
                <p:nvPr/>
              </p:nvSpPr>
              <p:spPr>
                <a:xfrm>
                  <a:off x="5485551" y="419682"/>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13" name="等腰三角形 112"/>
                <p:cNvSpPr/>
                <p:nvPr/>
              </p:nvSpPr>
              <p:spPr>
                <a:xfrm>
                  <a:off x="5752539" y="342159"/>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nvGrpSpPr>
              <p:cNvPr id="114" name="组合 113"/>
              <p:cNvGrpSpPr/>
              <p:nvPr/>
            </p:nvGrpSpPr>
            <p:grpSpPr>
              <a:xfrm>
                <a:off x="5209190" y="-17621"/>
                <a:ext cx="1264920" cy="799058"/>
                <a:chOff x="6983869" y="-30589"/>
                <a:chExt cx="1264920" cy="799058"/>
              </a:xfrm>
            </p:grpSpPr>
            <p:sp>
              <p:nvSpPr>
                <p:cNvPr id="115" name="矩形 114"/>
                <p:cNvSpPr/>
                <p:nvPr/>
              </p:nvSpPr>
              <p:spPr>
                <a:xfrm>
                  <a:off x="6983869" y="419801"/>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1310</a:t>
                  </a:r>
                  <a:endParaRPr lang="en-US" altLang="zh-CN" dirty="0" smtClean="0">
                    <a:latin typeface="楷体" panose="02010609060101010101" pitchFamily="49" charset="-122"/>
                    <a:ea typeface="楷体" panose="02010609060101010101" pitchFamily="49" charset="-122"/>
                  </a:endParaRPr>
                </a:p>
              </p:txBody>
            </p:sp>
            <p:sp>
              <p:nvSpPr>
                <p:cNvPr id="116" name="矩形 115"/>
                <p:cNvSpPr/>
                <p:nvPr/>
              </p:nvSpPr>
              <p:spPr>
                <a:xfrm>
                  <a:off x="7251839" y="-30589"/>
                  <a:ext cx="996950" cy="377523"/>
                </a:xfrm>
                <a:prstGeom prst="rect">
                  <a:avLst/>
                </a:prstGeom>
              </p:spPr>
              <p:txBody>
                <a:bodyPr wrap="square">
                  <a:spAutoFit/>
                </a:bodyPr>
                <a:lstStyle/>
                <a:p>
                  <a:r>
                    <a:rPr lang="zh-CN" altLang="en-US" sz="2000" b="1" dirty="0" smtClean="0">
                      <a:latin typeface="楷体" panose="02010609060101010101" pitchFamily="49" charset="-122"/>
                      <a:ea typeface="楷体" panose="02010609060101010101" pitchFamily="49" charset="-122"/>
                    </a:rPr>
                    <a:t>分析题</a:t>
                  </a:r>
                  <a:endParaRPr lang="zh-CN" altLang="en-US" sz="2000" b="1" dirty="0" smtClean="0">
                    <a:latin typeface="楷体" panose="02010609060101010101" pitchFamily="49" charset="-122"/>
                    <a:ea typeface="楷体" panose="02010609060101010101" pitchFamily="49" charset="-122"/>
                  </a:endParaRPr>
                </a:p>
              </p:txBody>
            </p:sp>
            <p:sp>
              <p:nvSpPr>
                <p:cNvPr id="117" name="等腰三角形 116"/>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grpSp>
      <p:sp>
        <p:nvSpPr>
          <p:cNvPr id="7" name="内容占位符 6"/>
          <p:cNvSpPr>
            <a:spLocks noGrp="1"/>
          </p:cNvSpPr>
          <p:nvPr>
            <p:ph idx="1"/>
          </p:nvPr>
        </p:nvSpPr>
        <p:spPr>
          <a:xfrm>
            <a:off x="925195" y="1386205"/>
            <a:ext cx="8750935" cy="1238885"/>
          </a:xfrm>
          <a:ln w="12700">
            <a:solidFill>
              <a:srgbClr val="993366"/>
            </a:solidFill>
            <a:prstDash val="lgDashDotDot"/>
          </a:ln>
        </p:spPr>
        <p:txBody>
          <a:bodyPr/>
          <a:lstStyle/>
          <a:p>
            <a:pPr>
              <a:lnSpc>
                <a:spcPct val="140000"/>
              </a:lnSpc>
            </a:pPr>
            <a:r>
              <a:rPr lang="en-US" altLang="zh-CN" b="1">
                <a:cs typeface="楷体" panose="02010609060101010101" pitchFamily="49" charset="-122"/>
              </a:rPr>
              <a:t>2.</a:t>
            </a:r>
            <a:r>
              <a:rPr lang="zh-CN" altLang="en-US" b="1">
                <a:cs typeface="楷体" panose="02010609060101010101" pitchFamily="49" charset="-122"/>
              </a:rPr>
              <a:t>材料：省人民政府要对某县城市规划的请示以予答复，并就</a:t>
            </a:r>
            <a:endParaRPr lang="zh-CN" altLang="en-US" b="1">
              <a:cs typeface="楷体" panose="02010609060101010101" pitchFamily="49" charset="-122"/>
            </a:endParaRPr>
          </a:p>
          <a:p>
            <a:pPr>
              <a:lnSpc>
                <a:spcPct val="140000"/>
              </a:lnSpc>
            </a:pPr>
            <a:r>
              <a:rPr lang="zh-CN" altLang="en-US" b="1">
                <a:cs typeface="楷体" panose="02010609060101010101" pitchFamily="49" charset="-122"/>
              </a:rPr>
              <a:t>县城市规划提出具体明确的要求。</a:t>
            </a:r>
            <a:endParaRPr lang="zh-CN" altLang="en-US">
              <a:latin typeface="微软雅黑" panose="020B0503020204020204" charset="-122"/>
              <a:ea typeface="微软雅黑" panose="020B0503020204020204" charset="-122"/>
              <a:cs typeface="微软雅黑" panose="020B0503020204020204" charset="-122"/>
            </a:endParaRPr>
          </a:p>
          <a:p>
            <a:pPr>
              <a:lnSpc>
                <a:spcPct val="140000"/>
              </a:lnSpc>
            </a:pPr>
            <a:endParaRPr lang="zh-CN" altLang="en-US" b="1">
              <a:cs typeface="楷体" panose="02010609060101010101" pitchFamily="49" charset="-122"/>
            </a:endParaRPr>
          </a:p>
        </p:txBody>
      </p:sp>
      <p:sp>
        <p:nvSpPr>
          <p:cNvPr id="6" name="标题 5"/>
          <p:cNvSpPr>
            <a:spLocks noGrp="1"/>
          </p:cNvSpPr>
          <p:nvPr>
            <p:ph type="title"/>
          </p:nvPr>
        </p:nvSpPr>
        <p:spPr>
          <a:xfrm>
            <a:off x="925195" y="473075"/>
            <a:ext cx="1095375" cy="683895"/>
          </a:xfrm>
          <a:solidFill>
            <a:srgbClr val="FFC000"/>
          </a:solidFill>
        </p:spPr>
        <p:txBody>
          <a:bodyPr/>
          <a:lstStyle/>
          <a:p>
            <a:pPr algn="l"/>
            <a:r>
              <a:rPr lang="zh-CN" altLang="en-US" sz="3200"/>
              <a:t>批复</a:t>
            </a:r>
            <a:endParaRPr lang="zh-CN" altLang="en-US" sz="3200"/>
          </a:p>
        </p:txBody>
      </p:sp>
      <p:sp>
        <p:nvSpPr>
          <p:cNvPr id="5" name="文本框 4"/>
          <p:cNvSpPr txBox="1"/>
          <p:nvPr/>
        </p:nvSpPr>
        <p:spPr>
          <a:xfrm>
            <a:off x="1151255" y="4062730"/>
            <a:ext cx="759460" cy="460375"/>
          </a:xfrm>
          <a:prstGeom prst="rect">
            <a:avLst/>
          </a:prstGeom>
          <a:noFill/>
        </p:spPr>
        <p:txBody>
          <a:bodyPr wrap="square" rtlCol="0" anchor="t">
            <a:spAutoFit/>
          </a:bodyPr>
          <a:p>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p:txBody>
      </p:sp>
      <p:sp>
        <p:nvSpPr>
          <p:cNvPr id="8" name="矩形 7"/>
          <p:cNvSpPr/>
          <p:nvPr/>
        </p:nvSpPr>
        <p:spPr>
          <a:xfrm>
            <a:off x="1199515" y="4940935"/>
            <a:ext cx="2232660" cy="4324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8"/>
          <p:cNvSpPr/>
          <p:nvPr/>
        </p:nvSpPr>
        <p:spPr>
          <a:xfrm>
            <a:off x="3422015" y="4940935"/>
            <a:ext cx="4546600" cy="4324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8"/>
                                        </p:tgtEl>
                                        <p:attrNameLst>
                                          <p:attrName>ppt_x</p:attrName>
                                        </p:attrNameLst>
                                      </p:cBhvr>
                                      <p:tavLst>
                                        <p:tav tm="0">
                                          <p:val>
                                            <p:strVal val="ppt_x"/>
                                          </p:val>
                                        </p:tav>
                                        <p:tav tm="100000">
                                          <p:val>
                                            <p:strVal val="ppt_x"/>
                                          </p:val>
                                        </p:tav>
                                      </p:tavLst>
                                    </p:anim>
                                    <p:anim calcmode="lin" valueType="num">
                                      <p:cBhvr additive="base">
                                        <p:cTn id="7" dur="500"/>
                                        <p:tgtEl>
                                          <p:spTgt spid="8"/>
                                        </p:tgtEl>
                                        <p:attrNameLst>
                                          <p:attrName>ppt_y</p:attrName>
                                        </p:attrNameLst>
                                      </p:cBhvr>
                                      <p:tavLst>
                                        <p:tav tm="0">
                                          <p:val>
                                            <p:strVal val="ppt_y"/>
                                          </p:val>
                                        </p:tav>
                                        <p:tav tm="100000">
                                          <p:val>
                                            <p:strVal val="1+ppt_h/2"/>
                                          </p:val>
                                        </p:tav>
                                      </p:tavLst>
                                    </p:anim>
                                    <p:set>
                                      <p:cBhvr>
                                        <p:cTn id="8" dur="1" fill="hold">
                                          <p:stCondLst>
                                            <p:cond delay="499"/>
                                          </p:stCondLst>
                                        </p:cTn>
                                        <p:tgtEl>
                                          <p:spTgt spid="8"/>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0" nodeType="clickEffect">
                                  <p:stCondLst>
                                    <p:cond delay="0"/>
                                  </p:stCondLst>
                                  <p:childTnLst>
                                    <p:anim calcmode="lin" valueType="num">
                                      <p:cBhvr additive="base">
                                        <p:cTn id="12" dur="500"/>
                                        <p:tgtEl>
                                          <p:spTgt spid="9"/>
                                        </p:tgtEl>
                                        <p:attrNameLst>
                                          <p:attrName>ppt_x</p:attrName>
                                        </p:attrNameLst>
                                      </p:cBhvr>
                                      <p:tavLst>
                                        <p:tav tm="0">
                                          <p:val>
                                            <p:strVal val="ppt_x"/>
                                          </p:val>
                                        </p:tav>
                                        <p:tav tm="100000">
                                          <p:val>
                                            <p:strVal val="ppt_x"/>
                                          </p:val>
                                        </p:tav>
                                      </p:tavLst>
                                    </p:anim>
                                    <p:anim calcmode="lin" valueType="num">
                                      <p:cBhvr additive="base">
                                        <p:cTn id="13" dur="500"/>
                                        <p:tgtEl>
                                          <p:spTgt spid="9"/>
                                        </p:tgtEl>
                                        <p:attrNameLst>
                                          <p:attrName>ppt_y</p:attrName>
                                        </p:attrNameLst>
                                      </p:cBhvr>
                                      <p:tavLst>
                                        <p:tav tm="0">
                                          <p:val>
                                            <p:strVal val="ppt_y"/>
                                          </p:val>
                                        </p:tav>
                                        <p:tav tm="100000">
                                          <p:val>
                                            <p:strVal val="1+ppt_h/2"/>
                                          </p:val>
                                        </p:tav>
                                      </p:tavLst>
                                    </p:anim>
                                    <p:set>
                                      <p:cBhvr>
                                        <p:cTn id="14"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37540" y="347980"/>
            <a:ext cx="1810385" cy="674370"/>
          </a:xfrm>
        </p:spPr>
        <p:txBody>
          <a:bodyPr/>
          <a:lstStyle/>
          <a:p>
            <a:r>
              <a:rPr lang="zh-CN" altLang="en-US" sz="3200" b="1">
                <a:solidFill>
                  <a:srgbClr val="002060"/>
                </a:solidFill>
              </a:rPr>
              <a:t>批复</a:t>
            </a:r>
            <a:endParaRPr lang="zh-CN" altLang="en-US" sz="3200" b="1">
              <a:solidFill>
                <a:srgbClr val="002060"/>
              </a:solidFill>
            </a:endParaRPr>
          </a:p>
        </p:txBody>
      </p:sp>
      <p:pic>
        <p:nvPicPr>
          <p:cNvPr id="8" name="图片 7"/>
          <p:cNvPicPr>
            <a:picLocks noChangeAspect="1"/>
          </p:cNvPicPr>
          <p:nvPr/>
        </p:nvPicPr>
        <p:blipFill>
          <a:blip r:embed="rId1"/>
          <a:stretch>
            <a:fillRect/>
          </a:stretch>
        </p:blipFill>
        <p:spPr>
          <a:xfrm>
            <a:off x="637540" y="1022350"/>
            <a:ext cx="4302125" cy="5218430"/>
          </a:xfrm>
          <a:prstGeom prst="rect">
            <a:avLst/>
          </a:prstGeom>
        </p:spPr>
      </p:pic>
      <p:grpSp>
        <p:nvGrpSpPr>
          <p:cNvPr id="6" name="组合 5"/>
          <p:cNvGrpSpPr/>
          <p:nvPr/>
        </p:nvGrpSpPr>
        <p:grpSpPr>
          <a:xfrm>
            <a:off x="4368165" y="2323465"/>
            <a:ext cx="2488565" cy="469900"/>
            <a:chOff x="11725" y="1442"/>
            <a:chExt cx="3919" cy="740"/>
          </a:xfrm>
        </p:grpSpPr>
        <p:sp>
          <p:nvSpPr>
            <p:cNvPr id="16" name="文本框 24"/>
            <p:cNvSpPr txBox="1"/>
            <p:nvPr/>
          </p:nvSpPr>
          <p:spPr>
            <a:xfrm>
              <a:off x="13228" y="1442"/>
              <a:ext cx="2416" cy="740"/>
            </a:xfrm>
            <a:prstGeom prst="rect">
              <a:avLst/>
            </a:prstGeom>
            <a:noFill/>
            <a:ln>
              <a:solidFill>
                <a:srgbClr val="FFCC99"/>
              </a:solidFill>
            </a:ln>
          </p:spPr>
          <p:txBody>
            <a:bodyPr wrap="none" lIns="480000" tIns="0" rIns="0" bIns="0" anchor="b" anchorCtr="0"/>
            <a:lstStyle/>
            <a:p>
              <a:r>
                <a:rPr lang="zh-CN" altLang="en-US" sz="2400" b="1">
                  <a:solidFill>
                    <a:srgbClr val="C00000"/>
                  </a:solidFill>
                </a:rPr>
                <a:t>标题</a:t>
              </a:r>
              <a:endParaRPr lang="zh-CN" altLang="en-US" sz="2400" b="1">
                <a:solidFill>
                  <a:srgbClr val="C00000"/>
                </a:solidFill>
              </a:endParaRPr>
            </a:p>
          </p:txBody>
        </p:sp>
        <p:cxnSp>
          <p:nvCxnSpPr>
            <p:cNvPr id="5" name="直接箭头连接符 4"/>
            <p:cNvCxnSpPr>
              <a:stCxn id="16" idx="1"/>
            </p:cNvCxnSpPr>
            <p:nvPr/>
          </p:nvCxnSpPr>
          <p:spPr>
            <a:xfrm flipH="1">
              <a:off x="11725" y="1812"/>
              <a:ext cx="1503" cy="10"/>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4" name="组合 3"/>
          <p:cNvGrpSpPr/>
          <p:nvPr/>
        </p:nvGrpSpPr>
        <p:grpSpPr>
          <a:xfrm>
            <a:off x="3648075" y="1651000"/>
            <a:ext cx="3525520" cy="469900"/>
            <a:chOff x="10813" y="1442"/>
            <a:chExt cx="5552" cy="740"/>
          </a:xfrm>
        </p:grpSpPr>
        <p:sp>
          <p:nvSpPr>
            <p:cNvPr id="7" name="文本框 24"/>
            <p:cNvSpPr txBox="1"/>
            <p:nvPr/>
          </p:nvSpPr>
          <p:spPr>
            <a:xfrm>
              <a:off x="13228" y="1442"/>
              <a:ext cx="3137" cy="740"/>
            </a:xfrm>
            <a:prstGeom prst="rect">
              <a:avLst/>
            </a:prstGeom>
            <a:noFill/>
            <a:ln>
              <a:solidFill>
                <a:srgbClr val="FFCC99"/>
              </a:solidFill>
            </a:ln>
          </p:spPr>
          <p:txBody>
            <a:bodyPr wrap="none" lIns="480000" tIns="0" rIns="0" bIns="0" anchor="b" anchorCtr="0"/>
            <a:lstStyle/>
            <a:p>
              <a:r>
                <a:rPr lang="zh-CN" altLang="en-US" sz="2400" b="1">
                  <a:solidFill>
                    <a:srgbClr val="C00000"/>
                  </a:solidFill>
                </a:rPr>
                <a:t>发文字号</a:t>
              </a:r>
              <a:endParaRPr lang="zh-CN" altLang="en-US" sz="2400" b="1">
                <a:solidFill>
                  <a:srgbClr val="C00000"/>
                </a:solidFill>
              </a:endParaRPr>
            </a:p>
          </p:txBody>
        </p:sp>
        <p:cxnSp>
          <p:nvCxnSpPr>
            <p:cNvPr id="9" name="直接箭头连接符 8"/>
            <p:cNvCxnSpPr>
              <a:stCxn id="7" idx="1"/>
            </p:cNvCxnSpPr>
            <p:nvPr/>
          </p:nvCxnSpPr>
          <p:spPr>
            <a:xfrm flipH="1">
              <a:off x="10813" y="1812"/>
              <a:ext cx="2415" cy="162"/>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4799965" y="3619500"/>
            <a:ext cx="5308600" cy="469900"/>
            <a:chOff x="12405" y="1442"/>
            <a:chExt cx="8360" cy="740"/>
          </a:xfrm>
        </p:grpSpPr>
        <p:sp>
          <p:nvSpPr>
            <p:cNvPr id="11" name="文本框 24"/>
            <p:cNvSpPr txBox="1"/>
            <p:nvPr/>
          </p:nvSpPr>
          <p:spPr>
            <a:xfrm>
              <a:off x="13228" y="1442"/>
              <a:ext cx="7537" cy="740"/>
            </a:xfrm>
            <a:prstGeom prst="rect">
              <a:avLst/>
            </a:prstGeom>
            <a:noFill/>
            <a:ln>
              <a:solidFill>
                <a:srgbClr val="FFCC99"/>
              </a:solidFill>
            </a:ln>
          </p:spPr>
          <p:txBody>
            <a:bodyPr wrap="none" lIns="480000" tIns="0" rIns="0" bIns="0" anchor="b" anchorCtr="0"/>
            <a:lstStyle/>
            <a:p>
              <a:r>
                <a:rPr lang="zh-CN" altLang="en-US" sz="2400" b="1">
                  <a:solidFill>
                    <a:srgbClr val="C00000"/>
                  </a:solidFill>
                </a:rPr>
                <a:t>主体：批复的根据、意见和要求</a:t>
              </a:r>
              <a:endParaRPr lang="zh-CN" altLang="en-US" sz="2400" b="1">
                <a:solidFill>
                  <a:srgbClr val="C00000"/>
                </a:solidFill>
              </a:endParaRPr>
            </a:p>
          </p:txBody>
        </p:sp>
        <p:cxnSp>
          <p:nvCxnSpPr>
            <p:cNvPr id="12" name="直接箭头连接符 11"/>
            <p:cNvCxnSpPr>
              <a:stCxn id="11" idx="1"/>
            </p:cNvCxnSpPr>
            <p:nvPr/>
          </p:nvCxnSpPr>
          <p:spPr>
            <a:xfrm flipH="1">
              <a:off x="12405" y="1812"/>
              <a:ext cx="823" cy="10"/>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4512310" y="4866005"/>
            <a:ext cx="3006090" cy="469900"/>
            <a:chOff x="11815" y="1442"/>
            <a:chExt cx="4734" cy="740"/>
          </a:xfrm>
        </p:grpSpPr>
        <p:sp>
          <p:nvSpPr>
            <p:cNvPr id="14" name="文本框 24"/>
            <p:cNvSpPr txBox="1"/>
            <p:nvPr/>
          </p:nvSpPr>
          <p:spPr>
            <a:xfrm>
              <a:off x="13228" y="1442"/>
              <a:ext cx="3321" cy="740"/>
            </a:xfrm>
            <a:prstGeom prst="rect">
              <a:avLst/>
            </a:prstGeom>
            <a:noFill/>
            <a:ln>
              <a:solidFill>
                <a:srgbClr val="FFCC99"/>
              </a:solidFill>
            </a:ln>
          </p:spPr>
          <p:txBody>
            <a:bodyPr wrap="none" lIns="480000" tIns="0" rIns="0" bIns="0" anchor="b" anchorCtr="0"/>
            <a:lstStyle/>
            <a:p>
              <a:r>
                <a:rPr lang="zh-CN" altLang="en-US" sz="2400" b="1">
                  <a:solidFill>
                    <a:srgbClr val="C00000"/>
                  </a:solidFill>
                </a:rPr>
                <a:t>成文日期</a:t>
              </a:r>
              <a:endParaRPr lang="zh-CN" altLang="en-US" sz="2400" b="1">
                <a:solidFill>
                  <a:srgbClr val="C00000"/>
                </a:solidFill>
              </a:endParaRPr>
            </a:p>
          </p:txBody>
        </p:sp>
        <p:cxnSp>
          <p:nvCxnSpPr>
            <p:cNvPr id="15" name="直接箭头连接符 14"/>
            <p:cNvCxnSpPr>
              <a:stCxn id="14" idx="1"/>
            </p:cNvCxnSpPr>
            <p:nvPr/>
          </p:nvCxnSpPr>
          <p:spPr>
            <a:xfrm flipH="1" flipV="1">
              <a:off x="11815" y="1674"/>
              <a:ext cx="1413" cy="138"/>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3863975" y="4288790"/>
            <a:ext cx="3654425" cy="469900"/>
            <a:chOff x="10792" y="1442"/>
            <a:chExt cx="5755" cy="740"/>
          </a:xfrm>
        </p:grpSpPr>
        <p:sp>
          <p:nvSpPr>
            <p:cNvPr id="18" name="文本框 24"/>
            <p:cNvSpPr txBox="1"/>
            <p:nvPr/>
          </p:nvSpPr>
          <p:spPr>
            <a:xfrm>
              <a:off x="13228" y="1442"/>
              <a:ext cx="3319" cy="740"/>
            </a:xfrm>
            <a:prstGeom prst="rect">
              <a:avLst/>
            </a:prstGeom>
            <a:noFill/>
            <a:ln>
              <a:solidFill>
                <a:srgbClr val="FFCC99"/>
              </a:solidFill>
            </a:ln>
          </p:spPr>
          <p:txBody>
            <a:bodyPr wrap="none" lIns="480000" tIns="0" rIns="0" bIns="0" anchor="b" anchorCtr="0"/>
            <a:lstStyle/>
            <a:p>
              <a:r>
                <a:rPr lang="zh-CN" altLang="en-US" sz="2400" b="1">
                  <a:solidFill>
                    <a:srgbClr val="C00000"/>
                  </a:solidFill>
                </a:rPr>
                <a:t>发文机关</a:t>
              </a:r>
              <a:endParaRPr lang="zh-CN" altLang="en-US" sz="2400" b="1">
                <a:solidFill>
                  <a:srgbClr val="C00000"/>
                </a:solidFill>
              </a:endParaRPr>
            </a:p>
          </p:txBody>
        </p:sp>
        <p:cxnSp>
          <p:nvCxnSpPr>
            <p:cNvPr id="19" name="直接箭头连接符 18"/>
            <p:cNvCxnSpPr>
              <a:stCxn id="18" idx="1"/>
            </p:cNvCxnSpPr>
            <p:nvPr/>
          </p:nvCxnSpPr>
          <p:spPr>
            <a:xfrm flipH="1">
              <a:off x="10792" y="1812"/>
              <a:ext cx="2436" cy="90"/>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a:xfrm>
            <a:off x="2567940" y="2971165"/>
            <a:ext cx="6391910" cy="469900"/>
            <a:chOff x="8890" y="1442"/>
            <a:chExt cx="10066" cy="740"/>
          </a:xfrm>
        </p:grpSpPr>
        <p:sp>
          <p:nvSpPr>
            <p:cNvPr id="24" name="文本框 24"/>
            <p:cNvSpPr txBox="1"/>
            <p:nvPr/>
          </p:nvSpPr>
          <p:spPr>
            <a:xfrm>
              <a:off x="13228" y="1442"/>
              <a:ext cx="5728" cy="740"/>
            </a:xfrm>
            <a:prstGeom prst="rect">
              <a:avLst/>
            </a:prstGeom>
            <a:noFill/>
            <a:ln>
              <a:solidFill>
                <a:srgbClr val="FFCC99"/>
              </a:solidFill>
            </a:ln>
          </p:spPr>
          <p:txBody>
            <a:bodyPr wrap="none" lIns="480000" tIns="0" rIns="0" bIns="0" anchor="b" anchorCtr="0"/>
            <a:lstStyle/>
            <a:p>
              <a:r>
                <a:rPr lang="zh-CN" altLang="en-US" sz="2400" b="1">
                  <a:solidFill>
                    <a:srgbClr val="C00000"/>
                  </a:solidFill>
                </a:rPr>
                <a:t>主送机关：只有一个</a:t>
              </a:r>
              <a:endParaRPr lang="zh-CN" altLang="en-US" sz="2400" b="1">
                <a:solidFill>
                  <a:srgbClr val="C00000"/>
                </a:solidFill>
              </a:endParaRPr>
            </a:p>
          </p:txBody>
        </p:sp>
        <p:cxnSp>
          <p:nvCxnSpPr>
            <p:cNvPr id="25" name="直接箭头连接符 24"/>
            <p:cNvCxnSpPr>
              <a:stCxn id="24" idx="1"/>
            </p:cNvCxnSpPr>
            <p:nvPr/>
          </p:nvCxnSpPr>
          <p:spPr>
            <a:xfrm flipH="1">
              <a:off x="8890" y="1812"/>
              <a:ext cx="4338" cy="11"/>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1067435" y="4725035"/>
            <a:ext cx="2157095" cy="567055"/>
            <a:chOff x="13228" y="1289"/>
            <a:chExt cx="3397" cy="893"/>
          </a:xfrm>
        </p:grpSpPr>
        <p:sp>
          <p:nvSpPr>
            <p:cNvPr id="20" name="文本框 24"/>
            <p:cNvSpPr txBox="1"/>
            <p:nvPr/>
          </p:nvSpPr>
          <p:spPr>
            <a:xfrm>
              <a:off x="13228" y="1442"/>
              <a:ext cx="3397" cy="740"/>
            </a:xfrm>
            <a:prstGeom prst="rect">
              <a:avLst/>
            </a:prstGeom>
            <a:noFill/>
            <a:ln>
              <a:noFill/>
            </a:ln>
          </p:spPr>
          <p:txBody>
            <a:bodyPr wrap="none" lIns="480000" tIns="0" rIns="0" bIns="0" anchor="b" anchorCtr="0"/>
            <a:p>
              <a:r>
                <a:rPr lang="zh-CN" altLang="en-US" sz="2400" b="1">
                  <a:solidFill>
                    <a:srgbClr val="C00000"/>
                  </a:solidFill>
                </a:rPr>
                <a:t>结语：此复</a:t>
              </a:r>
              <a:endParaRPr lang="zh-CN" altLang="en-US" sz="2400" b="1">
                <a:solidFill>
                  <a:srgbClr val="C00000"/>
                </a:solidFill>
              </a:endParaRPr>
            </a:p>
          </p:txBody>
        </p:sp>
        <p:cxnSp>
          <p:nvCxnSpPr>
            <p:cNvPr id="21" name="直接箭头连接符 20"/>
            <p:cNvCxnSpPr/>
            <p:nvPr/>
          </p:nvCxnSpPr>
          <p:spPr>
            <a:xfrm flipH="1" flipV="1">
              <a:off x="13550" y="1289"/>
              <a:ext cx="340" cy="454"/>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strVal val="#ppt_w*0.05"/>
                                          </p:val>
                                        </p:tav>
                                        <p:tav tm="100000">
                                          <p:val>
                                            <p:strVal val="#ppt_w"/>
                                          </p:val>
                                        </p:tav>
                                      </p:tavLst>
                                    </p:anim>
                                    <p:anim calcmode="lin" valueType="num">
                                      <p:cBhvr>
                                        <p:cTn id="8" dur="500" fill="hold"/>
                                        <p:tgtEl>
                                          <p:spTgt spid="6"/>
                                        </p:tgtEl>
                                        <p:attrNameLst>
                                          <p:attrName>ppt_h</p:attrName>
                                        </p:attrNameLst>
                                      </p:cBhvr>
                                      <p:tavLst>
                                        <p:tav tm="0">
                                          <p:val>
                                            <p:strVal val="#ppt_h"/>
                                          </p:val>
                                        </p:tav>
                                        <p:tav tm="100000">
                                          <p:val>
                                            <p:strVal val="#ppt_h"/>
                                          </p:val>
                                        </p:tav>
                                      </p:tavLst>
                                    </p:anim>
                                    <p:anim calcmode="lin" valueType="num">
                                      <p:cBhvr>
                                        <p:cTn id="9" dur="500" fill="hold"/>
                                        <p:tgtEl>
                                          <p:spTgt spid="6"/>
                                        </p:tgtEl>
                                        <p:attrNameLst>
                                          <p:attrName>ppt_x</p:attrName>
                                        </p:attrNameLst>
                                      </p:cBhvr>
                                      <p:tavLst>
                                        <p:tav tm="0">
                                          <p:val>
                                            <p:strVal val="#ppt_x-.2"/>
                                          </p:val>
                                        </p:tav>
                                        <p:tav tm="100000">
                                          <p:val>
                                            <p:strVal val="#ppt_x"/>
                                          </p:val>
                                        </p:tav>
                                      </p:tavLst>
                                    </p:anim>
                                    <p:anim calcmode="lin" valueType="num">
                                      <p:cBhvr>
                                        <p:cTn id="10" dur="500" fill="hold"/>
                                        <p:tgtEl>
                                          <p:spTgt spid="6"/>
                                        </p:tgtEl>
                                        <p:attrNameLst>
                                          <p:attrName>ppt_y</p:attrName>
                                        </p:attrNameLst>
                                      </p:cBhvr>
                                      <p:tavLst>
                                        <p:tav tm="0">
                                          <p:val>
                                            <p:strVal val="#ppt_y"/>
                                          </p:val>
                                        </p:tav>
                                        <p:tav tm="100000">
                                          <p:val>
                                            <p:strVal val="#ppt_y"/>
                                          </p:val>
                                        </p:tav>
                                      </p:tavLst>
                                    </p:anim>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500" fill="hold"/>
                                        <p:tgtEl>
                                          <p:spTgt spid="4"/>
                                        </p:tgtEl>
                                        <p:attrNameLst>
                                          <p:attrName>ppt_w</p:attrName>
                                        </p:attrNameLst>
                                      </p:cBhvr>
                                      <p:tavLst>
                                        <p:tav tm="0">
                                          <p:val>
                                            <p:strVal val="#ppt_w*0.05"/>
                                          </p:val>
                                        </p:tav>
                                        <p:tav tm="100000">
                                          <p:val>
                                            <p:strVal val="#ppt_w"/>
                                          </p:val>
                                        </p:tav>
                                      </p:tavLst>
                                    </p:anim>
                                    <p:anim calcmode="lin" valueType="num">
                                      <p:cBhvr>
                                        <p:cTn id="17" dur="500" fill="hold"/>
                                        <p:tgtEl>
                                          <p:spTgt spid="4"/>
                                        </p:tgtEl>
                                        <p:attrNameLst>
                                          <p:attrName>ppt_h</p:attrName>
                                        </p:attrNameLst>
                                      </p:cBhvr>
                                      <p:tavLst>
                                        <p:tav tm="0">
                                          <p:val>
                                            <p:strVal val="#ppt_h"/>
                                          </p:val>
                                        </p:tav>
                                        <p:tav tm="100000">
                                          <p:val>
                                            <p:strVal val="#ppt_h"/>
                                          </p:val>
                                        </p:tav>
                                      </p:tavLst>
                                    </p:anim>
                                    <p:anim calcmode="lin" valueType="num">
                                      <p:cBhvr>
                                        <p:cTn id="18" dur="500" fill="hold"/>
                                        <p:tgtEl>
                                          <p:spTgt spid="4"/>
                                        </p:tgtEl>
                                        <p:attrNameLst>
                                          <p:attrName>ppt_x</p:attrName>
                                        </p:attrNameLst>
                                      </p:cBhvr>
                                      <p:tavLst>
                                        <p:tav tm="0">
                                          <p:val>
                                            <p:strVal val="#ppt_x-.2"/>
                                          </p:val>
                                        </p:tav>
                                        <p:tav tm="100000">
                                          <p:val>
                                            <p:strVal val="#ppt_x"/>
                                          </p:val>
                                        </p:tav>
                                      </p:tavLst>
                                    </p:anim>
                                    <p:anim calcmode="lin" valueType="num">
                                      <p:cBhvr>
                                        <p:cTn id="19" dur="500" fill="hold"/>
                                        <p:tgtEl>
                                          <p:spTgt spid="4"/>
                                        </p:tgtEl>
                                        <p:attrNameLst>
                                          <p:attrName>ppt_y</p:attrName>
                                        </p:attrNameLst>
                                      </p:cBhvr>
                                      <p:tavLst>
                                        <p:tav tm="0">
                                          <p:val>
                                            <p:strVal val="#ppt_y"/>
                                          </p:val>
                                        </p:tav>
                                        <p:tav tm="100000">
                                          <p:val>
                                            <p:strVal val="#ppt_y"/>
                                          </p:val>
                                        </p:tav>
                                      </p:tavLst>
                                    </p:anim>
                                    <p:animEffect transition="in" filter="fade">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strVal val="#ppt_w*0.05"/>
                                          </p:val>
                                        </p:tav>
                                        <p:tav tm="100000">
                                          <p:val>
                                            <p:strVal val="#ppt_w"/>
                                          </p:val>
                                        </p:tav>
                                      </p:tavLst>
                                    </p:anim>
                                    <p:anim calcmode="lin" valueType="num">
                                      <p:cBhvr>
                                        <p:cTn id="26" dur="500" fill="hold"/>
                                        <p:tgtEl>
                                          <p:spTgt spid="10"/>
                                        </p:tgtEl>
                                        <p:attrNameLst>
                                          <p:attrName>ppt_h</p:attrName>
                                        </p:attrNameLst>
                                      </p:cBhvr>
                                      <p:tavLst>
                                        <p:tav tm="0">
                                          <p:val>
                                            <p:strVal val="#ppt_h"/>
                                          </p:val>
                                        </p:tav>
                                        <p:tav tm="100000">
                                          <p:val>
                                            <p:strVal val="#ppt_h"/>
                                          </p:val>
                                        </p:tav>
                                      </p:tavLst>
                                    </p:anim>
                                    <p:anim calcmode="lin" valueType="num">
                                      <p:cBhvr>
                                        <p:cTn id="27" dur="500" fill="hold"/>
                                        <p:tgtEl>
                                          <p:spTgt spid="10"/>
                                        </p:tgtEl>
                                        <p:attrNameLst>
                                          <p:attrName>ppt_x</p:attrName>
                                        </p:attrNameLst>
                                      </p:cBhvr>
                                      <p:tavLst>
                                        <p:tav tm="0">
                                          <p:val>
                                            <p:strVal val="#ppt_x-.2"/>
                                          </p:val>
                                        </p:tav>
                                        <p:tav tm="100000">
                                          <p:val>
                                            <p:strVal val="#ppt_x"/>
                                          </p:val>
                                        </p:tav>
                                      </p:tavLst>
                                    </p:anim>
                                    <p:anim calcmode="lin" valueType="num">
                                      <p:cBhvr>
                                        <p:cTn id="28" dur="500" fill="hold"/>
                                        <p:tgtEl>
                                          <p:spTgt spid="10"/>
                                        </p:tgtEl>
                                        <p:attrNameLst>
                                          <p:attrName>ppt_y</p:attrName>
                                        </p:attrNameLst>
                                      </p:cBhvr>
                                      <p:tavLst>
                                        <p:tav tm="0">
                                          <p:val>
                                            <p:strVal val="#ppt_y"/>
                                          </p:val>
                                        </p:tav>
                                        <p:tav tm="100000">
                                          <p:val>
                                            <p:strVal val="#ppt_y"/>
                                          </p:val>
                                        </p:tav>
                                      </p:tavLst>
                                    </p:anim>
                                    <p:animEffect transition="in" filter="fade">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54" presetClass="entr" presetSubtype="0" accel="100000"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p:cTn id="34" dur="500" fill="hold"/>
                                        <p:tgtEl>
                                          <p:spTgt spid="3"/>
                                        </p:tgtEl>
                                        <p:attrNameLst>
                                          <p:attrName>ppt_w</p:attrName>
                                        </p:attrNameLst>
                                      </p:cBhvr>
                                      <p:tavLst>
                                        <p:tav tm="0">
                                          <p:val>
                                            <p:strVal val="#ppt_w*0.05"/>
                                          </p:val>
                                        </p:tav>
                                        <p:tav tm="100000">
                                          <p:val>
                                            <p:strVal val="#ppt_w"/>
                                          </p:val>
                                        </p:tav>
                                      </p:tavLst>
                                    </p:anim>
                                    <p:anim calcmode="lin" valueType="num">
                                      <p:cBhvr>
                                        <p:cTn id="35" dur="500" fill="hold"/>
                                        <p:tgtEl>
                                          <p:spTgt spid="3"/>
                                        </p:tgtEl>
                                        <p:attrNameLst>
                                          <p:attrName>ppt_h</p:attrName>
                                        </p:attrNameLst>
                                      </p:cBhvr>
                                      <p:tavLst>
                                        <p:tav tm="0">
                                          <p:val>
                                            <p:strVal val="#ppt_h"/>
                                          </p:val>
                                        </p:tav>
                                        <p:tav tm="100000">
                                          <p:val>
                                            <p:strVal val="#ppt_h"/>
                                          </p:val>
                                        </p:tav>
                                      </p:tavLst>
                                    </p:anim>
                                    <p:anim calcmode="lin" valueType="num">
                                      <p:cBhvr>
                                        <p:cTn id="36" dur="500" fill="hold"/>
                                        <p:tgtEl>
                                          <p:spTgt spid="3"/>
                                        </p:tgtEl>
                                        <p:attrNameLst>
                                          <p:attrName>ppt_x</p:attrName>
                                        </p:attrNameLst>
                                      </p:cBhvr>
                                      <p:tavLst>
                                        <p:tav tm="0">
                                          <p:val>
                                            <p:strVal val="#ppt_x-.2"/>
                                          </p:val>
                                        </p:tav>
                                        <p:tav tm="100000">
                                          <p:val>
                                            <p:strVal val="#ppt_x"/>
                                          </p:val>
                                        </p:tav>
                                      </p:tavLst>
                                    </p:anim>
                                    <p:anim calcmode="lin" valueType="num">
                                      <p:cBhvr>
                                        <p:cTn id="37" dur="500" fill="hold"/>
                                        <p:tgtEl>
                                          <p:spTgt spid="3"/>
                                        </p:tgtEl>
                                        <p:attrNameLst>
                                          <p:attrName>ppt_y</p:attrName>
                                        </p:attrNameLst>
                                      </p:cBhvr>
                                      <p:tavLst>
                                        <p:tav tm="0">
                                          <p:val>
                                            <p:strVal val="#ppt_y"/>
                                          </p:val>
                                        </p:tav>
                                        <p:tav tm="100000">
                                          <p:val>
                                            <p:strVal val="#ppt_y"/>
                                          </p:val>
                                        </p:tav>
                                      </p:tavLst>
                                    </p:anim>
                                    <p:animEffect transition="in" filter="fade">
                                      <p:cBhvr>
                                        <p:cTn id="38" dur="500"/>
                                        <p:tgtEl>
                                          <p:spTgt spid="3"/>
                                        </p:tgtEl>
                                      </p:cBhvr>
                                    </p:animEffect>
                                  </p:childTnLst>
                                </p:cTn>
                              </p:par>
                            </p:childTnLst>
                          </p:cTn>
                        </p:par>
                      </p:childTnLst>
                    </p:cTn>
                  </p:par>
                  <p:par>
                    <p:cTn id="39" fill="hold">
                      <p:stCondLst>
                        <p:cond delay="indefinite"/>
                      </p:stCondLst>
                      <p:childTnLst>
                        <p:par>
                          <p:cTn id="40" fill="hold">
                            <p:stCondLst>
                              <p:cond delay="0"/>
                            </p:stCondLst>
                            <p:childTnLst>
                              <p:par>
                                <p:cTn id="41" presetID="54" presetClass="entr" presetSubtype="0" accel="100000" fill="hold" nodeType="click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p:cTn id="43" dur="500" fill="hold"/>
                                        <p:tgtEl>
                                          <p:spTgt spid="17"/>
                                        </p:tgtEl>
                                        <p:attrNameLst>
                                          <p:attrName>ppt_w</p:attrName>
                                        </p:attrNameLst>
                                      </p:cBhvr>
                                      <p:tavLst>
                                        <p:tav tm="0">
                                          <p:val>
                                            <p:strVal val="#ppt_w*0.05"/>
                                          </p:val>
                                        </p:tav>
                                        <p:tav tm="100000">
                                          <p:val>
                                            <p:strVal val="#ppt_w"/>
                                          </p:val>
                                        </p:tav>
                                      </p:tavLst>
                                    </p:anim>
                                    <p:anim calcmode="lin" valueType="num">
                                      <p:cBhvr>
                                        <p:cTn id="44" dur="500" fill="hold"/>
                                        <p:tgtEl>
                                          <p:spTgt spid="17"/>
                                        </p:tgtEl>
                                        <p:attrNameLst>
                                          <p:attrName>ppt_h</p:attrName>
                                        </p:attrNameLst>
                                      </p:cBhvr>
                                      <p:tavLst>
                                        <p:tav tm="0">
                                          <p:val>
                                            <p:strVal val="#ppt_h"/>
                                          </p:val>
                                        </p:tav>
                                        <p:tav tm="100000">
                                          <p:val>
                                            <p:strVal val="#ppt_h"/>
                                          </p:val>
                                        </p:tav>
                                      </p:tavLst>
                                    </p:anim>
                                    <p:anim calcmode="lin" valueType="num">
                                      <p:cBhvr>
                                        <p:cTn id="45" dur="500" fill="hold"/>
                                        <p:tgtEl>
                                          <p:spTgt spid="17"/>
                                        </p:tgtEl>
                                        <p:attrNameLst>
                                          <p:attrName>ppt_x</p:attrName>
                                        </p:attrNameLst>
                                      </p:cBhvr>
                                      <p:tavLst>
                                        <p:tav tm="0">
                                          <p:val>
                                            <p:strVal val="#ppt_x-.2"/>
                                          </p:val>
                                        </p:tav>
                                        <p:tav tm="100000">
                                          <p:val>
                                            <p:strVal val="#ppt_x"/>
                                          </p:val>
                                        </p:tav>
                                      </p:tavLst>
                                    </p:anim>
                                    <p:anim calcmode="lin" valueType="num">
                                      <p:cBhvr>
                                        <p:cTn id="46" dur="500" fill="hold"/>
                                        <p:tgtEl>
                                          <p:spTgt spid="17"/>
                                        </p:tgtEl>
                                        <p:attrNameLst>
                                          <p:attrName>ppt_y</p:attrName>
                                        </p:attrNameLst>
                                      </p:cBhvr>
                                      <p:tavLst>
                                        <p:tav tm="0">
                                          <p:val>
                                            <p:strVal val="#ppt_y"/>
                                          </p:val>
                                        </p:tav>
                                        <p:tav tm="100000">
                                          <p:val>
                                            <p:strVal val="#ppt_y"/>
                                          </p:val>
                                        </p:tav>
                                      </p:tavLst>
                                    </p:anim>
                                    <p:animEffect transition="in" filter="fade">
                                      <p:cBhvr>
                                        <p:cTn id="47" dur="500"/>
                                        <p:tgtEl>
                                          <p:spTgt spid="17"/>
                                        </p:tgtEl>
                                      </p:cBhvr>
                                    </p:animEffect>
                                  </p:childTnLst>
                                </p:cTn>
                              </p:par>
                            </p:childTnLst>
                          </p:cTn>
                        </p:par>
                      </p:childTnLst>
                    </p:cTn>
                  </p:par>
                  <p:par>
                    <p:cTn id="48" fill="hold">
                      <p:stCondLst>
                        <p:cond delay="indefinite"/>
                      </p:stCondLst>
                      <p:childTnLst>
                        <p:par>
                          <p:cTn id="49" fill="hold">
                            <p:stCondLst>
                              <p:cond delay="0"/>
                            </p:stCondLst>
                            <p:childTnLst>
                              <p:par>
                                <p:cTn id="50" presetID="54" presetClass="entr" presetSubtype="0" accel="100000" fill="hold" nodeType="click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p:cTn id="52" dur="500" fill="hold"/>
                                        <p:tgtEl>
                                          <p:spTgt spid="13"/>
                                        </p:tgtEl>
                                        <p:attrNameLst>
                                          <p:attrName>ppt_w</p:attrName>
                                        </p:attrNameLst>
                                      </p:cBhvr>
                                      <p:tavLst>
                                        <p:tav tm="0">
                                          <p:val>
                                            <p:strVal val="#ppt_w*0.05"/>
                                          </p:val>
                                        </p:tav>
                                        <p:tav tm="100000">
                                          <p:val>
                                            <p:strVal val="#ppt_w"/>
                                          </p:val>
                                        </p:tav>
                                      </p:tavLst>
                                    </p:anim>
                                    <p:anim calcmode="lin" valueType="num">
                                      <p:cBhvr>
                                        <p:cTn id="53" dur="500" fill="hold"/>
                                        <p:tgtEl>
                                          <p:spTgt spid="13"/>
                                        </p:tgtEl>
                                        <p:attrNameLst>
                                          <p:attrName>ppt_h</p:attrName>
                                        </p:attrNameLst>
                                      </p:cBhvr>
                                      <p:tavLst>
                                        <p:tav tm="0">
                                          <p:val>
                                            <p:strVal val="#ppt_h"/>
                                          </p:val>
                                        </p:tav>
                                        <p:tav tm="100000">
                                          <p:val>
                                            <p:strVal val="#ppt_h"/>
                                          </p:val>
                                        </p:tav>
                                      </p:tavLst>
                                    </p:anim>
                                    <p:anim calcmode="lin" valueType="num">
                                      <p:cBhvr>
                                        <p:cTn id="54" dur="500" fill="hold"/>
                                        <p:tgtEl>
                                          <p:spTgt spid="13"/>
                                        </p:tgtEl>
                                        <p:attrNameLst>
                                          <p:attrName>ppt_x</p:attrName>
                                        </p:attrNameLst>
                                      </p:cBhvr>
                                      <p:tavLst>
                                        <p:tav tm="0">
                                          <p:val>
                                            <p:strVal val="#ppt_x-.2"/>
                                          </p:val>
                                        </p:tav>
                                        <p:tav tm="100000">
                                          <p:val>
                                            <p:strVal val="#ppt_x"/>
                                          </p:val>
                                        </p:tav>
                                      </p:tavLst>
                                    </p:anim>
                                    <p:anim calcmode="lin" valueType="num">
                                      <p:cBhvr>
                                        <p:cTn id="55" dur="500" fill="hold"/>
                                        <p:tgtEl>
                                          <p:spTgt spid="13"/>
                                        </p:tgtEl>
                                        <p:attrNameLst>
                                          <p:attrName>ppt_y</p:attrName>
                                        </p:attrNameLst>
                                      </p:cBhvr>
                                      <p:tavLst>
                                        <p:tav tm="0">
                                          <p:val>
                                            <p:strVal val="#ppt_y"/>
                                          </p:val>
                                        </p:tav>
                                        <p:tav tm="100000">
                                          <p:val>
                                            <p:strVal val="#ppt_y"/>
                                          </p:val>
                                        </p:tav>
                                      </p:tavLst>
                                    </p:anim>
                                    <p:animEffect transition="in" filter="fade">
                                      <p:cBhvr>
                                        <p:cTn id="56" dur="500"/>
                                        <p:tgtEl>
                                          <p:spTgt spid="13"/>
                                        </p:tgtEl>
                                      </p:cBhvr>
                                    </p:animEffect>
                                  </p:childTnLst>
                                </p:cTn>
                              </p:par>
                            </p:childTnLst>
                          </p:cTn>
                        </p:par>
                      </p:childTnLst>
                    </p:cTn>
                  </p:par>
                  <p:par>
                    <p:cTn id="57" fill="hold">
                      <p:stCondLst>
                        <p:cond delay="indefinite"/>
                      </p:stCondLst>
                      <p:childTnLst>
                        <p:par>
                          <p:cTn id="58" fill="hold">
                            <p:stCondLst>
                              <p:cond delay="0"/>
                            </p:stCondLst>
                            <p:childTnLst>
                              <p:par>
                                <p:cTn id="59" presetID="54" presetClass="entr" presetSubtype="0" accel="100000" fill="hold" nodeType="clickEffect">
                                  <p:stCondLst>
                                    <p:cond delay="0"/>
                                  </p:stCondLst>
                                  <p:childTnLst>
                                    <p:set>
                                      <p:cBhvr>
                                        <p:cTn id="60" dur="1" fill="hold">
                                          <p:stCondLst>
                                            <p:cond delay="0"/>
                                          </p:stCondLst>
                                        </p:cTn>
                                        <p:tgtEl>
                                          <p:spTgt spid="23"/>
                                        </p:tgtEl>
                                        <p:attrNameLst>
                                          <p:attrName>style.visibility</p:attrName>
                                        </p:attrNameLst>
                                      </p:cBhvr>
                                      <p:to>
                                        <p:strVal val="visible"/>
                                      </p:to>
                                    </p:set>
                                    <p:anim calcmode="lin" valueType="num">
                                      <p:cBhvr>
                                        <p:cTn id="61" dur="500" fill="hold"/>
                                        <p:tgtEl>
                                          <p:spTgt spid="23"/>
                                        </p:tgtEl>
                                        <p:attrNameLst>
                                          <p:attrName>ppt_w</p:attrName>
                                        </p:attrNameLst>
                                      </p:cBhvr>
                                      <p:tavLst>
                                        <p:tav tm="0">
                                          <p:val>
                                            <p:strVal val="#ppt_w*0.05"/>
                                          </p:val>
                                        </p:tav>
                                        <p:tav tm="100000">
                                          <p:val>
                                            <p:strVal val="#ppt_w"/>
                                          </p:val>
                                        </p:tav>
                                      </p:tavLst>
                                    </p:anim>
                                    <p:anim calcmode="lin" valueType="num">
                                      <p:cBhvr>
                                        <p:cTn id="62" dur="500" fill="hold"/>
                                        <p:tgtEl>
                                          <p:spTgt spid="23"/>
                                        </p:tgtEl>
                                        <p:attrNameLst>
                                          <p:attrName>ppt_h</p:attrName>
                                        </p:attrNameLst>
                                      </p:cBhvr>
                                      <p:tavLst>
                                        <p:tav tm="0">
                                          <p:val>
                                            <p:strVal val="#ppt_h"/>
                                          </p:val>
                                        </p:tav>
                                        <p:tav tm="100000">
                                          <p:val>
                                            <p:strVal val="#ppt_h"/>
                                          </p:val>
                                        </p:tav>
                                      </p:tavLst>
                                    </p:anim>
                                    <p:anim calcmode="lin" valueType="num">
                                      <p:cBhvr>
                                        <p:cTn id="63" dur="500" fill="hold"/>
                                        <p:tgtEl>
                                          <p:spTgt spid="23"/>
                                        </p:tgtEl>
                                        <p:attrNameLst>
                                          <p:attrName>ppt_x</p:attrName>
                                        </p:attrNameLst>
                                      </p:cBhvr>
                                      <p:tavLst>
                                        <p:tav tm="0">
                                          <p:val>
                                            <p:strVal val="#ppt_x-.2"/>
                                          </p:val>
                                        </p:tav>
                                        <p:tav tm="100000">
                                          <p:val>
                                            <p:strVal val="#ppt_x"/>
                                          </p:val>
                                        </p:tav>
                                      </p:tavLst>
                                    </p:anim>
                                    <p:anim calcmode="lin" valueType="num">
                                      <p:cBhvr>
                                        <p:cTn id="64" dur="500" fill="hold"/>
                                        <p:tgtEl>
                                          <p:spTgt spid="23"/>
                                        </p:tgtEl>
                                        <p:attrNameLst>
                                          <p:attrName>ppt_y</p:attrName>
                                        </p:attrNameLst>
                                      </p:cBhvr>
                                      <p:tavLst>
                                        <p:tav tm="0">
                                          <p:val>
                                            <p:strVal val="#ppt_y"/>
                                          </p:val>
                                        </p:tav>
                                        <p:tav tm="100000">
                                          <p:val>
                                            <p:strVal val="#ppt_y"/>
                                          </p:val>
                                        </p:tav>
                                      </p:tavLst>
                                    </p:anim>
                                    <p:animEffect transition="in" filter="fade">
                                      <p:cBhvr>
                                        <p:cTn id="6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913890" y="566420"/>
            <a:ext cx="5900420" cy="581660"/>
          </a:xfrm>
        </p:spPr>
        <p:txBody>
          <a:bodyPr>
            <a:normAutofit/>
          </a:bodyPr>
          <a:p>
            <a:r>
              <a:rPr lang="zh-CN" altLang="en-US">
                <a:sym typeface="+mn-ea"/>
              </a:rPr>
              <a:t>公文主体部分</a:t>
            </a:r>
            <a:endParaRPr lang="zh-CN" altLang="en-US"/>
          </a:p>
        </p:txBody>
      </p:sp>
      <p:sp>
        <p:nvSpPr>
          <p:cNvPr id="3" name="内容占位符 2"/>
          <p:cNvSpPr>
            <a:spLocks noGrp="1"/>
          </p:cNvSpPr>
          <p:nvPr>
            <p:ph idx="1"/>
          </p:nvPr>
        </p:nvSpPr>
        <p:spPr>
          <a:xfrm>
            <a:off x="743585" y="949960"/>
            <a:ext cx="8663305" cy="5227320"/>
          </a:xfrm>
        </p:spPr>
        <p:txBody>
          <a:bodyPr>
            <a:normAutofit/>
          </a:bodyPr>
          <a:p>
            <a:pPr>
              <a:lnSpc>
                <a:spcPct val="130000"/>
              </a:lnSpc>
            </a:pPr>
            <a:r>
              <a:rPr lang="en-US" altLang="zh-CN">
                <a:sym typeface="+mn-ea"/>
              </a:rPr>
              <a:t>      </a:t>
            </a:r>
            <a:r>
              <a:rPr lang="zh-CN" altLang="en-US">
                <a:sym typeface="+mn-ea"/>
              </a:rPr>
              <a:t>标题</a:t>
            </a:r>
            <a:r>
              <a:rPr lang="zh-CN" altLang="en-US">
                <a:solidFill>
                  <a:srgbClr val="C00000"/>
                </a:solidFill>
                <a:sym typeface="+mn-ea"/>
              </a:rPr>
              <a:t>★</a:t>
            </a:r>
            <a:endParaRPr lang="zh-CN" altLang="en-US">
              <a:solidFill>
                <a:srgbClr val="C00000"/>
              </a:solidFill>
              <a:sym typeface="+mn-ea"/>
            </a:endParaRPr>
          </a:p>
          <a:p>
            <a:pPr>
              <a:lnSpc>
                <a:spcPct val="130000"/>
              </a:lnSpc>
            </a:pPr>
            <a:r>
              <a:rPr lang="zh-CN" altLang="en-US">
                <a:solidFill>
                  <a:schemeClr val="tx1"/>
                </a:solidFill>
                <a:sym typeface="+mn-ea"/>
              </a:rPr>
              <a:t>（</a:t>
            </a:r>
            <a:r>
              <a:rPr lang="en-US" altLang="zh-CN">
                <a:solidFill>
                  <a:schemeClr val="tx1"/>
                </a:solidFill>
                <a:sym typeface="+mn-ea"/>
              </a:rPr>
              <a:t>1</a:t>
            </a:r>
            <a:r>
              <a:rPr lang="zh-CN" altLang="en-US">
                <a:solidFill>
                  <a:schemeClr val="tx1"/>
                </a:solidFill>
                <a:sym typeface="+mn-ea"/>
              </a:rPr>
              <a:t>）公文标题的形式：</a:t>
            </a:r>
            <a:endParaRPr lang="zh-CN" altLang="en-US">
              <a:solidFill>
                <a:schemeClr val="tx1"/>
              </a:solidFill>
              <a:sym typeface="+mn-ea"/>
            </a:endParaRPr>
          </a:p>
          <a:p>
            <a:pPr>
              <a:lnSpc>
                <a:spcPct val="130000"/>
              </a:lnSpc>
            </a:pPr>
            <a:r>
              <a:rPr lang="zh-CN" altLang="en-US">
                <a:sym typeface="+mn-ea"/>
              </a:rPr>
              <a:t>       ①</a:t>
            </a:r>
            <a:r>
              <a:rPr lang="zh-CN" altLang="en-US" sz="2800" b="1">
                <a:solidFill>
                  <a:srgbClr val="7030A0"/>
                </a:solidFill>
                <a:sym typeface="+mn-ea"/>
              </a:rPr>
              <a:t>完整式</a:t>
            </a:r>
            <a:r>
              <a:rPr lang="zh-CN" altLang="en-US">
                <a:sym typeface="+mn-ea"/>
              </a:rPr>
              <a:t>标题：由发文机关名称、事由、文种组成</a:t>
            </a:r>
            <a:endParaRPr lang="zh-CN" altLang="en-US">
              <a:sym typeface="+mn-ea"/>
            </a:endParaRPr>
          </a:p>
          <a:p>
            <a:pPr>
              <a:lnSpc>
                <a:spcPct val="130000"/>
              </a:lnSpc>
            </a:pPr>
            <a:r>
              <a:rPr lang="zh-CN" altLang="en-US">
                <a:sym typeface="+mn-ea"/>
              </a:rPr>
              <a:t>   如：《中共中央关于推进农村改革发展若干重大问题的决定》</a:t>
            </a:r>
            <a:endParaRPr lang="zh-CN" altLang="en-US"/>
          </a:p>
          <a:p>
            <a:pPr>
              <a:lnSpc>
                <a:spcPct val="130000"/>
              </a:lnSpc>
            </a:pPr>
            <a:r>
              <a:rPr lang="zh-CN" altLang="en-US">
                <a:sym typeface="+mn-ea"/>
              </a:rPr>
              <a:t>       ②</a:t>
            </a:r>
            <a:r>
              <a:rPr lang="zh-CN" altLang="en-US" sz="2800" b="1">
                <a:solidFill>
                  <a:srgbClr val="7030A0"/>
                </a:solidFill>
                <a:sym typeface="+mn-ea"/>
              </a:rPr>
              <a:t>准齐式</a:t>
            </a:r>
            <a:r>
              <a:rPr lang="zh-CN" altLang="en-US">
                <a:sym typeface="+mn-ea"/>
              </a:rPr>
              <a:t>标题：由事由、文种构成</a:t>
            </a:r>
            <a:endParaRPr lang="zh-CN" altLang="en-US">
              <a:sym typeface="+mn-ea"/>
            </a:endParaRPr>
          </a:p>
          <a:p>
            <a:pPr>
              <a:lnSpc>
                <a:spcPct val="130000"/>
              </a:lnSpc>
            </a:pPr>
            <a:r>
              <a:rPr lang="zh-CN" altLang="en-US">
                <a:sym typeface="+mn-ea"/>
              </a:rPr>
              <a:t>         如：《关于加强行风建设的决定》</a:t>
            </a:r>
            <a:endParaRPr lang="zh-CN" altLang="en-US"/>
          </a:p>
          <a:p>
            <a:pPr>
              <a:lnSpc>
                <a:spcPct val="130000"/>
              </a:lnSpc>
            </a:pPr>
            <a:r>
              <a:rPr lang="zh-CN" altLang="en-US">
                <a:sym typeface="+mn-ea"/>
              </a:rPr>
              <a:t>       ③</a:t>
            </a:r>
            <a:r>
              <a:rPr lang="zh-CN" altLang="en-US" b="1">
                <a:solidFill>
                  <a:srgbClr val="7030A0"/>
                </a:solidFill>
                <a:sym typeface="+mn-ea"/>
              </a:rPr>
              <a:t>文种式</a:t>
            </a:r>
            <a:r>
              <a:rPr lang="zh-CN" altLang="en-US">
                <a:sym typeface="+mn-ea"/>
              </a:rPr>
              <a:t>标题：公文标题只有公文种类</a:t>
            </a:r>
            <a:endParaRPr lang="zh-CN" altLang="en-US">
              <a:sym typeface="+mn-ea"/>
            </a:endParaRPr>
          </a:p>
          <a:p>
            <a:pPr>
              <a:lnSpc>
                <a:spcPct val="130000"/>
              </a:lnSpc>
            </a:pPr>
            <a:r>
              <a:rPr lang="zh-CN" altLang="en-US">
                <a:sym typeface="+mn-ea"/>
              </a:rPr>
              <a:t>       ④</a:t>
            </a:r>
            <a:r>
              <a:rPr lang="zh-CN" altLang="en-US" b="1">
                <a:solidFill>
                  <a:srgbClr val="7030A0"/>
                </a:solidFill>
                <a:sym typeface="+mn-ea"/>
              </a:rPr>
              <a:t>转文式</a:t>
            </a:r>
            <a:r>
              <a:rPr lang="zh-CN" altLang="en-US">
                <a:sym typeface="+mn-ea"/>
              </a:rPr>
              <a:t>标题：包括批转、转发、印发（发布、颁发）</a:t>
            </a:r>
            <a:endParaRPr lang="zh-CN" altLang="en-US"/>
          </a:p>
          <a:p>
            <a:pPr>
              <a:lnSpc>
                <a:spcPct val="130000"/>
              </a:lnSpc>
            </a:pP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5195" y="1386205"/>
            <a:ext cx="8136890" cy="1036955"/>
          </a:xfrm>
          <a:ln w="12700">
            <a:solidFill>
              <a:srgbClr val="993366"/>
            </a:solidFill>
            <a:prstDash val="lgDashDotDot"/>
          </a:ln>
        </p:spPr>
        <p:txBody>
          <a:bodyPr/>
          <a:lstStyle/>
          <a:p>
            <a:pPr>
              <a:lnSpc>
                <a:spcPct val="120000"/>
              </a:lnSpc>
            </a:pPr>
            <a:r>
              <a:rPr lang="en-US" altLang="zh-CN" b="1">
                <a:cs typeface="楷体" panose="02010609060101010101" pitchFamily="49" charset="-122"/>
              </a:rPr>
              <a:t>3.</a:t>
            </a:r>
            <a:r>
              <a:rPr lang="zh-CN" altLang="en-US" b="1">
                <a:cs typeface="楷体" panose="02010609060101010101" pitchFamily="49" charset="-122"/>
              </a:rPr>
              <a:t>一份文稿，领导已经签发。如果要将该文稿送出去，</a:t>
            </a:r>
            <a:endParaRPr lang="zh-CN" altLang="en-US" b="1">
              <a:cs typeface="楷体" panose="02010609060101010101" pitchFamily="49" charset="-122"/>
            </a:endParaRPr>
          </a:p>
          <a:p>
            <a:pPr>
              <a:lnSpc>
                <a:spcPct val="120000"/>
              </a:lnSpc>
            </a:pPr>
            <a:r>
              <a:rPr lang="zh-CN" altLang="en-US" b="1">
                <a:cs typeface="楷体" panose="02010609060101010101" pitchFamily="49" charset="-122"/>
              </a:rPr>
              <a:t>根据《党政机关公文处理工作条例》规定：</a:t>
            </a:r>
            <a:endParaRPr lang="zh-CN" altLang="en-US" b="1">
              <a:cs typeface="楷体" panose="02010609060101010101" pitchFamily="49" charset="-122"/>
            </a:endParaRPr>
          </a:p>
          <a:p>
            <a:endParaRPr lang="zh-CN" altLang="en-US" b="1">
              <a:cs typeface="楷体" panose="02010609060101010101" pitchFamily="49" charset="-122"/>
            </a:endParaRPr>
          </a:p>
        </p:txBody>
      </p:sp>
      <p:sp>
        <p:nvSpPr>
          <p:cNvPr id="4" name="文本框 3"/>
          <p:cNvSpPr txBox="1"/>
          <p:nvPr/>
        </p:nvSpPr>
        <p:spPr>
          <a:xfrm>
            <a:off x="1423670" y="4439920"/>
            <a:ext cx="5201285" cy="1863725"/>
          </a:xfrm>
          <a:prstGeom prst="rect">
            <a:avLst/>
          </a:prstGeom>
          <a:noFill/>
          <a:ln w="12700">
            <a:noFill/>
            <a:prstDash val="lgDashDotDot"/>
          </a:ln>
          <a:extLst>
            <a:ext uri="{909E8E84-426E-40DD-AFC4-6F175D3DCCD1}">
              <a14:hiddenFill xmlns:a14="http://schemas.microsoft.com/office/drawing/2010/main">
                <a:solidFill>
                  <a:srgbClr val="990033"/>
                </a:solidFill>
              </a14:hiddenFill>
            </a:ext>
          </a:extLst>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endParaRPr>
          </a:p>
          <a:p>
            <a:pPr>
              <a:lnSpc>
                <a:spcPct val="120000"/>
              </a:lnSpc>
            </a:pPr>
            <a:r>
              <a:rPr lang="zh-CN" altLang="en-US" sz="2400" b="1">
                <a:latin typeface="楷体" panose="02010609060101010101" pitchFamily="49" charset="-122"/>
                <a:ea typeface="楷体" panose="02010609060101010101" pitchFamily="49" charset="-122"/>
                <a:sym typeface="+mn-ea"/>
              </a:rPr>
              <a:t>（1）复核、登记、印制、核发；</a:t>
            </a:r>
            <a:endParaRPr lang="zh-CN" altLang="en-US" sz="2400" b="1">
              <a:latin typeface="楷体" panose="02010609060101010101" pitchFamily="49" charset="-122"/>
              <a:ea typeface="楷体" panose="02010609060101010101" pitchFamily="49" charset="-122"/>
            </a:endParaRPr>
          </a:p>
          <a:p>
            <a:pPr>
              <a:lnSpc>
                <a:spcPct val="120000"/>
              </a:lnSpc>
            </a:pPr>
            <a:r>
              <a:rPr lang="zh-CN" altLang="en-US" sz="2400" b="1">
                <a:latin typeface="楷体" panose="02010609060101010101" pitchFamily="49" charset="-122"/>
                <a:ea typeface="楷体" panose="02010609060101010101" pitchFamily="49" charset="-122"/>
                <a:sym typeface="+mn-ea"/>
              </a:rPr>
              <a:t>（2）由发文机关办公厅（室）来做；</a:t>
            </a:r>
            <a:endParaRPr lang="zh-CN" altLang="en-US" sz="2400" b="1">
              <a:latin typeface="楷体" panose="02010609060101010101" pitchFamily="49" charset="-122"/>
              <a:ea typeface="楷体" panose="02010609060101010101" pitchFamily="49" charset="-122"/>
            </a:endParaRPr>
          </a:p>
          <a:p>
            <a:pPr>
              <a:lnSpc>
                <a:spcPct val="120000"/>
              </a:lnSpc>
            </a:pPr>
            <a:r>
              <a:rPr lang="zh-CN" altLang="en-US" sz="2400" b="1">
                <a:latin typeface="楷体" panose="02010609060101010101" pitchFamily="49" charset="-122"/>
                <a:ea typeface="楷体" panose="02010609060101010101" pitchFamily="49" charset="-122"/>
                <a:sym typeface="+mn-ea"/>
              </a:rPr>
              <a:t>（3）属于发文程序中的注发程序。</a:t>
            </a:r>
            <a:endParaRPr lang="zh-CN" altLang="en-US" sz="2400" b="1">
              <a:latin typeface="楷体" panose="02010609060101010101" pitchFamily="49" charset="-122"/>
              <a:ea typeface="楷体" panose="02010609060101010101" pitchFamily="49" charset="-122"/>
              <a:sym typeface="+mn-ea"/>
            </a:endParaRPr>
          </a:p>
        </p:txBody>
      </p:sp>
      <p:sp>
        <p:nvSpPr>
          <p:cNvPr id="5" name="标题 4"/>
          <p:cNvSpPr>
            <a:spLocks noGrp="1"/>
          </p:cNvSpPr>
          <p:nvPr>
            <p:ph type="title"/>
          </p:nvPr>
        </p:nvSpPr>
        <p:spPr>
          <a:xfrm>
            <a:off x="787400" y="548005"/>
            <a:ext cx="1971040" cy="683895"/>
          </a:xfrm>
          <a:solidFill>
            <a:srgbClr val="FFC000"/>
          </a:solidFill>
        </p:spPr>
        <p:txBody>
          <a:bodyPr/>
          <a:lstStyle/>
          <a:p>
            <a:pPr algn="l"/>
            <a:r>
              <a:rPr lang="zh-CN" altLang="en-US" sz="3200"/>
              <a:t>发文流程</a:t>
            </a:r>
            <a:endParaRPr lang="zh-CN" altLang="en-US" sz="3200"/>
          </a:p>
        </p:txBody>
      </p:sp>
      <p:sp>
        <p:nvSpPr>
          <p:cNvPr id="2" name="文本框 1"/>
          <p:cNvSpPr txBox="1"/>
          <p:nvPr/>
        </p:nvSpPr>
        <p:spPr>
          <a:xfrm>
            <a:off x="925195" y="2764155"/>
            <a:ext cx="8543925" cy="1753235"/>
          </a:xfrm>
          <a:prstGeom prst="rect">
            <a:avLst/>
          </a:prstGeom>
          <a:noFill/>
          <a:ln w="12700">
            <a:noFill/>
            <a:prstDash val="lgDashDotDot"/>
          </a:ln>
        </p:spPr>
        <p:txBody>
          <a:bodyPr wrap="square" rtlCol="0" anchor="t">
            <a:spAutoFit/>
          </a:bodyPr>
          <a:lstStyle/>
          <a:p>
            <a:pPr>
              <a:lnSpc>
                <a:spcPct val="15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（1）发出之前还需要哪些流程？</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pPr>
              <a:lnSpc>
                <a:spcPct val="15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（2）这些流程一般需要谁来做？</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pPr>
              <a:lnSpc>
                <a:spcPct val="15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（3）如果要给该公文编写发文字号，属于什么发文流程？</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98" name="组合 97"/>
          <p:cNvGrpSpPr/>
          <p:nvPr/>
        </p:nvGrpSpPr>
        <p:grpSpPr>
          <a:xfrm>
            <a:off x="3196590" y="387985"/>
            <a:ext cx="1727835" cy="844049"/>
            <a:chOff x="5086568" y="-17621"/>
            <a:chExt cx="1727835" cy="799058"/>
          </a:xfrm>
        </p:grpSpPr>
        <p:cxnSp>
          <p:nvCxnSpPr>
            <p:cNvPr id="99" name="直接箭头连接符 98"/>
            <p:cNvCxnSpPr/>
            <p:nvPr/>
          </p:nvCxnSpPr>
          <p:spPr>
            <a:xfrm>
              <a:off x="5086568" y="408555"/>
              <a:ext cx="1727835" cy="0"/>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00" name="组合 99"/>
            <p:cNvGrpSpPr/>
            <p:nvPr/>
          </p:nvGrpSpPr>
          <p:grpSpPr>
            <a:xfrm>
              <a:off x="5209190" y="-17621"/>
              <a:ext cx="1361977" cy="799058"/>
              <a:chOff x="5209190" y="-17621"/>
              <a:chExt cx="1361977" cy="799058"/>
            </a:xfrm>
          </p:grpSpPr>
          <p:grpSp>
            <p:nvGrpSpPr>
              <p:cNvPr id="110" name="组合 109"/>
              <p:cNvGrpSpPr/>
              <p:nvPr/>
            </p:nvGrpSpPr>
            <p:grpSpPr>
              <a:xfrm>
                <a:off x="5931087" y="354790"/>
                <a:ext cx="640080" cy="426191"/>
                <a:chOff x="5485551" y="342159"/>
                <a:chExt cx="640080" cy="426191"/>
              </a:xfrm>
            </p:grpSpPr>
            <p:sp>
              <p:nvSpPr>
                <p:cNvPr id="111" name="矩形 110"/>
                <p:cNvSpPr/>
                <p:nvPr/>
              </p:nvSpPr>
              <p:spPr>
                <a:xfrm>
                  <a:off x="5485551" y="419682"/>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13" name="等腰三角形 112"/>
                <p:cNvSpPr/>
                <p:nvPr/>
              </p:nvSpPr>
              <p:spPr>
                <a:xfrm>
                  <a:off x="5752539" y="342159"/>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nvGrpSpPr>
              <p:cNvPr id="114" name="组合 113"/>
              <p:cNvGrpSpPr/>
              <p:nvPr/>
            </p:nvGrpSpPr>
            <p:grpSpPr>
              <a:xfrm>
                <a:off x="5209190" y="-17621"/>
                <a:ext cx="1264920" cy="799058"/>
                <a:chOff x="6983869" y="-30589"/>
                <a:chExt cx="1264920" cy="799058"/>
              </a:xfrm>
            </p:grpSpPr>
            <p:sp>
              <p:nvSpPr>
                <p:cNvPr id="115" name="矩形 114"/>
                <p:cNvSpPr/>
                <p:nvPr/>
              </p:nvSpPr>
              <p:spPr>
                <a:xfrm>
                  <a:off x="6983869" y="419801"/>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1310</a:t>
                  </a:r>
                  <a:endParaRPr lang="en-US" altLang="zh-CN" dirty="0" smtClean="0">
                    <a:latin typeface="楷体" panose="02010609060101010101" pitchFamily="49" charset="-122"/>
                    <a:ea typeface="楷体" panose="02010609060101010101" pitchFamily="49" charset="-122"/>
                  </a:endParaRPr>
                </a:p>
              </p:txBody>
            </p:sp>
            <p:sp>
              <p:nvSpPr>
                <p:cNvPr id="116" name="矩形 115"/>
                <p:cNvSpPr/>
                <p:nvPr/>
              </p:nvSpPr>
              <p:spPr>
                <a:xfrm>
                  <a:off x="7251839" y="-30589"/>
                  <a:ext cx="996950" cy="377523"/>
                </a:xfrm>
                <a:prstGeom prst="rect">
                  <a:avLst/>
                </a:prstGeom>
              </p:spPr>
              <p:txBody>
                <a:bodyPr wrap="square">
                  <a:spAutoFit/>
                </a:bodyPr>
                <a:lstStyle/>
                <a:p>
                  <a:r>
                    <a:rPr lang="zh-CN" altLang="en-US" sz="2000" b="1" dirty="0" smtClean="0">
                      <a:latin typeface="楷体" panose="02010609060101010101" pitchFamily="49" charset="-122"/>
                      <a:ea typeface="楷体" panose="02010609060101010101" pitchFamily="49" charset="-122"/>
                    </a:rPr>
                    <a:t>分析题</a:t>
                  </a:r>
                  <a:endParaRPr lang="zh-CN" altLang="en-US" sz="2000" b="1" dirty="0" smtClean="0">
                    <a:latin typeface="楷体" panose="02010609060101010101" pitchFamily="49" charset="-122"/>
                    <a:ea typeface="楷体" panose="02010609060101010101" pitchFamily="49" charset="-122"/>
                  </a:endParaRPr>
                </a:p>
              </p:txBody>
            </p:sp>
            <p:sp>
              <p:nvSpPr>
                <p:cNvPr id="117" name="等腰三角形 116"/>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grpSp>
      <p:sp>
        <p:nvSpPr>
          <p:cNvPr id="9" name="文本框 8"/>
          <p:cNvSpPr txBox="1"/>
          <p:nvPr/>
        </p:nvSpPr>
        <p:spPr>
          <a:xfrm>
            <a:off x="6276340" y="2519680"/>
            <a:ext cx="5547360" cy="460375"/>
          </a:xfrm>
          <a:prstGeom prst="rect">
            <a:avLst/>
          </a:prstGeom>
          <a:solidFill>
            <a:schemeClr val="accent5"/>
          </a:solidFill>
        </p:spPr>
        <p:txBody>
          <a:bodyPr wrap="square" rtlCol="0">
            <a:spAutoFit/>
          </a:bodyPr>
          <a:p>
            <a:r>
              <a:rPr lang="zh-CN" altLang="en-US" sz="2400">
                <a:latin typeface="微软雅黑" panose="020B0503020204020204" charset="-122"/>
                <a:ea typeface="微软雅黑" panose="020B0503020204020204" charset="-122"/>
                <a:cs typeface="微软雅黑" panose="020B0503020204020204" charset="-122"/>
              </a:rPr>
              <a:t>公文拟制程序：起草</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审核</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签发</a:t>
            </a:r>
            <a:endParaRPr lang="zh-CN" altLang="en-US" sz="240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nvSpPr>
        <p:spPr>
          <a:xfrm>
            <a:off x="6276340" y="3091815"/>
            <a:ext cx="5547360" cy="460375"/>
          </a:xfrm>
          <a:prstGeom prst="rect">
            <a:avLst/>
          </a:prstGeom>
          <a:solidFill>
            <a:schemeClr val="accent6">
              <a:lumMod val="20000"/>
              <a:lumOff val="80000"/>
            </a:schemeClr>
          </a:solidFill>
        </p:spPr>
        <p:txBody>
          <a:bodyPr wrap="square" rtlCol="0">
            <a:spAutoFit/>
          </a:bodyPr>
          <a:p>
            <a:r>
              <a:rPr lang="zh-CN" altLang="en-US" sz="2400">
                <a:latin typeface="微软雅黑" panose="020B0503020204020204" charset="-122"/>
                <a:ea typeface="微软雅黑" panose="020B0503020204020204" charset="-122"/>
                <a:cs typeface="微软雅黑" panose="020B0503020204020204" charset="-122"/>
              </a:rPr>
              <a:t>发文办理过程：复核</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登记</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印制</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核发</a:t>
            </a:r>
            <a:endParaRPr lang="zh-CN" altLang="en-US" sz="2400">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0.05"/>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 calcmode="lin" valueType="num">
                                      <p:cBhvr>
                                        <p:cTn id="9" dur="500" fill="hold"/>
                                        <p:tgtEl>
                                          <p:spTgt spid="2"/>
                                        </p:tgtEl>
                                        <p:attrNameLst>
                                          <p:attrName>ppt_x</p:attrName>
                                        </p:attrNameLst>
                                      </p:cBhvr>
                                      <p:tavLst>
                                        <p:tav tm="0">
                                          <p:val>
                                            <p:strVal val="#ppt_x-.2"/>
                                          </p:val>
                                        </p:tav>
                                        <p:tav tm="100000">
                                          <p:val>
                                            <p:strVal val="#ppt_x"/>
                                          </p:val>
                                        </p:tav>
                                      </p:tavLst>
                                    </p:anim>
                                    <p:anim calcmode="lin" valueType="num">
                                      <p:cBhvr>
                                        <p:cTn id="10" dur="500" fill="hold"/>
                                        <p:tgtEl>
                                          <p:spTgt spid="2"/>
                                        </p:tgtEl>
                                        <p:attrNameLst>
                                          <p:attrName>ppt_y</p:attrName>
                                        </p:attrNameLst>
                                      </p:cBhvr>
                                      <p:tavLst>
                                        <p:tav tm="0">
                                          <p:val>
                                            <p:strVal val="#ppt_y"/>
                                          </p:val>
                                        </p:tav>
                                        <p:tav tm="100000">
                                          <p:val>
                                            <p:strVal val="#ppt_y"/>
                                          </p:val>
                                        </p:tav>
                                      </p:tavLst>
                                    </p:anim>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4" grpId="0"/>
      <p:bldP spid="9" grpId="0" animBg="1"/>
      <p:bldP spid="1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838200" y="2277110"/>
            <a:ext cx="8060055" cy="2324735"/>
            <a:chOff x="1320" y="3586"/>
            <a:chExt cx="12693" cy="3661"/>
          </a:xfrm>
        </p:grpSpPr>
        <p:grpSp>
          <p:nvGrpSpPr>
            <p:cNvPr id="7" name="组合 6"/>
            <p:cNvGrpSpPr/>
            <p:nvPr/>
          </p:nvGrpSpPr>
          <p:grpSpPr>
            <a:xfrm>
              <a:off x="1320" y="3586"/>
              <a:ext cx="3269" cy="3257"/>
              <a:chOff x="1421765" y="2209024"/>
              <a:chExt cx="2075815" cy="2068336"/>
            </a:xfrm>
          </p:grpSpPr>
          <p:sp>
            <p:nvSpPr>
              <p:cNvPr id="8" name="TextBox 8"/>
              <p:cNvSpPr txBox="1"/>
              <p:nvPr/>
            </p:nvSpPr>
            <p:spPr>
              <a:xfrm>
                <a:off x="1421765" y="3930015"/>
                <a:ext cx="2075815" cy="347345"/>
              </a:xfrm>
              <a:prstGeom prst="rect">
                <a:avLst/>
              </a:prstGeom>
              <a:noFill/>
            </p:spPr>
            <p:txBody>
              <a:bodyPr wrap="square" rtlCol="0">
                <a:spAutoFit/>
              </a:bodyPr>
              <a:lstStyle/>
              <a:p>
                <a:pPr lvl="0" algn="ctr" fontAlgn="auto">
                  <a:lnSpc>
                    <a:spcPts val="2000"/>
                  </a:lnSpc>
                  <a:spcBef>
                    <a:spcPts val="0"/>
                  </a:spcBef>
                  <a:spcAft>
                    <a:spcPts val="0"/>
                  </a:spcAft>
                  <a:buClrTx/>
                  <a:buSzTx/>
                  <a:buFontTx/>
                  <a:defRPr/>
                </a:pPr>
                <a:r>
                  <a:rPr kumimoji="0" lang="zh-CN" altLang="en-US" sz="2400" b="1" i="0" u="none" strike="noStrike" kern="1200" cap="none" spc="0" normalizeH="0" baseline="0" noProof="0" dirty="0">
                    <a:ln>
                      <a:noFill/>
                    </a:ln>
                    <a:solidFill>
                      <a:schemeClr val="tx1">
                        <a:lumMod val="85000"/>
                        <a:lumOff val="15000"/>
                      </a:schemeClr>
                    </a:solidFill>
                    <a:effectLst/>
                    <a:uLnTx/>
                    <a:uFillTx/>
                    <a:latin typeface="黑体" panose="02010609060101010101" charset="-122"/>
                    <a:ea typeface="黑体" panose="02010609060101010101" charset="-122"/>
                    <a:cs typeface="+mn-cs"/>
                    <a:sym typeface="+mn-ea"/>
                  </a:rPr>
                  <a:t>对象：</a:t>
                </a:r>
                <a:r>
                  <a:rPr kumimoji="0" lang="zh-CN" altLang="en-US" sz="2400" b="1" i="0" u="none" strike="noStrike" kern="1200" cap="none" spc="0" normalizeH="0" baseline="0" noProof="0" dirty="0">
                    <a:ln>
                      <a:noFill/>
                    </a:ln>
                    <a:solidFill>
                      <a:srgbClr val="7030A0"/>
                    </a:solidFill>
                    <a:effectLst/>
                    <a:uLnTx/>
                    <a:uFillTx/>
                    <a:latin typeface="黑体" panose="02010609060101010101" charset="-122"/>
                    <a:ea typeface="黑体" panose="02010609060101010101" charset="-122"/>
                    <a:cs typeface="+mn-cs"/>
                    <a:sym typeface="+mn-ea"/>
                  </a:rPr>
                  <a:t>秘书</a:t>
                </a:r>
                <a:endParaRPr kumimoji="0" lang="zh-CN" altLang="en-US" sz="2400" b="1" i="0" u="none" strike="noStrike" kern="1200" cap="none" spc="0" normalizeH="0" baseline="0" noProof="0" dirty="0">
                  <a:ln>
                    <a:noFill/>
                  </a:ln>
                  <a:solidFill>
                    <a:srgbClr val="7030A0"/>
                  </a:solidFill>
                  <a:effectLst/>
                  <a:uLnTx/>
                  <a:uFillTx/>
                  <a:latin typeface="黑体" panose="02010609060101010101" charset="-122"/>
                  <a:ea typeface="黑体" panose="02010609060101010101" charset="-122"/>
                  <a:cs typeface="+mn-cs"/>
                  <a:sym typeface="+mn-ea"/>
                </a:endParaRPr>
              </a:p>
            </p:txBody>
          </p:sp>
          <p:sp>
            <p:nvSpPr>
              <p:cNvPr id="9" name="TextBox 10"/>
              <p:cNvSpPr txBox="1"/>
              <p:nvPr/>
            </p:nvSpPr>
            <p:spPr>
              <a:xfrm>
                <a:off x="1911167" y="2674039"/>
                <a:ext cx="1096062" cy="52197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E7E6E6">
                        <a:lumMod val="25000"/>
                      </a:srgbClr>
                    </a:solidFill>
                    <a:effectLst/>
                    <a:uLnTx/>
                    <a:uFillTx/>
                    <a:ea typeface="+mn-lt"/>
                    <a:cs typeface="+mn-cs"/>
                  </a:rPr>
                  <a:t>起草</a:t>
                </a:r>
                <a:endParaRPr kumimoji="0" lang="zh-CN" altLang="en-US" sz="2800" b="1" i="0" u="none" strike="noStrike" kern="1200" cap="none" spc="0" normalizeH="0" baseline="0" noProof="0" dirty="0">
                  <a:ln>
                    <a:noFill/>
                  </a:ln>
                  <a:solidFill>
                    <a:srgbClr val="E7E6E6">
                      <a:lumMod val="25000"/>
                    </a:srgbClr>
                  </a:solidFill>
                  <a:effectLst/>
                  <a:uLnTx/>
                  <a:uFillTx/>
                  <a:ea typeface="+mn-lt"/>
                  <a:cs typeface="+mn-cs"/>
                </a:endParaRPr>
              </a:p>
            </p:txBody>
          </p:sp>
          <p:sp>
            <p:nvSpPr>
              <p:cNvPr id="42" name="椭圆 41"/>
              <p:cNvSpPr/>
              <p:nvPr/>
            </p:nvSpPr>
            <p:spPr>
              <a:xfrm>
                <a:off x="1740987" y="2209024"/>
                <a:ext cx="1451662" cy="1451662"/>
              </a:xfrm>
              <a:prstGeom prst="ellipse">
                <a:avLst/>
              </a:prstGeom>
              <a:noFill/>
              <a:ln w="28575">
                <a:solidFill>
                  <a:schemeClr val="bg2">
                    <a:lumMod val="25000"/>
                    <a:alpha val="50000"/>
                  </a:schemeClr>
                </a:solidFill>
                <a:prstDash val="dash"/>
              </a:ln>
              <a:effectLst>
                <a:outerShdw blurRad="1270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ea typeface="等线" panose="02010600030101010101" pitchFamily="2" charset="-122"/>
                  <a:cs typeface="+mn-lt"/>
                </a:endParaRPr>
              </a:p>
            </p:txBody>
          </p:sp>
        </p:grpSp>
        <p:grpSp>
          <p:nvGrpSpPr>
            <p:cNvPr id="10" name="组合 9"/>
            <p:cNvGrpSpPr/>
            <p:nvPr/>
          </p:nvGrpSpPr>
          <p:grpSpPr>
            <a:xfrm>
              <a:off x="9557" y="3586"/>
              <a:ext cx="4456" cy="3661"/>
              <a:chOff x="1421765" y="2209024"/>
              <a:chExt cx="2576555" cy="2324913"/>
            </a:xfrm>
          </p:grpSpPr>
          <p:sp>
            <p:nvSpPr>
              <p:cNvPr id="11" name="TextBox 8"/>
              <p:cNvSpPr txBox="1"/>
              <p:nvPr/>
            </p:nvSpPr>
            <p:spPr>
              <a:xfrm>
                <a:off x="1421765" y="3930006"/>
                <a:ext cx="2576555" cy="603931"/>
              </a:xfrm>
              <a:prstGeom prst="rect">
                <a:avLst/>
              </a:prstGeom>
              <a:noFill/>
            </p:spPr>
            <p:txBody>
              <a:bodyPr wrap="square" rtlCol="0">
                <a:spAutoFit/>
              </a:bodyPr>
              <a:lstStyle/>
              <a:p>
                <a:pPr lvl="0" algn="ctr" fontAlgn="auto">
                  <a:lnSpc>
                    <a:spcPts val="2000"/>
                  </a:lnSpc>
                  <a:spcBef>
                    <a:spcPts val="0"/>
                  </a:spcBef>
                  <a:spcAft>
                    <a:spcPts val="0"/>
                  </a:spcAft>
                  <a:buClrTx/>
                  <a:buSzTx/>
                  <a:buFontTx/>
                  <a:defRPr/>
                </a:pPr>
                <a:r>
                  <a:rPr kumimoji="0" lang="zh-CN" altLang="en-US" sz="2000" b="1" i="0" u="none" strike="noStrike" kern="1200" cap="none" spc="0" normalizeH="0" baseline="0" noProof="0" dirty="0">
                    <a:ln>
                      <a:noFill/>
                    </a:ln>
                    <a:solidFill>
                      <a:schemeClr val="tx1">
                        <a:lumMod val="85000"/>
                        <a:lumOff val="15000"/>
                      </a:schemeClr>
                    </a:solidFill>
                    <a:effectLst/>
                    <a:uLnTx/>
                    <a:uFillTx/>
                    <a:latin typeface="黑体" panose="02010609060101010101" charset="-122"/>
                    <a:ea typeface="黑体" panose="02010609060101010101" charset="-122"/>
                    <a:cs typeface="+mn-cs"/>
                    <a:sym typeface="+mn-ea"/>
                  </a:rPr>
                  <a:t>①</a:t>
                </a:r>
                <a:r>
                  <a:rPr kumimoji="0" lang="zh-CN" altLang="en-US" sz="2000" b="1" i="0" u="none" strike="noStrike" kern="1200" cap="none" spc="0" normalizeH="0" baseline="0" noProof="0" dirty="0">
                    <a:ln>
                      <a:noFill/>
                    </a:ln>
                    <a:solidFill>
                      <a:srgbClr val="7030A0"/>
                    </a:solidFill>
                    <a:effectLst/>
                    <a:uLnTx/>
                    <a:uFillTx/>
                    <a:latin typeface="黑体" panose="02010609060101010101" charset="-122"/>
                    <a:ea typeface="黑体" panose="02010609060101010101" charset="-122"/>
                    <a:cs typeface="+mn-cs"/>
                    <a:sym typeface="+mn-ea"/>
                  </a:rPr>
                  <a:t>机关主要负责人</a:t>
                </a:r>
                <a:r>
                  <a:rPr kumimoji="0" lang="zh-CN" altLang="en-US" sz="2000" b="1" i="0" u="none" strike="noStrike" kern="1200" cap="none" spc="0" normalizeH="0" baseline="0" noProof="0" dirty="0">
                    <a:ln>
                      <a:noFill/>
                    </a:ln>
                    <a:solidFill>
                      <a:schemeClr val="tx1">
                        <a:lumMod val="85000"/>
                        <a:lumOff val="15000"/>
                      </a:schemeClr>
                    </a:solidFill>
                    <a:effectLst/>
                    <a:uLnTx/>
                    <a:uFillTx/>
                    <a:latin typeface="黑体" panose="02010609060101010101" charset="-122"/>
                    <a:ea typeface="黑体" panose="02010609060101010101" charset="-122"/>
                    <a:cs typeface="+mn-cs"/>
                    <a:sym typeface="+mn-ea"/>
                  </a:rPr>
                  <a:t>签发</a:t>
                </a:r>
                <a:endParaRPr kumimoji="0" lang="zh-CN" altLang="en-US" sz="2000" b="1" i="0" u="none" strike="noStrike" kern="1200" cap="none" spc="0" normalizeH="0" baseline="0" noProof="0" dirty="0">
                  <a:ln>
                    <a:noFill/>
                  </a:ln>
                  <a:solidFill>
                    <a:schemeClr val="tx1">
                      <a:lumMod val="85000"/>
                      <a:lumOff val="15000"/>
                    </a:schemeClr>
                  </a:solidFill>
                  <a:effectLst/>
                  <a:uLnTx/>
                  <a:uFillTx/>
                  <a:latin typeface="黑体" panose="02010609060101010101" charset="-122"/>
                  <a:ea typeface="黑体" panose="02010609060101010101" charset="-122"/>
                  <a:cs typeface="+mn-cs"/>
                  <a:sym typeface="+mn-ea"/>
                </a:endParaRPr>
              </a:p>
              <a:p>
                <a:pPr lvl="0" algn="ctr" fontAlgn="auto">
                  <a:lnSpc>
                    <a:spcPts val="2000"/>
                  </a:lnSpc>
                  <a:spcBef>
                    <a:spcPts val="0"/>
                  </a:spcBef>
                  <a:spcAft>
                    <a:spcPts val="0"/>
                  </a:spcAft>
                  <a:buClrTx/>
                  <a:buSzTx/>
                  <a:buFontTx/>
                  <a:defRPr/>
                </a:pPr>
                <a:r>
                  <a:rPr kumimoji="0" lang="zh-CN" altLang="en-US" sz="2000" b="1" i="0" u="none" strike="noStrike" kern="1200" cap="none" spc="0" normalizeH="0" baseline="0" noProof="0" dirty="0">
                    <a:ln>
                      <a:noFill/>
                    </a:ln>
                    <a:solidFill>
                      <a:schemeClr val="tx1">
                        <a:lumMod val="85000"/>
                        <a:lumOff val="15000"/>
                      </a:schemeClr>
                    </a:solidFill>
                    <a:effectLst/>
                    <a:uLnTx/>
                    <a:uFillTx/>
                    <a:latin typeface="黑体" panose="02010609060101010101" charset="-122"/>
                    <a:ea typeface="黑体" panose="02010609060101010101" charset="-122"/>
                    <a:cs typeface="+mn-cs"/>
                    <a:sym typeface="+mn-ea"/>
                  </a:rPr>
                  <a:t>②</a:t>
                </a:r>
                <a:r>
                  <a:rPr kumimoji="0" lang="zh-CN" altLang="en-US" sz="2000" b="1" i="0" u="none" strike="noStrike" kern="1200" cap="none" spc="0" normalizeH="0" baseline="0" noProof="0" dirty="0">
                    <a:ln>
                      <a:noFill/>
                    </a:ln>
                    <a:solidFill>
                      <a:srgbClr val="7030A0"/>
                    </a:solidFill>
                    <a:effectLst/>
                    <a:uLnTx/>
                    <a:uFillTx/>
                    <a:latin typeface="黑体" panose="02010609060101010101" charset="-122"/>
                    <a:ea typeface="黑体" panose="02010609060101010101" charset="-122"/>
                    <a:cs typeface="+mn-cs"/>
                    <a:sym typeface="+mn-ea"/>
                  </a:rPr>
                  <a:t>圈阅或签名</a:t>
                </a:r>
                <a:r>
                  <a:rPr kumimoji="0" lang="zh-CN" altLang="en-US" sz="2000" b="1" i="0" u="none" strike="noStrike" kern="1200" cap="none" spc="0" normalizeH="0" baseline="0" noProof="0" dirty="0">
                    <a:ln>
                      <a:noFill/>
                    </a:ln>
                    <a:solidFill>
                      <a:schemeClr val="tx1">
                        <a:lumMod val="85000"/>
                        <a:lumOff val="15000"/>
                      </a:schemeClr>
                    </a:solidFill>
                    <a:effectLst/>
                    <a:uLnTx/>
                    <a:uFillTx/>
                    <a:latin typeface="黑体" panose="02010609060101010101" charset="-122"/>
                    <a:ea typeface="黑体" panose="02010609060101010101" charset="-122"/>
                    <a:cs typeface="+mn-cs"/>
                    <a:sym typeface="+mn-ea"/>
                  </a:rPr>
                  <a:t>视为同意</a:t>
                </a:r>
                <a:endParaRPr kumimoji="0" lang="zh-CN" altLang="en-US" sz="2000" b="1" i="0" u="none" strike="noStrike" kern="1200" cap="none" spc="0" normalizeH="0" baseline="0" noProof="0" dirty="0">
                  <a:ln>
                    <a:noFill/>
                  </a:ln>
                  <a:solidFill>
                    <a:schemeClr val="tx1">
                      <a:lumMod val="85000"/>
                      <a:lumOff val="15000"/>
                    </a:schemeClr>
                  </a:solidFill>
                  <a:effectLst/>
                  <a:uLnTx/>
                  <a:uFillTx/>
                  <a:latin typeface="黑体" panose="02010609060101010101" charset="-122"/>
                  <a:ea typeface="黑体" panose="02010609060101010101" charset="-122"/>
                  <a:cs typeface="+mn-cs"/>
                  <a:sym typeface="+mn-ea"/>
                </a:endParaRPr>
              </a:p>
            </p:txBody>
          </p:sp>
          <p:sp>
            <p:nvSpPr>
              <p:cNvPr id="12" name="TextBox 10"/>
              <p:cNvSpPr txBox="1"/>
              <p:nvPr/>
            </p:nvSpPr>
            <p:spPr>
              <a:xfrm>
                <a:off x="1918787" y="2788993"/>
                <a:ext cx="1096062" cy="52200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E7E6E6">
                        <a:lumMod val="25000"/>
                      </a:srgbClr>
                    </a:solidFill>
                    <a:effectLst/>
                    <a:uLnTx/>
                    <a:uFillTx/>
                    <a:ea typeface="+mn-lt"/>
                    <a:cs typeface="+mn-cs"/>
                  </a:rPr>
                  <a:t>签发</a:t>
                </a:r>
                <a:endParaRPr kumimoji="0" lang="zh-CN" altLang="en-US" sz="2800" b="1" i="0" u="none" strike="noStrike" kern="1200" cap="none" spc="0" normalizeH="0" baseline="0" noProof="0" dirty="0">
                  <a:ln>
                    <a:noFill/>
                  </a:ln>
                  <a:solidFill>
                    <a:srgbClr val="E7E6E6">
                      <a:lumMod val="25000"/>
                    </a:srgbClr>
                  </a:solidFill>
                  <a:effectLst/>
                  <a:uLnTx/>
                  <a:uFillTx/>
                  <a:ea typeface="+mn-lt"/>
                  <a:cs typeface="+mn-cs"/>
                </a:endParaRPr>
              </a:p>
            </p:txBody>
          </p:sp>
          <p:sp>
            <p:nvSpPr>
              <p:cNvPr id="13" name="椭圆 12"/>
              <p:cNvSpPr/>
              <p:nvPr/>
            </p:nvSpPr>
            <p:spPr>
              <a:xfrm>
                <a:off x="1740987" y="2209024"/>
                <a:ext cx="1451662" cy="1451662"/>
              </a:xfrm>
              <a:prstGeom prst="ellipse">
                <a:avLst/>
              </a:prstGeom>
              <a:noFill/>
              <a:ln w="28575">
                <a:solidFill>
                  <a:schemeClr val="bg2">
                    <a:lumMod val="25000"/>
                    <a:alpha val="50000"/>
                  </a:schemeClr>
                </a:solidFill>
                <a:prstDash val="dash"/>
              </a:ln>
              <a:effectLst>
                <a:outerShdw blurRad="1270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ea typeface="等线" panose="02010600030101010101" pitchFamily="2" charset="-122"/>
                  <a:cs typeface="+mn-lt"/>
                </a:endParaRPr>
              </a:p>
            </p:txBody>
          </p:sp>
        </p:grpSp>
        <p:grpSp>
          <p:nvGrpSpPr>
            <p:cNvPr id="14" name="组合 13"/>
            <p:cNvGrpSpPr/>
            <p:nvPr/>
          </p:nvGrpSpPr>
          <p:grpSpPr>
            <a:xfrm>
              <a:off x="5361" y="3586"/>
              <a:ext cx="3269" cy="3661"/>
              <a:chOff x="1429385" y="2209024"/>
              <a:chExt cx="2075815" cy="2324876"/>
            </a:xfrm>
          </p:grpSpPr>
          <p:sp>
            <p:nvSpPr>
              <p:cNvPr id="15" name="TextBox 8"/>
              <p:cNvSpPr txBox="1"/>
              <p:nvPr/>
            </p:nvSpPr>
            <p:spPr>
              <a:xfrm>
                <a:off x="1429385" y="3930015"/>
                <a:ext cx="2075815" cy="603885"/>
              </a:xfrm>
              <a:prstGeom prst="rect">
                <a:avLst/>
              </a:prstGeom>
              <a:noFill/>
            </p:spPr>
            <p:txBody>
              <a:bodyPr wrap="square" rtlCol="0">
                <a:spAutoFit/>
              </a:bodyPr>
              <a:lstStyle/>
              <a:p>
                <a:pPr lvl="0" algn="ctr" fontAlgn="auto">
                  <a:lnSpc>
                    <a:spcPts val="2000"/>
                  </a:lnSpc>
                  <a:spcBef>
                    <a:spcPts val="0"/>
                  </a:spcBef>
                  <a:spcAft>
                    <a:spcPts val="0"/>
                  </a:spcAft>
                  <a:buClrTx/>
                  <a:buSzTx/>
                  <a:buFontTx/>
                  <a:defRPr/>
                </a:pPr>
                <a:r>
                  <a:rPr kumimoji="0" lang="zh-CN" altLang="en-US" sz="2000" b="1" i="0" u="none" strike="noStrike" kern="1200" cap="none" spc="0" normalizeH="0" baseline="0" noProof="0" dirty="0">
                    <a:ln>
                      <a:noFill/>
                    </a:ln>
                    <a:solidFill>
                      <a:srgbClr val="7030A0"/>
                    </a:solidFill>
                    <a:effectLst/>
                    <a:uLnTx/>
                    <a:uFillTx/>
                    <a:latin typeface="黑体" panose="02010609060101010101" charset="-122"/>
                    <a:ea typeface="黑体" panose="02010609060101010101" charset="-122"/>
                    <a:cs typeface="+mn-cs"/>
                    <a:sym typeface="+mn-ea"/>
                  </a:rPr>
                  <a:t>发文机关办公厅（室）</a:t>
                </a:r>
                <a:endParaRPr kumimoji="0" lang="zh-CN" altLang="en-US" sz="2000" b="0" i="0" u="none" strike="noStrike" kern="1200" cap="none" spc="0" normalizeH="0" baseline="0" noProof="0" dirty="0">
                  <a:ln>
                    <a:noFill/>
                  </a:ln>
                  <a:solidFill>
                    <a:schemeClr val="tx1">
                      <a:lumMod val="85000"/>
                      <a:lumOff val="15000"/>
                    </a:schemeClr>
                  </a:solidFill>
                  <a:effectLst/>
                  <a:uLnTx/>
                  <a:uFillTx/>
                  <a:latin typeface="黑体" panose="02010609060101010101" charset="-122"/>
                  <a:ea typeface="黑体" panose="02010609060101010101" charset="-122"/>
                  <a:cs typeface="+mn-cs"/>
                  <a:sym typeface="+mn-ea"/>
                </a:endParaRPr>
              </a:p>
            </p:txBody>
          </p:sp>
          <p:sp>
            <p:nvSpPr>
              <p:cNvPr id="16" name="TextBox 10"/>
              <p:cNvSpPr txBox="1"/>
              <p:nvPr/>
            </p:nvSpPr>
            <p:spPr>
              <a:xfrm>
                <a:off x="1918787" y="2726109"/>
                <a:ext cx="1096062" cy="52197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E7E6E6">
                        <a:lumMod val="25000"/>
                      </a:srgbClr>
                    </a:solidFill>
                    <a:effectLst/>
                    <a:uLnTx/>
                    <a:uFillTx/>
                    <a:ea typeface="+mn-lt"/>
                    <a:cs typeface="+mn-cs"/>
                  </a:rPr>
                  <a:t>审核</a:t>
                </a:r>
                <a:endParaRPr kumimoji="0" lang="zh-CN" altLang="en-US" sz="2800" b="1" i="0" u="none" strike="noStrike" kern="1200" cap="none" spc="0" normalizeH="0" baseline="0" noProof="0" dirty="0">
                  <a:ln>
                    <a:noFill/>
                  </a:ln>
                  <a:solidFill>
                    <a:srgbClr val="E7E6E6">
                      <a:lumMod val="25000"/>
                    </a:srgbClr>
                  </a:solidFill>
                  <a:effectLst/>
                  <a:uLnTx/>
                  <a:uFillTx/>
                  <a:ea typeface="+mn-lt"/>
                  <a:cs typeface="+mn-cs"/>
                </a:endParaRPr>
              </a:p>
            </p:txBody>
          </p:sp>
          <p:sp>
            <p:nvSpPr>
              <p:cNvPr id="17" name="椭圆 16"/>
              <p:cNvSpPr/>
              <p:nvPr/>
            </p:nvSpPr>
            <p:spPr>
              <a:xfrm>
                <a:off x="1740987" y="2209024"/>
                <a:ext cx="1451662" cy="1451662"/>
              </a:xfrm>
              <a:prstGeom prst="ellipse">
                <a:avLst/>
              </a:prstGeom>
              <a:noFill/>
              <a:ln w="28575">
                <a:solidFill>
                  <a:schemeClr val="bg2">
                    <a:lumMod val="25000"/>
                    <a:alpha val="50000"/>
                  </a:schemeClr>
                </a:solidFill>
                <a:prstDash val="dash"/>
              </a:ln>
              <a:effectLst>
                <a:outerShdw blurRad="1270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ea typeface="等线" panose="02010600030101010101" pitchFamily="2" charset="-122"/>
                  <a:cs typeface="+mn-lt"/>
                </a:endParaRPr>
              </a:p>
            </p:txBody>
          </p:sp>
        </p:grpSp>
        <p:cxnSp>
          <p:nvCxnSpPr>
            <p:cNvPr id="18" name="直接箭头连接符 17"/>
            <p:cNvCxnSpPr/>
            <p:nvPr/>
          </p:nvCxnSpPr>
          <p:spPr>
            <a:xfrm>
              <a:off x="4272" y="4793"/>
              <a:ext cx="1371" cy="13"/>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8630" y="4780"/>
              <a:ext cx="1371" cy="13"/>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8458835" y="1859280"/>
            <a:ext cx="1957705" cy="3138170"/>
            <a:chOff x="13321" y="2928"/>
            <a:chExt cx="3083" cy="4942"/>
          </a:xfrm>
        </p:grpSpPr>
        <p:pic>
          <p:nvPicPr>
            <p:cNvPr id="23" name="图形 10"/>
            <p:cNvPicPr>
              <a:picLocks noChangeAspect="1"/>
            </p:cNvPicPr>
            <p:nvPr/>
          </p:nvPicPr>
          <p:blipFill>
            <a:blip r:embed="rId1"/>
            <a:stretch>
              <a:fillRect/>
            </a:stretch>
          </p:blipFill>
          <p:spPr>
            <a:xfrm>
              <a:off x="14566" y="2928"/>
              <a:ext cx="1838" cy="4943"/>
            </a:xfrm>
            <a:prstGeom prst="rect">
              <a:avLst/>
            </a:prstGeom>
          </p:spPr>
        </p:pic>
        <p:pic>
          <p:nvPicPr>
            <p:cNvPr id="25" name="图形 13"/>
            <p:cNvPicPr>
              <a:picLocks noChangeAspect="1"/>
            </p:cNvPicPr>
            <p:nvPr/>
          </p:nvPicPr>
          <p:blipFill>
            <a:blip r:embed="rId2"/>
            <a:stretch>
              <a:fillRect/>
            </a:stretch>
          </p:blipFill>
          <p:spPr>
            <a:xfrm>
              <a:off x="13321" y="4145"/>
              <a:ext cx="1530" cy="1530"/>
            </a:xfrm>
            <a:prstGeom prst="rect">
              <a:avLst/>
            </a:prstGeom>
          </p:spPr>
        </p:pic>
      </p:grpSp>
      <p:sp>
        <p:nvSpPr>
          <p:cNvPr id="27" name="标题 26"/>
          <p:cNvSpPr>
            <a:spLocks noGrp="1"/>
          </p:cNvSpPr>
          <p:nvPr>
            <p:ph type="title"/>
          </p:nvPr>
        </p:nvSpPr>
        <p:spPr>
          <a:xfrm>
            <a:off x="1236980" y="763270"/>
            <a:ext cx="2235835" cy="584835"/>
          </a:xfrm>
          <a:solidFill>
            <a:srgbClr val="70C8D9"/>
          </a:solidFill>
        </p:spPr>
        <p:txBody>
          <a:bodyPr>
            <a:normAutofit/>
          </a:bodyPr>
          <a:lstStyle/>
          <a:p>
            <a:r>
              <a:rPr lang="zh-CN" altLang="en-US"/>
              <a:t>公文的拟制</a:t>
            </a:r>
            <a:endParaRPr lang="zh-CN" altLang="en-US"/>
          </a:p>
        </p:txBody>
      </p:sp>
      <p:sp>
        <p:nvSpPr>
          <p:cNvPr id="2" name="矩形 1"/>
          <p:cNvSpPr/>
          <p:nvPr/>
        </p:nvSpPr>
        <p:spPr>
          <a:xfrm>
            <a:off x="556260" y="3938270"/>
            <a:ext cx="2445385" cy="467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312160" y="3997960"/>
            <a:ext cx="2445385" cy="6032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6068695" y="3877945"/>
            <a:ext cx="2828925" cy="7239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2"/>
                                        </p:tgtEl>
                                        <p:attrNameLst>
                                          <p:attrName>ppt_x</p:attrName>
                                        </p:attrNameLst>
                                      </p:cBhvr>
                                      <p:tavLst>
                                        <p:tav tm="0">
                                          <p:val>
                                            <p:strVal val="ppt_x"/>
                                          </p:val>
                                        </p:tav>
                                        <p:tav tm="100000">
                                          <p:val>
                                            <p:strVal val="ppt_x"/>
                                          </p:val>
                                        </p:tav>
                                      </p:tavLst>
                                    </p:anim>
                                    <p:anim calcmode="lin" valueType="num">
                                      <p:cBhvr additive="base">
                                        <p:cTn id="7" dur="500"/>
                                        <p:tgtEl>
                                          <p:spTgt spid="2"/>
                                        </p:tgtEl>
                                        <p:attrNameLst>
                                          <p:attrName>ppt_y</p:attrName>
                                        </p:attrNameLst>
                                      </p:cBhvr>
                                      <p:tavLst>
                                        <p:tav tm="0">
                                          <p:val>
                                            <p:strVal val="ppt_y"/>
                                          </p:val>
                                        </p:tav>
                                        <p:tav tm="100000">
                                          <p:val>
                                            <p:strVal val="1+ppt_h/2"/>
                                          </p:val>
                                        </p:tav>
                                      </p:tavLst>
                                    </p:anim>
                                    <p:set>
                                      <p:cBhvr>
                                        <p:cTn id="8" dur="1" fill="hold">
                                          <p:stCondLst>
                                            <p:cond delay="499"/>
                                          </p:stCondLst>
                                        </p:cTn>
                                        <p:tgtEl>
                                          <p:spTgt spid="2"/>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0" nodeType="clickEffect">
                                  <p:stCondLst>
                                    <p:cond delay="0"/>
                                  </p:stCondLst>
                                  <p:childTnLst>
                                    <p:anim calcmode="lin" valueType="num">
                                      <p:cBhvr additive="base">
                                        <p:cTn id="12" dur="500"/>
                                        <p:tgtEl>
                                          <p:spTgt spid="3"/>
                                        </p:tgtEl>
                                        <p:attrNameLst>
                                          <p:attrName>ppt_x</p:attrName>
                                        </p:attrNameLst>
                                      </p:cBhvr>
                                      <p:tavLst>
                                        <p:tav tm="0">
                                          <p:val>
                                            <p:strVal val="ppt_x"/>
                                          </p:val>
                                        </p:tav>
                                        <p:tav tm="100000">
                                          <p:val>
                                            <p:strVal val="ppt_x"/>
                                          </p:val>
                                        </p:tav>
                                      </p:tavLst>
                                    </p:anim>
                                    <p:anim calcmode="lin" valueType="num">
                                      <p:cBhvr additive="base">
                                        <p:cTn id="13" dur="500"/>
                                        <p:tgtEl>
                                          <p:spTgt spid="3"/>
                                        </p:tgtEl>
                                        <p:attrNameLst>
                                          <p:attrName>ppt_y</p:attrName>
                                        </p:attrNameLst>
                                      </p:cBhvr>
                                      <p:tavLst>
                                        <p:tav tm="0">
                                          <p:val>
                                            <p:strVal val="ppt_y"/>
                                          </p:val>
                                        </p:tav>
                                        <p:tav tm="100000">
                                          <p:val>
                                            <p:strVal val="1+ppt_h/2"/>
                                          </p:val>
                                        </p:tav>
                                      </p:tavLst>
                                    </p:anim>
                                    <p:set>
                                      <p:cBhvr>
                                        <p:cTn id="14" dur="1" fill="hold">
                                          <p:stCondLst>
                                            <p:cond delay="499"/>
                                          </p:stCondLst>
                                        </p:cTn>
                                        <p:tgtEl>
                                          <p:spTgt spid="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2" presetClass="exit" presetSubtype="4" fill="hold" grpId="0" nodeType="clickEffect">
                                  <p:stCondLst>
                                    <p:cond delay="0"/>
                                  </p:stCondLst>
                                  <p:childTnLst>
                                    <p:anim calcmode="lin" valueType="num">
                                      <p:cBhvr additive="base">
                                        <p:cTn id="18" dur="500"/>
                                        <p:tgtEl>
                                          <p:spTgt spid="4"/>
                                        </p:tgtEl>
                                        <p:attrNameLst>
                                          <p:attrName>ppt_x</p:attrName>
                                        </p:attrNameLst>
                                      </p:cBhvr>
                                      <p:tavLst>
                                        <p:tav tm="0">
                                          <p:val>
                                            <p:strVal val="ppt_x"/>
                                          </p:val>
                                        </p:tav>
                                        <p:tav tm="100000">
                                          <p:val>
                                            <p:strVal val="ppt_x"/>
                                          </p:val>
                                        </p:tav>
                                      </p:tavLst>
                                    </p:anim>
                                    <p:anim calcmode="lin" valueType="num">
                                      <p:cBhvr additive="base">
                                        <p:cTn id="19" dur="500"/>
                                        <p:tgtEl>
                                          <p:spTgt spid="4"/>
                                        </p:tgtEl>
                                        <p:attrNameLst>
                                          <p:attrName>ppt_y</p:attrName>
                                        </p:attrNameLst>
                                      </p:cBhvr>
                                      <p:tavLst>
                                        <p:tav tm="0">
                                          <p:val>
                                            <p:strVal val="ppt_y"/>
                                          </p:val>
                                        </p:tav>
                                        <p:tav tm="100000">
                                          <p:val>
                                            <p:strVal val="1+ppt_h/2"/>
                                          </p:val>
                                        </p:tav>
                                      </p:tavLst>
                                    </p:anim>
                                    <p:set>
                                      <p:cBhvr>
                                        <p:cTn id="20"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P spid="4"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38"/>
          <p:cNvSpPr txBox="1"/>
          <p:nvPr/>
        </p:nvSpPr>
        <p:spPr bwMode="auto">
          <a:xfrm>
            <a:off x="3699510" y="2194560"/>
            <a:ext cx="1856740" cy="1247140"/>
          </a:xfrm>
          <a:prstGeom prst="rect">
            <a:avLst/>
          </a:prstGeom>
          <a:noFill/>
          <a:ln w="9525">
            <a:noFill/>
            <a:miter lim="800000"/>
          </a:ln>
        </p:spPr>
        <p:txBody>
          <a:bodyPr wrap="square" lIns="0" tIns="0" rIns="0" bIns="0" anchor="ctr" anchorCtr="1">
            <a:scene3d>
              <a:camera prst="orthographicFront"/>
              <a:lightRig rig="threePt" dir="t"/>
            </a:scene3d>
            <a:sp3d>
              <a:bevelT w="0" h="0"/>
            </a:sp3d>
          </a:bodyPr>
          <a:lstStyle/>
          <a:p>
            <a:pPr algn="ctr">
              <a:lnSpc>
                <a:spcPct val="120000"/>
              </a:lnSpc>
              <a:defRPr/>
            </a:pPr>
            <a:r>
              <a:rPr lang="zh-CN" altLang="en-US" sz="2000" b="1">
                <a:solidFill>
                  <a:srgbClr val="C00000"/>
                </a:solidFill>
                <a:latin typeface="楷体" panose="02010609060101010101" pitchFamily="49" charset="-122"/>
                <a:ea typeface="楷体" panose="02010609060101010101" pitchFamily="49" charset="-122"/>
              </a:rPr>
              <a:t>发文字号</a:t>
            </a:r>
            <a:r>
              <a:rPr lang="zh-CN" altLang="en-US" sz="2000" b="1">
                <a:latin typeface="楷体" panose="02010609060101010101" pitchFamily="49" charset="-122"/>
                <a:ea typeface="楷体" panose="02010609060101010101" pitchFamily="49" charset="-122"/>
              </a:rPr>
              <a:t>、</a:t>
            </a:r>
            <a:r>
              <a:rPr lang="zh-CN" altLang="en-US" sz="2000" b="1">
                <a:solidFill>
                  <a:srgbClr val="C00000"/>
                </a:solidFill>
                <a:latin typeface="楷体" panose="02010609060101010101" pitchFamily="49" charset="-122"/>
                <a:ea typeface="楷体" panose="02010609060101010101" pitchFamily="49" charset="-122"/>
              </a:rPr>
              <a:t>分送范围</a:t>
            </a:r>
            <a:r>
              <a:rPr lang="zh-CN" altLang="en-US" sz="2000" b="1">
                <a:latin typeface="楷体" panose="02010609060101010101" pitchFamily="49" charset="-122"/>
                <a:ea typeface="楷体" panose="02010609060101010101" pitchFamily="49" charset="-122"/>
              </a:rPr>
              <a:t>和</a:t>
            </a:r>
            <a:r>
              <a:rPr lang="zh-CN" altLang="en-US" sz="2000" b="1">
                <a:solidFill>
                  <a:srgbClr val="C00000"/>
                </a:solidFill>
                <a:latin typeface="楷体" panose="02010609060101010101" pitchFamily="49" charset="-122"/>
                <a:ea typeface="楷体" panose="02010609060101010101" pitchFamily="49" charset="-122"/>
              </a:rPr>
              <a:t>印制份数</a:t>
            </a:r>
            <a:endParaRPr lang="zh-CN" altLang="en-US" sz="2000" b="1">
              <a:solidFill>
                <a:srgbClr val="C00000"/>
              </a:solidFill>
              <a:latin typeface="楷体" panose="02010609060101010101" pitchFamily="49" charset="-122"/>
              <a:ea typeface="楷体" panose="02010609060101010101" pitchFamily="49" charset="-122"/>
            </a:endParaRPr>
          </a:p>
          <a:p>
            <a:pPr algn="ctr">
              <a:lnSpc>
                <a:spcPct val="120000"/>
              </a:lnSpc>
              <a:defRPr/>
            </a:pPr>
            <a:r>
              <a:rPr lang="zh-CN" altLang="en-US" sz="2000" b="1">
                <a:latin typeface="楷体" panose="02010609060101010101" pitchFamily="49" charset="-122"/>
                <a:ea typeface="楷体" panose="02010609060101010101" pitchFamily="49" charset="-122"/>
              </a:rPr>
              <a:t>是</a:t>
            </a:r>
            <a:r>
              <a:rPr lang="zh-CN" altLang="en-US" sz="2000" b="1">
                <a:solidFill>
                  <a:srgbClr val="FF0000"/>
                </a:solidFill>
                <a:latin typeface="微软雅黑" panose="020B0503020204020204" charset="-122"/>
                <a:ea typeface="微软雅黑" panose="020B0503020204020204" charset="-122"/>
              </a:rPr>
              <a:t>注发</a:t>
            </a:r>
            <a:r>
              <a:rPr lang="zh-CN" altLang="en-US" sz="2000" b="1">
                <a:latin typeface="楷体" panose="02010609060101010101" pitchFamily="49" charset="-122"/>
                <a:ea typeface="楷体" panose="02010609060101010101" pitchFamily="49" charset="-122"/>
              </a:rPr>
              <a:t>程序</a:t>
            </a:r>
            <a:endParaRPr lang="zh-CN" altLang="en-US" sz="2000" b="1">
              <a:latin typeface="楷体" panose="02010609060101010101" pitchFamily="49" charset="-122"/>
              <a:ea typeface="楷体" panose="02010609060101010101" pitchFamily="49" charset="-122"/>
            </a:endParaRPr>
          </a:p>
        </p:txBody>
      </p:sp>
      <p:sp>
        <p:nvSpPr>
          <p:cNvPr id="65" name="文本框 36"/>
          <p:cNvSpPr txBox="1"/>
          <p:nvPr/>
        </p:nvSpPr>
        <p:spPr bwMode="auto">
          <a:xfrm>
            <a:off x="5715000" y="2104390"/>
            <a:ext cx="1856740" cy="1247140"/>
          </a:xfrm>
          <a:prstGeom prst="rect">
            <a:avLst/>
          </a:prstGeom>
          <a:noFill/>
          <a:ln w="9525">
            <a:noFill/>
            <a:miter lim="800000"/>
          </a:ln>
        </p:spPr>
        <p:txBody>
          <a:bodyPr wrap="square" lIns="0" tIns="0" rIns="0" bIns="0" anchor="ctr" anchorCtr="1">
            <a:scene3d>
              <a:camera prst="orthographicFront"/>
              <a:lightRig rig="threePt" dir="t"/>
            </a:scene3d>
            <a:sp3d>
              <a:bevelT w="0" h="0"/>
            </a:sp3d>
          </a:bodyPr>
          <a:lstStyle/>
          <a:p>
            <a:pPr algn="ctr">
              <a:lnSpc>
                <a:spcPct val="120000"/>
              </a:lnSpc>
              <a:defRPr/>
            </a:pPr>
            <a:r>
              <a:rPr lang="zh-CN" altLang="en-US" b="1">
                <a:latin typeface="楷体" panose="02010609060101010101" pitchFamily="49" charset="-122"/>
                <a:ea typeface="楷体" panose="02010609060101010101" pitchFamily="49" charset="-122"/>
              </a:rPr>
              <a:t>质量、时效、</a:t>
            </a:r>
            <a:endParaRPr lang="zh-CN" altLang="en-US" b="1">
              <a:latin typeface="楷体" panose="02010609060101010101" pitchFamily="49" charset="-122"/>
              <a:ea typeface="楷体" panose="02010609060101010101" pitchFamily="49" charset="-122"/>
            </a:endParaRPr>
          </a:p>
          <a:p>
            <a:pPr algn="ctr">
              <a:lnSpc>
                <a:spcPct val="120000"/>
              </a:lnSpc>
              <a:defRPr/>
            </a:pPr>
            <a:r>
              <a:rPr lang="zh-CN" altLang="en-US" b="1">
                <a:latin typeface="楷体" panose="02010609060101010101" pitchFamily="49" charset="-122"/>
                <a:ea typeface="楷体" panose="02010609060101010101" pitchFamily="49" charset="-122"/>
              </a:rPr>
              <a:t>保密要求</a:t>
            </a:r>
            <a:endParaRPr lang="zh-CN" altLang="en-US" b="1">
              <a:latin typeface="楷体" panose="02010609060101010101" pitchFamily="49" charset="-122"/>
              <a:ea typeface="楷体" panose="02010609060101010101" pitchFamily="49" charset="-122"/>
            </a:endParaRPr>
          </a:p>
        </p:txBody>
      </p:sp>
      <p:sp>
        <p:nvSpPr>
          <p:cNvPr id="68" name="文本框 34"/>
          <p:cNvSpPr txBox="1"/>
          <p:nvPr/>
        </p:nvSpPr>
        <p:spPr bwMode="auto">
          <a:xfrm>
            <a:off x="7783195" y="2104390"/>
            <a:ext cx="1856740" cy="1247140"/>
          </a:xfrm>
          <a:prstGeom prst="rect">
            <a:avLst/>
          </a:prstGeom>
          <a:noFill/>
          <a:ln w="9525">
            <a:noFill/>
            <a:miter lim="800000"/>
          </a:ln>
        </p:spPr>
        <p:txBody>
          <a:bodyPr wrap="square" lIns="0" tIns="0" rIns="0" bIns="0" anchor="ctr" anchorCtr="1">
            <a:scene3d>
              <a:camera prst="orthographicFront"/>
              <a:lightRig rig="threePt" dir="t"/>
            </a:scene3d>
            <a:sp3d>
              <a:bevelT w="0" h="0"/>
            </a:sp3d>
          </a:bodyPr>
          <a:lstStyle/>
          <a:p>
            <a:pPr algn="ctr">
              <a:lnSpc>
                <a:spcPct val="120000"/>
              </a:lnSpc>
              <a:defRPr/>
            </a:pPr>
            <a:r>
              <a:rPr lang="zh-CN" altLang="en-US" b="1">
                <a:latin typeface="楷体" panose="02010609060101010101" pitchFamily="49" charset="-122"/>
                <a:ea typeface="楷体" panose="02010609060101010101" pitchFamily="49" charset="-122"/>
              </a:rPr>
              <a:t>最后一道检验程序</a:t>
            </a:r>
            <a:endParaRPr lang="zh-CN" altLang="en-US" b="1">
              <a:latin typeface="楷体" panose="02010609060101010101" pitchFamily="49" charset="-122"/>
              <a:ea typeface="楷体" panose="02010609060101010101" pitchFamily="49" charset="-122"/>
            </a:endParaRPr>
          </a:p>
        </p:txBody>
      </p:sp>
      <p:sp>
        <p:nvSpPr>
          <p:cNvPr id="69" name="文本框 40"/>
          <p:cNvSpPr txBox="1"/>
          <p:nvPr/>
        </p:nvSpPr>
        <p:spPr bwMode="auto">
          <a:xfrm>
            <a:off x="1429385" y="2285365"/>
            <a:ext cx="1856740" cy="1066165"/>
          </a:xfrm>
          <a:prstGeom prst="rect">
            <a:avLst/>
          </a:prstGeom>
          <a:noFill/>
          <a:ln w="9525">
            <a:noFill/>
            <a:miter lim="800000"/>
          </a:ln>
        </p:spPr>
        <p:txBody>
          <a:bodyPr wrap="square" lIns="0" tIns="0" rIns="0" bIns="0" anchor="ctr" anchorCtr="1">
            <a:scene3d>
              <a:camera prst="orthographicFront"/>
              <a:lightRig rig="threePt" dir="t"/>
            </a:scene3d>
            <a:sp3d>
              <a:bevelT w="0" h="0"/>
            </a:sp3d>
          </a:bodyPr>
          <a:lstStyle/>
          <a:p>
            <a:pPr algn="ctr">
              <a:lnSpc>
                <a:spcPct val="120000"/>
              </a:lnSpc>
              <a:defRPr/>
            </a:pPr>
            <a:r>
              <a:rPr lang="zh-CN" altLang="en-US" sz="2000">
                <a:latin typeface="楷体" panose="02010609060101010101" pitchFamily="49" charset="-122"/>
                <a:ea typeface="楷体" panose="02010609060101010101" pitchFamily="49" charset="-122"/>
              </a:rPr>
              <a:t>由</a:t>
            </a:r>
            <a:r>
              <a:rPr lang="zh-CN" altLang="en-US" sz="2000" b="1">
                <a:solidFill>
                  <a:srgbClr val="C00000"/>
                </a:solidFill>
                <a:latin typeface="楷体" panose="02010609060101010101" pitchFamily="49" charset="-122"/>
                <a:ea typeface="楷体" panose="02010609060101010101" pitchFamily="49" charset="-122"/>
              </a:rPr>
              <a:t>发文机关办公厅（室）</a:t>
            </a:r>
            <a:r>
              <a:rPr lang="zh-CN" altLang="en-US" sz="2000">
                <a:latin typeface="楷体" panose="02010609060101010101" pitchFamily="49" charset="-122"/>
                <a:ea typeface="楷体" panose="02010609060101010101" pitchFamily="49" charset="-122"/>
              </a:rPr>
              <a:t>进行</a:t>
            </a:r>
            <a:endParaRPr lang="zh-CN" altLang="en-US" sz="2000">
              <a:latin typeface="楷体" panose="02010609060101010101" pitchFamily="49" charset="-122"/>
              <a:ea typeface="楷体" panose="02010609060101010101" pitchFamily="49" charset="-122"/>
            </a:endParaRPr>
          </a:p>
          <a:p>
            <a:pPr algn="ctr">
              <a:lnSpc>
                <a:spcPct val="120000"/>
              </a:lnSpc>
              <a:defRPr/>
            </a:pPr>
            <a:r>
              <a:rPr lang="zh-CN" altLang="en-US" sz="2000">
                <a:latin typeface="楷体" panose="02010609060101010101" pitchFamily="49" charset="-122"/>
                <a:ea typeface="楷体" panose="02010609060101010101" pitchFamily="49" charset="-122"/>
              </a:rPr>
              <a:t>再次审核</a:t>
            </a:r>
            <a:endParaRPr lang="zh-CN" altLang="en-US" sz="2000">
              <a:latin typeface="楷体" panose="02010609060101010101" pitchFamily="49" charset="-122"/>
              <a:ea typeface="楷体" panose="02010609060101010101" pitchFamily="49" charset="-122"/>
            </a:endParaRPr>
          </a:p>
        </p:txBody>
      </p:sp>
      <p:sp>
        <p:nvSpPr>
          <p:cNvPr id="60" name="文本框 35"/>
          <p:cNvSpPr txBox="1"/>
          <p:nvPr/>
        </p:nvSpPr>
        <p:spPr bwMode="auto">
          <a:xfrm>
            <a:off x="5367655" y="4609465"/>
            <a:ext cx="1856740" cy="614680"/>
          </a:xfrm>
          <a:prstGeom prst="rect">
            <a:avLst/>
          </a:prstGeom>
          <a:noFill/>
          <a:ln w="9525">
            <a:noFill/>
            <a:miter lim="800000"/>
          </a:ln>
        </p:spPr>
        <p:txBody>
          <a:bodyPr wrap="none" lIns="0" tIns="0" rIns="0" bIns="0" anchor="ctr" anchorCtr="1">
            <a:normAutofit/>
            <a:scene3d>
              <a:camera prst="orthographicFront"/>
              <a:lightRig rig="threePt" dir="t"/>
            </a:scene3d>
            <a:sp3d>
              <a:bevelT w="0" h="0"/>
            </a:sp3d>
          </a:bodyPr>
          <a:lstStyle/>
          <a:p>
            <a:pPr marL="0" lvl="1" algn="ctr"/>
            <a:r>
              <a:rPr lang="zh-CN" altLang="en-US" sz="3200" b="1">
                <a:solidFill>
                  <a:srgbClr val="993366"/>
                </a:solidFill>
                <a:latin typeface="微软雅黑" panose="020B0503020204020204" charset="-122"/>
                <a:ea typeface="微软雅黑" panose="020B0503020204020204" charset="-122"/>
                <a:cs typeface="+mn-ea"/>
              </a:rPr>
              <a:t>印制</a:t>
            </a:r>
            <a:endParaRPr lang="zh-CN" altLang="en-US" sz="3200" b="1">
              <a:solidFill>
                <a:schemeClr val="tx1">
                  <a:lumMod val="85000"/>
                  <a:lumOff val="15000"/>
                </a:schemeClr>
              </a:solidFill>
              <a:latin typeface="微软雅黑" panose="020B0503020204020204" charset="-122"/>
              <a:ea typeface="微软雅黑" panose="020B0503020204020204" charset="-122"/>
            </a:endParaRPr>
          </a:p>
        </p:txBody>
      </p:sp>
      <p:sp>
        <p:nvSpPr>
          <p:cNvPr id="63" name="文本框 33"/>
          <p:cNvSpPr txBox="1"/>
          <p:nvPr/>
        </p:nvSpPr>
        <p:spPr bwMode="auto">
          <a:xfrm>
            <a:off x="7382510" y="4609465"/>
            <a:ext cx="1856740" cy="614680"/>
          </a:xfrm>
          <a:prstGeom prst="rect">
            <a:avLst/>
          </a:prstGeom>
          <a:noFill/>
          <a:ln w="9525">
            <a:noFill/>
            <a:miter lim="800000"/>
          </a:ln>
        </p:spPr>
        <p:txBody>
          <a:bodyPr wrap="none" lIns="0" tIns="0" rIns="0" bIns="0" anchor="ctr" anchorCtr="1">
            <a:normAutofit/>
            <a:scene3d>
              <a:camera prst="orthographicFront"/>
              <a:lightRig rig="threePt" dir="t"/>
            </a:scene3d>
            <a:sp3d>
              <a:bevelT w="0" h="0"/>
            </a:sp3d>
          </a:bodyPr>
          <a:lstStyle/>
          <a:p>
            <a:pPr marL="0" lvl="1" algn="ctr"/>
            <a:r>
              <a:rPr lang="zh-CN" altLang="en-US" sz="3200" b="1">
                <a:solidFill>
                  <a:srgbClr val="993366"/>
                </a:solidFill>
                <a:latin typeface="微软雅黑" panose="020B0503020204020204" charset="-122"/>
                <a:ea typeface="微软雅黑" panose="020B0503020204020204" charset="-122"/>
                <a:cs typeface="+mn-ea"/>
              </a:rPr>
              <a:t>核发</a:t>
            </a:r>
            <a:endParaRPr lang="zh-CN" altLang="en-US" sz="3200" b="1">
              <a:solidFill>
                <a:srgbClr val="FFC000"/>
              </a:solidFill>
              <a:latin typeface="微软雅黑" panose="020B0503020204020204" charset="-122"/>
              <a:ea typeface="微软雅黑" panose="020B0503020204020204" charset="-122"/>
            </a:endParaRPr>
          </a:p>
        </p:txBody>
      </p:sp>
      <p:sp>
        <p:nvSpPr>
          <p:cNvPr id="66" name="文本框 39"/>
          <p:cNvSpPr txBox="1"/>
          <p:nvPr/>
        </p:nvSpPr>
        <p:spPr bwMode="auto">
          <a:xfrm>
            <a:off x="1429385" y="4609465"/>
            <a:ext cx="1856740" cy="614680"/>
          </a:xfrm>
          <a:prstGeom prst="rect">
            <a:avLst/>
          </a:prstGeom>
          <a:noFill/>
          <a:ln w="9525">
            <a:noFill/>
            <a:miter lim="800000"/>
          </a:ln>
        </p:spPr>
        <p:txBody>
          <a:bodyPr wrap="none" lIns="0" tIns="0" rIns="0" bIns="0" anchor="ctr" anchorCtr="1">
            <a:noAutofit/>
            <a:scene3d>
              <a:camera prst="orthographicFront"/>
              <a:lightRig rig="threePt" dir="t"/>
            </a:scene3d>
            <a:sp3d>
              <a:bevelT w="0" h="0"/>
            </a:sp3d>
          </a:bodyPr>
          <a:lstStyle/>
          <a:p>
            <a:pPr marL="0" lvl="1" algn="ctr"/>
            <a:r>
              <a:rPr lang="zh-CN" altLang="en-US" sz="3200" b="1">
                <a:solidFill>
                  <a:srgbClr val="993366"/>
                </a:solidFill>
                <a:latin typeface="微软雅黑" panose="020B0503020204020204" charset="-122"/>
                <a:ea typeface="微软雅黑" panose="020B0503020204020204" charset="-122"/>
                <a:cs typeface="+mn-ea"/>
              </a:rPr>
              <a:t>复核</a:t>
            </a:r>
            <a:endParaRPr lang="zh-CN" altLang="en-US" sz="2800" b="1" dirty="0">
              <a:solidFill>
                <a:srgbClr val="002060"/>
              </a:solidFill>
              <a:latin typeface="微软雅黑" panose="020B0503020204020204" charset="-122"/>
              <a:ea typeface="微软雅黑" panose="020B0503020204020204" charset="-122"/>
            </a:endParaRPr>
          </a:p>
        </p:txBody>
      </p:sp>
      <p:sp>
        <p:nvSpPr>
          <p:cNvPr id="72" name="文本框 37"/>
          <p:cNvSpPr txBox="1"/>
          <p:nvPr/>
        </p:nvSpPr>
        <p:spPr bwMode="auto">
          <a:xfrm>
            <a:off x="3343910" y="4609465"/>
            <a:ext cx="1856740" cy="614680"/>
          </a:xfrm>
          <a:prstGeom prst="rect">
            <a:avLst/>
          </a:prstGeom>
          <a:noFill/>
          <a:ln w="9525">
            <a:noFill/>
            <a:miter lim="800000"/>
          </a:ln>
        </p:spPr>
        <p:txBody>
          <a:bodyPr wrap="none" lIns="0" tIns="0" rIns="0" bIns="0" anchor="ctr" anchorCtr="1">
            <a:normAutofit/>
            <a:scene3d>
              <a:camera prst="orthographicFront"/>
              <a:lightRig rig="threePt" dir="t"/>
            </a:scene3d>
            <a:sp3d>
              <a:bevelT w="0" h="0"/>
            </a:sp3d>
          </a:bodyPr>
          <a:lstStyle/>
          <a:p>
            <a:pPr marL="0" lvl="1" algn="ctr"/>
            <a:r>
              <a:rPr lang="zh-CN" altLang="en-US" sz="3200" b="1">
                <a:solidFill>
                  <a:srgbClr val="993366"/>
                </a:solidFill>
                <a:latin typeface="微软雅黑" panose="020B0503020204020204" charset="-122"/>
                <a:ea typeface="微软雅黑" panose="020B0503020204020204" charset="-122"/>
              </a:rPr>
              <a:t>登记</a:t>
            </a:r>
            <a:endParaRPr lang="zh-CN" altLang="en-US" sz="3200" b="1">
              <a:solidFill>
                <a:srgbClr val="993366"/>
              </a:solidFill>
              <a:latin typeface="微软雅黑" panose="020B0503020204020204" charset="-122"/>
              <a:ea typeface="微软雅黑" panose="020B0503020204020204" charset="-122"/>
            </a:endParaRPr>
          </a:p>
        </p:txBody>
      </p:sp>
      <p:sp>
        <p:nvSpPr>
          <p:cNvPr id="3" name="标题 1"/>
          <p:cNvSpPr>
            <a:spLocks noGrp="1"/>
          </p:cNvSpPr>
          <p:nvPr/>
        </p:nvSpPr>
        <p:spPr>
          <a:xfrm>
            <a:off x="1017905" y="581660"/>
            <a:ext cx="2836545" cy="584835"/>
          </a:xfrm>
          <a:prstGeom prst="rect">
            <a:avLst/>
          </a:prstGeom>
          <a:solidFill>
            <a:srgbClr val="70C8D9"/>
          </a:solidFill>
          <a:ln>
            <a:noFill/>
          </a:ln>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3200" kern="1200">
                <a:solidFill>
                  <a:schemeClr val="tx1"/>
                </a:solidFill>
                <a:latin typeface="微软雅黑" panose="020B0503020204020204" charset="-122"/>
                <a:ea typeface="微软雅黑" panose="020B0503020204020204" charset="-122"/>
                <a:cs typeface="+mj-cs"/>
              </a:defRPr>
            </a:lvl1pPr>
          </a:lstStyle>
          <a:p>
            <a:pPr>
              <a:lnSpc>
                <a:spcPct val="100000"/>
              </a:lnSpc>
            </a:pPr>
            <a:r>
              <a:rPr lang="zh-CN" altLang="en-US" b="1"/>
              <a:t>公文的发文办理</a:t>
            </a:r>
            <a:endParaRPr lang="zh-CN" altLang="en-US" b="1"/>
          </a:p>
        </p:txBody>
      </p:sp>
      <p:sp>
        <p:nvSpPr>
          <p:cNvPr id="9" name="矩形 8"/>
          <p:cNvSpPr/>
          <p:nvPr>
            <p:custDataLst>
              <p:tags r:id="rId1"/>
            </p:custDataLst>
          </p:nvPr>
        </p:nvSpPr>
        <p:spPr>
          <a:xfrm>
            <a:off x="823595" y="3839210"/>
            <a:ext cx="8816340" cy="212090"/>
          </a:xfrm>
          <a:prstGeom prst="rect">
            <a:avLst/>
          </a:prstGeom>
          <a:solidFill>
            <a:srgbClr val="47B6E7"/>
          </a:solidFill>
        </p:spPr>
        <p:txBody>
          <a:bodyPr rot="0" spcFirstLastPara="0" vertOverflow="overflow" horzOverflow="overflow" vert="horz" wrap="square" lIns="91440" tIns="45720" rIns="91440" bIns="45720" numCol="1" spcCol="0" rtlCol="0" fromWordArt="0" anchor="ctr" anchorCtr="0" forceAA="0" compatLnSpc="1">
            <a:normAutofit fontScale="40000" lnSpcReduction="20000"/>
          </a:bodyPr>
          <a:lstStyle/>
          <a:p>
            <a:pPr algn="ctr">
              <a:lnSpc>
                <a:spcPct val="130000"/>
              </a:lnSpc>
            </a:pPr>
            <a:endParaRPr lang="zh-CN" altLang="en-US" kern="0">
              <a:solidFill>
                <a:srgbClr val="FFFFFF"/>
              </a:solidFill>
              <a:sym typeface="Arial" panose="020B0604020202020204" pitchFamily="34" charset="0"/>
            </a:endParaRPr>
          </a:p>
        </p:txBody>
      </p:sp>
      <p:sp>
        <p:nvSpPr>
          <p:cNvPr id="10" name="等腰三角形 9"/>
          <p:cNvSpPr/>
          <p:nvPr>
            <p:custDataLst>
              <p:tags r:id="rId2"/>
            </p:custDataLst>
          </p:nvPr>
        </p:nvSpPr>
        <p:spPr>
          <a:xfrm rot="5400000">
            <a:off x="9509956" y="3616103"/>
            <a:ext cx="1025266" cy="764624"/>
          </a:xfrm>
          <a:prstGeom prst="triangle">
            <a:avLst/>
          </a:prstGeom>
          <a:solidFill>
            <a:srgbClr val="47B6E7"/>
          </a:solidFill>
        </p:spPr>
        <p:txBody>
          <a:bodyPr rot="0" spcFirstLastPara="0" vertOverflow="overflow" horzOverflow="overflow" vert="horz" wrap="square" lIns="91440" tIns="45720" rIns="91440" bIns="45720" numCol="1" spcCol="0" rtlCol="0" fromWordArt="0" anchor="ctr" anchorCtr="0" forceAA="0" compatLnSpc="1">
            <a:normAutofit fontScale="92500" lnSpcReduction="20000"/>
          </a:bodyPr>
          <a:lstStyle/>
          <a:p>
            <a:pPr algn="ctr">
              <a:lnSpc>
                <a:spcPct val="130000"/>
              </a:lnSpc>
            </a:pPr>
            <a:endParaRPr lang="zh-CN" altLang="en-US" kern="0">
              <a:solidFill>
                <a:srgbClr val="FFFFFF"/>
              </a:solidFill>
              <a:sym typeface="Arial" panose="020B0604020202020204" pitchFamily="34" charset="0"/>
            </a:endParaRPr>
          </a:p>
        </p:txBody>
      </p:sp>
      <p:grpSp>
        <p:nvGrpSpPr>
          <p:cNvPr id="30" name="组合 29"/>
          <p:cNvGrpSpPr/>
          <p:nvPr/>
        </p:nvGrpSpPr>
        <p:grpSpPr>
          <a:xfrm>
            <a:off x="833755" y="3495675"/>
            <a:ext cx="9581599" cy="1025266"/>
            <a:chOff x="1825" y="5428"/>
            <a:chExt cx="15089" cy="1615"/>
          </a:xfrm>
        </p:grpSpPr>
        <p:sp>
          <p:nvSpPr>
            <p:cNvPr id="17" name="矩形 16"/>
            <p:cNvSpPr/>
            <p:nvPr>
              <p:custDataLst>
                <p:tags r:id="rId3"/>
              </p:custDataLst>
            </p:nvPr>
          </p:nvSpPr>
          <p:spPr>
            <a:xfrm>
              <a:off x="1825" y="5985"/>
              <a:ext cx="13884" cy="254"/>
            </a:xfrm>
            <a:prstGeom prst="rect">
              <a:avLst/>
            </a:prstGeom>
            <a:solidFill>
              <a:srgbClr val="47B6E7"/>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ctr">
                <a:lnSpc>
                  <a:spcPct val="130000"/>
                </a:lnSpc>
              </a:pPr>
              <a:endParaRPr lang="zh-CN" altLang="en-US" kern="0">
                <a:solidFill>
                  <a:srgbClr val="FFFFFF"/>
                </a:solidFill>
                <a:sym typeface="Arial" panose="020B0604020202020204" pitchFamily="34" charset="0"/>
              </a:endParaRPr>
            </a:p>
          </p:txBody>
        </p:sp>
        <p:sp>
          <p:nvSpPr>
            <p:cNvPr id="19" name="等腰三角形 18"/>
            <p:cNvSpPr/>
            <p:nvPr>
              <p:custDataLst>
                <p:tags r:id="rId4"/>
              </p:custDataLst>
            </p:nvPr>
          </p:nvSpPr>
          <p:spPr>
            <a:xfrm rot="5400000">
              <a:off x="15504" y="5634"/>
              <a:ext cx="1615" cy="1204"/>
            </a:xfrm>
            <a:prstGeom prst="triangle">
              <a:avLst/>
            </a:prstGeom>
            <a:solidFill>
              <a:srgbClr val="47B6E7"/>
            </a:solidFill>
          </p:spPr>
          <p:txBody>
            <a:bodyPr rot="0" spcFirstLastPara="0" vertOverflow="overflow" horzOverflow="overflow" vert="horz" wrap="square" lIns="91440" tIns="45720" rIns="91440" bIns="45720" numCol="1" spcCol="0" rtlCol="0" fromWordArt="0" anchor="ctr" anchorCtr="0" forceAA="0" compatLnSpc="1">
              <a:normAutofit fontScale="92500" lnSpcReduction="20000"/>
            </a:bodyPr>
            <a:lstStyle/>
            <a:p>
              <a:pPr algn="ctr">
                <a:lnSpc>
                  <a:spcPct val="130000"/>
                </a:lnSpc>
              </a:pPr>
              <a:endParaRPr lang="zh-CN" altLang="en-US" kern="0">
                <a:solidFill>
                  <a:srgbClr val="FFFFFF"/>
                </a:solidFill>
                <a:sym typeface="Arial" panose="020B0604020202020204" pitchFamily="34" charset="0"/>
              </a:endParaRPr>
            </a:p>
          </p:txBody>
        </p:sp>
        <p:sp>
          <p:nvSpPr>
            <p:cNvPr id="29" name="椭圆 28"/>
            <p:cNvSpPr/>
            <p:nvPr>
              <p:custDataLst>
                <p:tags r:id="rId5"/>
              </p:custDataLst>
            </p:nvPr>
          </p:nvSpPr>
          <p:spPr>
            <a:xfrm>
              <a:off x="3977" y="6076"/>
              <a:ext cx="120" cy="120"/>
            </a:xfrm>
            <a:prstGeom prst="ellipse">
              <a:avLst/>
            </a:prstGeom>
            <a:solidFill>
              <a:srgbClr val="FFFFFF"/>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ctr">
                <a:lnSpc>
                  <a:spcPct val="130000"/>
                </a:lnSpc>
              </a:pPr>
              <a:endParaRPr lang="zh-CN" altLang="en-US" kern="0">
                <a:solidFill>
                  <a:srgbClr val="FFFFFF"/>
                </a:solidFill>
                <a:sym typeface="Arial" panose="020B0604020202020204" pitchFamily="34" charset="0"/>
              </a:endParaRPr>
            </a:p>
          </p:txBody>
        </p:sp>
      </p:grpSp>
      <p:sp>
        <p:nvSpPr>
          <p:cNvPr id="32" name="椭圆 31"/>
          <p:cNvSpPr/>
          <p:nvPr>
            <p:custDataLst>
              <p:tags r:id="rId6"/>
            </p:custDataLst>
          </p:nvPr>
        </p:nvSpPr>
        <p:spPr>
          <a:xfrm>
            <a:off x="4372610" y="3907155"/>
            <a:ext cx="76200" cy="76200"/>
          </a:xfrm>
          <a:prstGeom prst="ellipse">
            <a:avLst/>
          </a:prstGeom>
          <a:solidFill>
            <a:srgbClr val="FFFFFF"/>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ctr">
              <a:lnSpc>
                <a:spcPct val="130000"/>
              </a:lnSpc>
            </a:pPr>
            <a:endParaRPr lang="zh-CN" altLang="en-US" kern="0">
              <a:solidFill>
                <a:srgbClr val="FFFFFF"/>
              </a:solidFill>
              <a:sym typeface="Arial" panose="020B0604020202020204" pitchFamily="34" charset="0"/>
            </a:endParaRPr>
          </a:p>
        </p:txBody>
      </p:sp>
      <p:sp>
        <p:nvSpPr>
          <p:cNvPr id="33" name="椭圆 32"/>
          <p:cNvSpPr/>
          <p:nvPr>
            <p:custDataLst>
              <p:tags r:id="rId7"/>
            </p:custDataLst>
          </p:nvPr>
        </p:nvSpPr>
        <p:spPr>
          <a:xfrm>
            <a:off x="6257925" y="3907155"/>
            <a:ext cx="76200" cy="76200"/>
          </a:xfrm>
          <a:prstGeom prst="ellipse">
            <a:avLst/>
          </a:prstGeom>
          <a:solidFill>
            <a:srgbClr val="FFFFFF"/>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ctr">
              <a:lnSpc>
                <a:spcPct val="130000"/>
              </a:lnSpc>
            </a:pPr>
            <a:endParaRPr lang="zh-CN" altLang="en-US" kern="0">
              <a:solidFill>
                <a:srgbClr val="FFFFFF"/>
              </a:solidFill>
              <a:sym typeface="Arial" panose="020B0604020202020204" pitchFamily="34" charset="0"/>
            </a:endParaRPr>
          </a:p>
        </p:txBody>
      </p:sp>
      <p:sp>
        <p:nvSpPr>
          <p:cNvPr id="34" name="椭圆 33"/>
          <p:cNvSpPr/>
          <p:nvPr>
            <p:custDataLst>
              <p:tags r:id="rId8"/>
            </p:custDataLst>
          </p:nvPr>
        </p:nvSpPr>
        <p:spPr>
          <a:xfrm>
            <a:off x="8272780" y="3907155"/>
            <a:ext cx="76200" cy="76200"/>
          </a:xfrm>
          <a:prstGeom prst="ellipse">
            <a:avLst/>
          </a:prstGeom>
          <a:solidFill>
            <a:srgbClr val="FFFFFF"/>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ctr">
              <a:lnSpc>
                <a:spcPct val="130000"/>
              </a:lnSpc>
            </a:pPr>
            <a:endParaRPr lang="zh-CN" altLang="en-US" kern="0">
              <a:solidFill>
                <a:srgbClr val="FFFFFF"/>
              </a:solidFill>
              <a:sym typeface="Arial" panose="020B0604020202020204" pitchFamily="34" charset="0"/>
            </a:endParaRPr>
          </a:p>
        </p:txBody>
      </p:sp>
      <p:sp>
        <p:nvSpPr>
          <p:cNvPr id="2" name="文本框 1"/>
          <p:cNvSpPr txBox="1"/>
          <p:nvPr/>
        </p:nvSpPr>
        <p:spPr>
          <a:xfrm>
            <a:off x="3699510" y="5468620"/>
            <a:ext cx="3317240" cy="460375"/>
          </a:xfrm>
          <a:prstGeom prst="rect">
            <a:avLst/>
          </a:prstGeom>
          <a:noFill/>
        </p:spPr>
        <p:txBody>
          <a:bodyPr wrap="square" rtlCol="0">
            <a:spAutoFit/>
          </a:bodyPr>
          <a:p>
            <a:r>
              <a:rPr lang="zh-CN" altLang="en-US" sz="2400" b="1">
                <a:latin typeface="微软雅黑" panose="020B0503020204020204" charset="-122"/>
                <a:ea typeface="微软雅黑" panose="020B0503020204020204" charset="-122"/>
              </a:rPr>
              <a:t>发文机关办公厅（室）</a:t>
            </a:r>
            <a:endParaRPr lang="zh-CN" altLang="en-US" sz="2400" b="1">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0.05"/>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 calcmode="lin" valueType="num">
                                      <p:cBhvr>
                                        <p:cTn id="9" dur="500" fill="hold"/>
                                        <p:tgtEl>
                                          <p:spTgt spid="2"/>
                                        </p:tgtEl>
                                        <p:attrNameLst>
                                          <p:attrName>ppt_x</p:attrName>
                                        </p:attrNameLst>
                                      </p:cBhvr>
                                      <p:tavLst>
                                        <p:tav tm="0">
                                          <p:val>
                                            <p:strVal val="#ppt_x-.2"/>
                                          </p:val>
                                        </p:tav>
                                        <p:tav tm="100000">
                                          <p:val>
                                            <p:strVal val="#ppt_x"/>
                                          </p:val>
                                        </p:tav>
                                      </p:tavLst>
                                    </p:anim>
                                    <p:anim calcmode="lin" valueType="num">
                                      <p:cBhvr>
                                        <p:cTn id="10" dur="500" fill="hold"/>
                                        <p:tgtEl>
                                          <p:spTgt spid="2"/>
                                        </p:tgtEl>
                                        <p:attrNameLst>
                                          <p:attrName>ppt_y</p:attrName>
                                        </p:attrNameLst>
                                      </p:cBhvr>
                                      <p:tavLst>
                                        <p:tav tm="0">
                                          <p:val>
                                            <p:strVal val="#ppt_y"/>
                                          </p:val>
                                        </p:tav>
                                        <p:tav tm="100000">
                                          <p:val>
                                            <p:strVal val="#ppt_y"/>
                                          </p:val>
                                        </p:tav>
                                      </p:tavLst>
                                    </p:anim>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grpId="0" nodeType="clickEffect">
                                  <p:stCondLst>
                                    <p:cond delay="0"/>
                                  </p:stCondLst>
                                  <p:childTnLst>
                                    <p:set>
                                      <p:cBhvr>
                                        <p:cTn id="15" dur="1" fill="hold">
                                          <p:stCondLst>
                                            <p:cond delay="0"/>
                                          </p:stCondLst>
                                        </p:cTn>
                                        <p:tgtEl>
                                          <p:spTgt spid="62"/>
                                        </p:tgtEl>
                                        <p:attrNameLst>
                                          <p:attrName>style.visibility</p:attrName>
                                        </p:attrNameLst>
                                      </p:cBhvr>
                                      <p:to>
                                        <p:strVal val="visible"/>
                                      </p:to>
                                    </p:set>
                                    <p:anim calcmode="lin" valueType="num">
                                      <p:cBhvr>
                                        <p:cTn id="16" dur="500" fill="hold"/>
                                        <p:tgtEl>
                                          <p:spTgt spid="62"/>
                                        </p:tgtEl>
                                        <p:attrNameLst>
                                          <p:attrName>ppt_w</p:attrName>
                                        </p:attrNameLst>
                                      </p:cBhvr>
                                      <p:tavLst>
                                        <p:tav tm="0">
                                          <p:val>
                                            <p:strVal val="#ppt_w*0.05"/>
                                          </p:val>
                                        </p:tav>
                                        <p:tav tm="100000">
                                          <p:val>
                                            <p:strVal val="#ppt_w"/>
                                          </p:val>
                                        </p:tav>
                                      </p:tavLst>
                                    </p:anim>
                                    <p:anim calcmode="lin" valueType="num">
                                      <p:cBhvr>
                                        <p:cTn id="17" dur="500" fill="hold"/>
                                        <p:tgtEl>
                                          <p:spTgt spid="62"/>
                                        </p:tgtEl>
                                        <p:attrNameLst>
                                          <p:attrName>ppt_h</p:attrName>
                                        </p:attrNameLst>
                                      </p:cBhvr>
                                      <p:tavLst>
                                        <p:tav tm="0">
                                          <p:val>
                                            <p:strVal val="#ppt_h"/>
                                          </p:val>
                                        </p:tav>
                                        <p:tav tm="100000">
                                          <p:val>
                                            <p:strVal val="#ppt_h"/>
                                          </p:val>
                                        </p:tav>
                                      </p:tavLst>
                                    </p:anim>
                                    <p:anim calcmode="lin" valueType="num">
                                      <p:cBhvr>
                                        <p:cTn id="18" dur="500" fill="hold"/>
                                        <p:tgtEl>
                                          <p:spTgt spid="62"/>
                                        </p:tgtEl>
                                        <p:attrNameLst>
                                          <p:attrName>ppt_x</p:attrName>
                                        </p:attrNameLst>
                                      </p:cBhvr>
                                      <p:tavLst>
                                        <p:tav tm="0">
                                          <p:val>
                                            <p:strVal val="#ppt_x-.2"/>
                                          </p:val>
                                        </p:tav>
                                        <p:tav tm="100000">
                                          <p:val>
                                            <p:strVal val="#ppt_x"/>
                                          </p:val>
                                        </p:tav>
                                      </p:tavLst>
                                    </p:anim>
                                    <p:anim calcmode="lin" valueType="num">
                                      <p:cBhvr>
                                        <p:cTn id="19" dur="500" fill="hold"/>
                                        <p:tgtEl>
                                          <p:spTgt spid="62"/>
                                        </p:tgtEl>
                                        <p:attrNameLst>
                                          <p:attrName>ppt_y</p:attrName>
                                        </p:attrNameLst>
                                      </p:cBhvr>
                                      <p:tavLst>
                                        <p:tav tm="0">
                                          <p:val>
                                            <p:strVal val="#ppt_y"/>
                                          </p:val>
                                        </p:tav>
                                        <p:tav tm="100000">
                                          <p:val>
                                            <p:strVal val="#ppt_y"/>
                                          </p:val>
                                        </p:tav>
                                      </p:tavLst>
                                    </p:anim>
                                    <p:animEffect transition="in" filter="fade">
                                      <p:cBhvr>
                                        <p:cTn id="2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24865" y="515620"/>
            <a:ext cx="2240915" cy="727075"/>
          </a:xfrm>
        </p:spPr>
        <p:txBody>
          <a:bodyPr/>
          <a:lstStyle/>
          <a:p>
            <a:r>
              <a:rPr lang="zh-CN" altLang="en-US" sz="3600" b="1">
                <a:solidFill>
                  <a:srgbClr val="002060"/>
                </a:solidFill>
              </a:rPr>
              <a:t>解题思路</a:t>
            </a:r>
            <a:endParaRPr lang="zh-CN" altLang="en-US" sz="3600" b="1">
              <a:solidFill>
                <a:srgbClr val="002060"/>
              </a:solidFill>
            </a:endParaRPr>
          </a:p>
        </p:txBody>
      </p:sp>
      <p:grpSp>
        <p:nvGrpSpPr>
          <p:cNvPr id="12" name="组合 11"/>
          <p:cNvGrpSpPr/>
          <p:nvPr/>
        </p:nvGrpSpPr>
        <p:grpSpPr>
          <a:xfrm>
            <a:off x="4906010" y="1362710"/>
            <a:ext cx="4839335" cy="829945"/>
            <a:chOff x="7726" y="2146"/>
            <a:chExt cx="7621" cy="1307"/>
          </a:xfrm>
        </p:grpSpPr>
        <p:cxnSp>
          <p:nvCxnSpPr>
            <p:cNvPr id="6" name="直接箭头连接符 5"/>
            <p:cNvCxnSpPr/>
            <p:nvPr/>
          </p:nvCxnSpPr>
          <p:spPr>
            <a:xfrm flipV="1">
              <a:off x="7726" y="2488"/>
              <a:ext cx="1842" cy="42"/>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9725" y="2146"/>
              <a:ext cx="5622" cy="1307"/>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找关键词，如</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签发</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a:t>
              </a:r>
              <a:endParaRPr lang="zh-CN" altLang="en-US" sz="2400" b="1">
                <a:latin typeface="楷体" panose="02010609060101010101" pitchFamily="49" charset="-122"/>
                <a:ea typeface="楷体" panose="02010609060101010101" pitchFamily="49" charset="-122"/>
                <a:sym typeface="+mn-ea"/>
              </a:endParaRPr>
            </a:p>
            <a:p>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将</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送出</a:t>
              </a:r>
              <a:r>
                <a:rPr lang="en-US" altLang="zh-CN" sz="2400" b="1">
                  <a:latin typeface="楷体" panose="02010609060101010101" pitchFamily="49" charset="-122"/>
                  <a:ea typeface="楷体" panose="02010609060101010101" pitchFamily="49" charset="-122"/>
                  <a:sym typeface="+mn-ea"/>
                </a:rPr>
                <a:t>”</a:t>
              </a:r>
              <a:endParaRPr lang="zh-CN" altLang="en-US" sz="2400" b="1">
                <a:latin typeface="楷体" panose="02010609060101010101" pitchFamily="49" charset="-122"/>
                <a:ea typeface="楷体" panose="02010609060101010101" pitchFamily="49" charset="-122"/>
                <a:sym typeface="+mn-ea"/>
              </a:endParaRPr>
            </a:p>
          </p:txBody>
        </p:sp>
      </p:grpSp>
      <p:sp>
        <p:nvSpPr>
          <p:cNvPr id="9" name="文本框 8"/>
          <p:cNvSpPr txBox="1"/>
          <p:nvPr/>
        </p:nvSpPr>
        <p:spPr>
          <a:xfrm>
            <a:off x="3540760" y="1333500"/>
            <a:ext cx="864870"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读题</a:t>
            </a:r>
            <a:endParaRPr lang="zh-CN" altLang="en-US" sz="2400" b="1">
              <a:latin typeface="楷体" panose="02010609060101010101" pitchFamily="49" charset="-122"/>
              <a:ea typeface="楷体" panose="02010609060101010101" pitchFamily="49" charset="-122"/>
              <a:sym typeface="+mn-ea"/>
            </a:endParaRPr>
          </a:p>
        </p:txBody>
      </p:sp>
      <p:sp>
        <p:nvSpPr>
          <p:cNvPr id="13" name="文本框 12"/>
          <p:cNvSpPr txBox="1"/>
          <p:nvPr/>
        </p:nvSpPr>
        <p:spPr>
          <a:xfrm>
            <a:off x="405765" y="2816860"/>
            <a:ext cx="2235835" cy="521970"/>
          </a:xfrm>
          <a:prstGeom prst="rect">
            <a:avLst/>
          </a:prstGeom>
          <a:noFill/>
        </p:spPr>
        <p:txBody>
          <a:bodyPr wrap="square" rtlCol="0">
            <a:spAutoFit/>
          </a:bodyPr>
          <a:lstStyle/>
          <a:p>
            <a:r>
              <a:rPr lang="zh-CN" altLang="en-US" sz="2800" b="1">
                <a:solidFill>
                  <a:srgbClr val="002060"/>
                </a:solidFill>
                <a:latin typeface="微软雅黑" panose="020B0503020204020204" charset="-122"/>
                <a:ea typeface="微软雅黑" panose="020B0503020204020204" charset="-122"/>
              </a:rPr>
              <a:t>基础考察题</a:t>
            </a:r>
            <a:endParaRPr lang="zh-CN" altLang="en-US" sz="2800" b="1">
              <a:solidFill>
                <a:srgbClr val="002060"/>
              </a:solidFill>
              <a:latin typeface="微软雅黑" panose="020B0503020204020204" charset="-122"/>
              <a:ea typeface="微软雅黑" panose="020B0503020204020204" charset="-122"/>
            </a:endParaRPr>
          </a:p>
        </p:txBody>
      </p:sp>
      <p:sp>
        <p:nvSpPr>
          <p:cNvPr id="16" name="文本框 15"/>
          <p:cNvSpPr txBox="1"/>
          <p:nvPr/>
        </p:nvSpPr>
        <p:spPr>
          <a:xfrm>
            <a:off x="3280410" y="2600325"/>
            <a:ext cx="11258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读问题</a:t>
            </a:r>
            <a:endParaRPr lang="zh-CN" altLang="en-US" sz="2400" b="1">
              <a:latin typeface="楷体" panose="02010609060101010101" pitchFamily="49" charset="-122"/>
              <a:ea typeface="楷体" panose="02010609060101010101" pitchFamily="49" charset="-122"/>
              <a:sym typeface="+mn-ea"/>
            </a:endParaRPr>
          </a:p>
        </p:txBody>
      </p:sp>
      <p:cxnSp>
        <p:nvCxnSpPr>
          <p:cNvPr id="18" name="直接箭头连接符 17"/>
          <p:cNvCxnSpPr/>
          <p:nvPr/>
        </p:nvCxnSpPr>
        <p:spPr>
          <a:xfrm>
            <a:off x="3843020" y="1879600"/>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3843655" y="3068955"/>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4906010" y="2599690"/>
            <a:ext cx="5121275" cy="460375"/>
            <a:chOff x="7726" y="2146"/>
            <a:chExt cx="8065" cy="725"/>
          </a:xfrm>
        </p:grpSpPr>
        <p:cxnSp>
          <p:nvCxnSpPr>
            <p:cNvPr id="22" name="直接箭头连接符 21"/>
            <p:cNvCxnSpPr/>
            <p:nvPr/>
          </p:nvCxnSpPr>
          <p:spPr>
            <a:xfrm flipV="1">
              <a:off x="7726" y="2488"/>
              <a:ext cx="1842" cy="42"/>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9725" y="2146"/>
              <a:ext cx="6066"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找出考察的公文的流程</a:t>
              </a:r>
              <a:endParaRPr lang="zh-CN" altLang="en-US" sz="2400" b="1">
                <a:latin typeface="楷体" panose="02010609060101010101" pitchFamily="49" charset="-122"/>
                <a:ea typeface="楷体" panose="02010609060101010101" pitchFamily="49" charset="-122"/>
                <a:sym typeface="+mn-ea"/>
              </a:endParaRPr>
            </a:p>
          </p:txBody>
        </p:sp>
      </p:grpSp>
      <p:sp>
        <p:nvSpPr>
          <p:cNvPr id="26" name="文本框 25"/>
          <p:cNvSpPr txBox="1"/>
          <p:nvPr/>
        </p:nvSpPr>
        <p:spPr>
          <a:xfrm>
            <a:off x="3141980" y="3789045"/>
            <a:ext cx="15449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回到题目</a:t>
            </a:r>
            <a:endParaRPr lang="zh-CN" altLang="en-US" sz="2400" b="1">
              <a:latin typeface="楷体" panose="02010609060101010101" pitchFamily="49" charset="-122"/>
              <a:ea typeface="楷体" panose="02010609060101010101" pitchFamily="49" charset="-122"/>
              <a:sym typeface="+mn-ea"/>
            </a:endParaRPr>
          </a:p>
        </p:txBody>
      </p:sp>
      <p:grpSp>
        <p:nvGrpSpPr>
          <p:cNvPr id="27" name="组合 26"/>
          <p:cNvGrpSpPr/>
          <p:nvPr/>
        </p:nvGrpSpPr>
        <p:grpSpPr>
          <a:xfrm>
            <a:off x="5052060" y="3789045"/>
            <a:ext cx="4556125" cy="829945"/>
            <a:chOff x="7726" y="2146"/>
            <a:chExt cx="7175" cy="1307"/>
          </a:xfrm>
        </p:grpSpPr>
        <p:cxnSp>
          <p:nvCxnSpPr>
            <p:cNvPr id="28" name="直接箭头连接符 27"/>
            <p:cNvCxnSpPr/>
            <p:nvPr/>
          </p:nvCxnSpPr>
          <p:spPr>
            <a:xfrm flipV="1">
              <a:off x="7726" y="2486"/>
              <a:ext cx="1644" cy="44"/>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9725" y="2146"/>
              <a:ext cx="5176" cy="1307"/>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结合第一步的关键词和第二步的流程找出答案</a:t>
              </a:r>
              <a:endParaRPr lang="zh-CN" altLang="en-US" sz="2400" b="1">
                <a:latin typeface="楷体" panose="02010609060101010101" pitchFamily="49" charset="-122"/>
                <a:ea typeface="楷体" panose="02010609060101010101" pitchFamily="49" charset="-122"/>
                <a:sym typeface="+mn-ea"/>
              </a:endParaRPr>
            </a:p>
          </p:txBody>
        </p:sp>
      </p:grpSp>
      <p:cxnSp>
        <p:nvCxnSpPr>
          <p:cNvPr id="32" name="直接箭头连接符 31"/>
          <p:cNvCxnSpPr/>
          <p:nvPr/>
        </p:nvCxnSpPr>
        <p:spPr>
          <a:xfrm>
            <a:off x="3843020" y="4249420"/>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3141980" y="4969510"/>
            <a:ext cx="15449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回答问题</a:t>
            </a:r>
            <a:endParaRPr lang="zh-CN" altLang="en-US" sz="2400" b="1">
              <a:latin typeface="楷体" panose="02010609060101010101" pitchFamily="49" charset="-122"/>
              <a:ea typeface="楷体" panose="02010609060101010101" pitchFamily="49" charset="-122"/>
              <a:sym typeface="+mn-ea"/>
            </a:endParaRPr>
          </a:p>
        </p:txBody>
      </p:sp>
      <p:grpSp>
        <p:nvGrpSpPr>
          <p:cNvPr id="3" name="组合 2"/>
          <p:cNvGrpSpPr/>
          <p:nvPr/>
        </p:nvGrpSpPr>
        <p:grpSpPr>
          <a:xfrm>
            <a:off x="4906010" y="4969510"/>
            <a:ext cx="5121275" cy="460375"/>
            <a:chOff x="7726" y="2146"/>
            <a:chExt cx="8065" cy="725"/>
          </a:xfrm>
        </p:grpSpPr>
        <p:cxnSp>
          <p:nvCxnSpPr>
            <p:cNvPr id="4" name="直接箭头连接符 3"/>
            <p:cNvCxnSpPr/>
            <p:nvPr/>
          </p:nvCxnSpPr>
          <p:spPr>
            <a:xfrm flipV="1">
              <a:off x="7726" y="2488"/>
              <a:ext cx="1842" cy="42"/>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9725" y="2146"/>
              <a:ext cx="6066"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连接成句，逐一回答问题</a:t>
              </a:r>
              <a:endParaRPr lang="en-US" altLang="zh-CN" sz="2400" b="1">
                <a:latin typeface="楷体" panose="02010609060101010101" pitchFamily="49" charset="-122"/>
                <a:ea typeface="楷体" panose="02010609060101010101" pitchFamily="49" charset="-122"/>
                <a:sym typeface="+mn-ea"/>
              </a:endParaRPr>
            </a:p>
          </p:txBody>
        </p:sp>
      </p:gr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strVal val="#ppt_w*0.05"/>
                                          </p:val>
                                        </p:tav>
                                        <p:tav tm="100000">
                                          <p:val>
                                            <p:strVal val="#ppt_w"/>
                                          </p:val>
                                        </p:tav>
                                      </p:tavLst>
                                    </p:anim>
                                    <p:anim calcmode="lin" valueType="num">
                                      <p:cBhvr>
                                        <p:cTn id="8" dur="500" fill="hold"/>
                                        <p:tgtEl>
                                          <p:spTgt spid="12"/>
                                        </p:tgtEl>
                                        <p:attrNameLst>
                                          <p:attrName>ppt_h</p:attrName>
                                        </p:attrNameLst>
                                      </p:cBhvr>
                                      <p:tavLst>
                                        <p:tav tm="0">
                                          <p:val>
                                            <p:strVal val="#ppt_h"/>
                                          </p:val>
                                        </p:tav>
                                        <p:tav tm="100000">
                                          <p:val>
                                            <p:strVal val="#ppt_h"/>
                                          </p:val>
                                        </p:tav>
                                      </p:tavLst>
                                    </p:anim>
                                    <p:anim calcmode="lin" valueType="num">
                                      <p:cBhvr>
                                        <p:cTn id="9" dur="500" fill="hold"/>
                                        <p:tgtEl>
                                          <p:spTgt spid="12"/>
                                        </p:tgtEl>
                                        <p:attrNameLst>
                                          <p:attrName>ppt_x</p:attrName>
                                        </p:attrNameLst>
                                      </p:cBhvr>
                                      <p:tavLst>
                                        <p:tav tm="0">
                                          <p:val>
                                            <p:strVal val="#ppt_x-.2"/>
                                          </p:val>
                                        </p:tav>
                                        <p:tav tm="100000">
                                          <p:val>
                                            <p:strVal val="#ppt_x"/>
                                          </p:val>
                                        </p:tav>
                                      </p:tavLst>
                                    </p:anim>
                                    <p:anim calcmode="lin" valueType="num">
                                      <p:cBhvr>
                                        <p:cTn id="10" dur="500" fill="hold"/>
                                        <p:tgtEl>
                                          <p:spTgt spid="12"/>
                                        </p:tgtEl>
                                        <p:attrNameLst>
                                          <p:attrName>ppt_y</p:attrName>
                                        </p:attrNameLst>
                                      </p:cBhvr>
                                      <p:tavLst>
                                        <p:tav tm="0">
                                          <p:val>
                                            <p:strVal val="#ppt_y"/>
                                          </p:val>
                                        </p:tav>
                                        <p:tav tm="100000">
                                          <p:val>
                                            <p:strVal val="#ppt_y"/>
                                          </p:val>
                                        </p:tav>
                                      </p:tavLst>
                                    </p:anim>
                                    <p:animEffect transition="in" filter="fade">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p:cTn id="16" dur="500" fill="hold"/>
                                        <p:tgtEl>
                                          <p:spTgt spid="21"/>
                                        </p:tgtEl>
                                        <p:attrNameLst>
                                          <p:attrName>ppt_w</p:attrName>
                                        </p:attrNameLst>
                                      </p:cBhvr>
                                      <p:tavLst>
                                        <p:tav tm="0">
                                          <p:val>
                                            <p:strVal val="#ppt_w*0.05"/>
                                          </p:val>
                                        </p:tav>
                                        <p:tav tm="100000">
                                          <p:val>
                                            <p:strVal val="#ppt_w"/>
                                          </p:val>
                                        </p:tav>
                                      </p:tavLst>
                                    </p:anim>
                                    <p:anim calcmode="lin" valueType="num">
                                      <p:cBhvr>
                                        <p:cTn id="17" dur="500" fill="hold"/>
                                        <p:tgtEl>
                                          <p:spTgt spid="21"/>
                                        </p:tgtEl>
                                        <p:attrNameLst>
                                          <p:attrName>ppt_h</p:attrName>
                                        </p:attrNameLst>
                                      </p:cBhvr>
                                      <p:tavLst>
                                        <p:tav tm="0">
                                          <p:val>
                                            <p:strVal val="#ppt_h"/>
                                          </p:val>
                                        </p:tav>
                                        <p:tav tm="100000">
                                          <p:val>
                                            <p:strVal val="#ppt_h"/>
                                          </p:val>
                                        </p:tav>
                                      </p:tavLst>
                                    </p:anim>
                                    <p:anim calcmode="lin" valueType="num">
                                      <p:cBhvr>
                                        <p:cTn id="18" dur="500" fill="hold"/>
                                        <p:tgtEl>
                                          <p:spTgt spid="21"/>
                                        </p:tgtEl>
                                        <p:attrNameLst>
                                          <p:attrName>ppt_x</p:attrName>
                                        </p:attrNameLst>
                                      </p:cBhvr>
                                      <p:tavLst>
                                        <p:tav tm="0">
                                          <p:val>
                                            <p:strVal val="#ppt_x-.2"/>
                                          </p:val>
                                        </p:tav>
                                        <p:tav tm="100000">
                                          <p:val>
                                            <p:strVal val="#ppt_x"/>
                                          </p:val>
                                        </p:tav>
                                      </p:tavLst>
                                    </p:anim>
                                    <p:anim calcmode="lin" valueType="num">
                                      <p:cBhvr>
                                        <p:cTn id="19" dur="500" fill="hold"/>
                                        <p:tgtEl>
                                          <p:spTgt spid="21"/>
                                        </p:tgtEl>
                                        <p:attrNameLst>
                                          <p:attrName>ppt_y</p:attrName>
                                        </p:attrNameLst>
                                      </p:cBhvr>
                                      <p:tavLst>
                                        <p:tav tm="0">
                                          <p:val>
                                            <p:strVal val="#ppt_y"/>
                                          </p:val>
                                        </p:tav>
                                        <p:tav tm="100000">
                                          <p:val>
                                            <p:strVal val="#ppt_y"/>
                                          </p:val>
                                        </p:tav>
                                      </p:tavLst>
                                    </p:anim>
                                    <p:animEffect transition="in" filter="fade">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nodeType="clickEffect">
                                  <p:stCondLst>
                                    <p:cond delay="0"/>
                                  </p:stCondLst>
                                  <p:childTnLst>
                                    <p:set>
                                      <p:cBhvr>
                                        <p:cTn id="24" dur="1" fill="hold">
                                          <p:stCondLst>
                                            <p:cond delay="0"/>
                                          </p:stCondLst>
                                        </p:cTn>
                                        <p:tgtEl>
                                          <p:spTgt spid="27"/>
                                        </p:tgtEl>
                                        <p:attrNameLst>
                                          <p:attrName>style.visibility</p:attrName>
                                        </p:attrNameLst>
                                      </p:cBhvr>
                                      <p:to>
                                        <p:strVal val="visible"/>
                                      </p:to>
                                    </p:set>
                                    <p:anim calcmode="lin" valueType="num">
                                      <p:cBhvr>
                                        <p:cTn id="25" dur="500" fill="hold"/>
                                        <p:tgtEl>
                                          <p:spTgt spid="27"/>
                                        </p:tgtEl>
                                        <p:attrNameLst>
                                          <p:attrName>ppt_w</p:attrName>
                                        </p:attrNameLst>
                                      </p:cBhvr>
                                      <p:tavLst>
                                        <p:tav tm="0">
                                          <p:val>
                                            <p:strVal val="#ppt_w*0.05"/>
                                          </p:val>
                                        </p:tav>
                                        <p:tav tm="100000">
                                          <p:val>
                                            <p:strVal val="#ppt_w"/>
                                          </p:val>
                                        </p:tav>
                                      </p:tavLst>
                                    </p:anim>
                                    <p:anim calcmode="lin" valueType="num">
                                      <p:cBhvr>
                                        <p:cTn id="26" dur="500" fill="hold"/>
                                        <p:tgtEl>
                                          <p:spTgt spid="27"/>
                                        </p:tgtEl>
                                        <p:attrNameLst>
                                          <p:attrName>ppt_h</p:attrName>
                                        </p:attrNameLst>
                                      </p:cBhvr>
                                      <p:tavLst>
                                        <p:tav tm="0">
                                          <p:val>
                                            <p:strVal val="#ppt_h"/>
                                          </p:val>
                                        </p:tav>
                                        <p:tav tm="100000">
                                          <p:val>
                                            <p:strVal val="#ppt_h"/>
                                          </p:val>
                                        </p:tav>
                                      </p:tavLst>
                                    </p:anim>
                                    <p:anim calcmode="lin" valueType="num">
                                      <p:cBhvr>
                                        <p:cTn id="27" dur="500" fill="hold"/>
                                        <p:tgtEl>
                                          <p:spTgt spid="27"/>
                                        </p:tgtEl>
                                        <p:attrNameLst>
                                          <p:attrName>ppt_x</p:attrName>
                                        </p:attrNameLst>
                                      </p:cBhvr>
                                      <p:tavLst>
                                        <p:tav tm="0">
                                          <p:val>
                                            <p:strVal val="#ppt_x-.2"/>
                                          </p:val>
                                        </p:tav>
                                        <p:tav tm="100000">
                                          <p:val>
                                            <p:strVal val="#ppt_x"/>
                                          </p:val>
                                        </p:tav>
                                      </p:tavLst>
                                    </p:anim>
                                    <p:anim calcmode="lin" valueType="num">
                                      <p:cBhvr>
                                        <p:cTn id="28" dur="500" fill="hold"/>
                                        <p:tgtEl>
                                          <p:spTgt spid="27"/>
                                        </p:tgtEl>
                                        <p:attrNameLst>
                                          <p:attrName>ppt_y</p:attrName>
                                        </p:attrNameLst>
                                      </p:cBhvr>
                                      <p:tavLst>
                                        <p:tav tm="0">
                                          <p:val>
                                            <p:strVal val="#ppt_y"/>
                                          </p:val>
                                        </p:tav>
                                        <p:tav tm="100000">
                                          <p:val>
                                            <p:strVal val="#ppt_y"/>
                                          </p:val>
                                        </p:tav>
                                      </p:tavLst>
                                    </p:anim>
                                    <p:animEffect transition="in" filter="fade">
                                      <p:cBhvr>
                                        <p:cTn id="29" dur="500"/>
                                        <p:tgtEl>
                                          <p:spTgt spid="27"/>
                                        </p:tgtEl>
                                      </p:cBhvr>
                                    </p:animEffect>
                                  </p:childTnLst>
                                </p:cTn>
                              </p:par>
                            </p:childTnLst>
                          </p:cTn>
                        </p:par>
                      </p:childTnLst>
                    </p:cTn>
                  </p:par>
                  <p:par>
                    <p:cTn id="30" fill="hold">
                      <p:stCondLst>
                        <p:cond delay="indefinite"/>
                      </p:stCondLst>
                      <p:childTnLst>
                        <p:par>
                          <p:cTn id="31" fill="hold">
                            <p:stCondLst>
                              <p:cond delay="0"/>
                            </p:stCondLst>
                            <p:childTnLst>
                              <p:par>
                                <p:cTn id="32" presetID="54" presetClass="entr" presetSubtype="0" accel="100000"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p:cTn id="34" dur="500" fill="hold"/>
                                        <p:tgtEl>
                                          <p:spTgt spid="3"/>
                                        </p:tgtEl>
                                        <p:attrNameLst>
                                          <p:attrName>ppt_w</p:attrName>
                                        </p:attrNameLst>
                                      </p:cBhvr>
                                      <p:tavLst>
                                        <p:tav tm="0">
                                          <p:val>
                                            <p:strVal val="#ppt_w*0.05"/>
                                          </p:val>
                                        </p:tav>
                                        <p:tav tm="100000">
                                          <p:val>
                                            <p:strVal val="#ppt_w"/>
                                          </p:val>
                                        </p:tav>
                                      </p:tavLst>
                                    </p:anim>
                                    <p:anim calcmode="lin" valueType="num">
                                      <p:cBhvr>
                                        <p:cTn id="35" dur="500" fill="hold"/>
                                        <p:tgtEl>
                                          <p:spTgt spid="3"/>
                                        </p:tgtEl>
                                        <p:attrNameLst>
                                          <p:attrName>ppt_h</p:attrName>
                                        </p:attrNameLst>
                                      </p:cBhvr>
                                      <p:tavLst>
                                        <p:tav tm="0">
                                          <p:val>
                                            <p:strVal val="#ppt_h"/>
                                          </p:val>
                                        </p:tav>
                                        <p:tav tm="100000">
                                          <p:val>
                                            <p:strVal val="#ppt_h"/>
                                          </p:val>
                                        </p:tav>
                                      </p:tavLst>
                                    </p:anim>
                                    <p:anim calcmode="lin" valueType="num">
                                      <p:cBhvr>
                                        <p:cTn id="36" dur="500" fill="hold"/>
                                        <p:tgtEl>
                                          <p:spTgt spid="3"/>
                                        </p:tgtEl>
                                        <p:attrNameLst>
                                          <p:attrName>ppt_x</p:attrName>
                                        </p:attrNameLst>
                                      </p:cBhvr>
                                      <p:tavLst>
                                        <p:tav tm="0">
                                          <p:val>
                                            <p:strVal val="#ppt_x-.2"/>
                                          </p:val>
                                        </p:tav>
                                        <p:tav tm="100000">
                                          <p:val>
                                            <p:strVal val="#ppt_x"/>
                                          </p:val>
                                        </p:tav>
                                      </p:tavLst>
                                    </p:anim>
                                    <p:anim calcmode="lin" valueType="num">
                                      <p:cBhvr>
                                        <p:cTn id="37" dur="500" fill="hold"/>
                                        <p:tgtEl>
                                          <p:spTgt spid="3"/>
                                        </p:tgtEl>
                                        <p:attrNameLst>
                                          <p:attrName>ppt_y</p:attrName>
                                        </p:attrNameLst>
                                      </p:cBhvr>
                                      <p:tavLst>
                                        <p:tav tm="0">
                                          <p:val>
                                            <p:strVal val="#ppt_y"/>
                                          </p:val>
                                        </p:tav>
                                        <p:tav tm="100000">
                                          <p:val>
                                            <p:strVal val="#ppt_y"/>
                                          </p:val>
                                        </p:tav>
                                      </p:tavLst>
                                    </p:anim>
                                    <p:animEffect transition="in" filter="fade">
                                      <p:cBhvr>
                                        <p:cTn id="3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5195" y="1451610"/>
            <a:ext cx="8481060" cy="2094230"/>
          </a:xfrm>
          <a:ln w="12700">
            <a:solidFill>
              <a:srgbClr val="993366"/>
            </a:solidFill>
            <a:prstDash val="lgDashDotDot"/>
          </a:ln>
        </p:spPr>
        <p:txBody>
          <a:bodyPr/>
          <a:lstStyle/>
          <a:p>
            <a:pPr>
              <a:lnSpc>
                <a:spcPct val="130000"/>
              </a:lnSpc>
            </a:pPr>
            <a:r>
              <a:rPr lang="en-US" altLang="zh-CN" b="1">
                <a:cs typeface="楷体" panose="02010609060101010101" pitchFamily="49" charset="-122"/>
              </a:rPr>
              <a:t>4</a:t>
            </a:r>
            <a:r>
              <a:rPr lang="en-US" altLang="zh-CN" sz="2800" b="1">
                <a:cs typeface="楷体" panose="02010609060101010101" pitchFamily="49" charset="-122"/>
              </a:rPr>
              <a:t>.</a:t>
            </a:r>
            <a:r>
              <a:rPr lang="zh-CN" altLang="en-US" b="1">
                <a:cs typeface="楷体" panose="02010609060101010101" pitchFamily="49" charset="-122"/>
              </a:rPr>
              <a:t>某县县委和县政府于2013年3月5日联合召开了一次重要会议，会后制发了一份序号为15号的公文，县委书记于3月6日签发了该文，县长于3月7日签发了该文，县委办公室于3月8日制发了该文并于3月9日下发全县各有关单位执行。</a:t>
            </a:r>
            <a:r>
              <a:rPr lang="zh-CN" altLang="en-US">
                <a:cs typeface="楷体" panose="02010609060101010101" pitchFamily="49" charset="-122"/>
              </a:rPr>
              <a:t>（6分）</a:t>
            </a:r>
            <a:endParaRPr lang="zh-CN" altLang="en-US" b="1">
              <a:cs typeface="楷体" panose="02010609060101010101" pitchFamily="49" charset="-122"/>
            </a:endParaRPr>
          </a:p>
        </p:txBody>
      </p:sp>
      <p:sp>
        <p:nvSpPr>
          <p:cNvPr id="5" name="标题 4"/>
          <p:cNvSpPr>
            <a:spLocks noGrp="1"/>
          </p:cNvSpPr>
          <p:nvPr>
            <p:ph type="title"/>
          </p:nvPr>
        </p:nvSpPr>
        <p:spPr>
          <a:xfrm>
            <a:off x="925195" y="473075"/>
            <a:ext cx="1931670" cy="683895"/>
          </a:xfrm>
          <a:solidFill>
            <a:srgbClr val="FFC000"/>
          </a:solidFill>
        </p:spPr>
        <p:txBody>
          <a:bodyPr/>
          <a:lstStyle/>
          <a:p>
            <a:pPr algn="l"/>
            <a:r>
              <a:rPr lang="zh-CN" altLang="en-US" sz="3200"/>
              <a:t>发文流程</a:t>
            </a:r>
            <a:endParaRPr lang="zh-CN" altLang="en-US" sz="3200"/>
          </a:p>
        </p:txBody>
      </p:sp>
      <p:sp>
        <p:nvSpPr>
          <p:cNvPr id="2" name="文本框 1"/>
          <p:cNvSpPr txBox="1"/>
          <p:nvPr/>
        </p:nvSpPr>
        <p:spPr>
          <a:xfrm>
            <a:off x="925195" y="3914140"/>
            <a:ext cx="9851325" cy="1918335"/>
          </a:xfrm>
          <a:prstGeom prst="rect">
            <a:avLst/>
          </a:prstGeom>
          <a:noFill/>
          <a:ln w="12700">
            <a:noFill/>
            <a:prstDash val="lgDashDotDot"/>
          </a:ln>
        </p:spPr>
        <p:txBody>
          <a:bodyPr wrap="square" rtlCol="0" anchor="t">
            <a:spAutoFit/>
          </a:bodyPr>
          <a:lstStyle/>
          <a:p>
            <a:pPr>
              <a:lnSpc>
                <a:spcPct val="180000"/>
              </a:lnSpc>
            </a:pPr>
            <a:r>
              <a:rPr sz="2200" b="1" dirty="0">
                <a:latin typeface="楷体" panose="02010609060101010101" pitchFamily="49" charset="-122"/>
                <a:ea typeface="楷体" panose="02010609060101010101" pitchFamily="49" charset="-122"/>
                <a:cs typeface="楷体" panose="02010609060101010101" pitchFamily="49" charset="-122"/>
                <a:sym typeface="+mn-ea"/>
              </a:rPr>
              <a:t>（1）该文稿的发文字号是什么？（缺项用“×”替代)（2分）</a:t>
            </a:r>
            <a:endParaRPr sz="2200" b="1" dirty="0">
              <a:latin typeface="楷体" panose="02010609060101010101" pitchFamily="49" charset="-122"/>
              <a:ea typeface="楷体" panose="02010609060101010101" pitchFamily="49" charset="-122"/>
              <a:cs typeface="楷体" panose="02010609060101010101" pitchFamily="49" charset="-122"/>
              <a:sym typeface="+mn-ea"/>
            </a:endParaRPr>
          </a:p>
          <a:p>
            <a:pPr>
              <a:lnSpc>
                <a:spcPct val="180000"/>
              </a:lnSpc>
            </a:pPr>
            <a:r>
              <a:rPr sz="2200" b="1" dirty="0">
                <a:latin typeface="楷体" panose="02010609060101010101" pitchFamily="49" charset="-122"/>
                <a:ea typeface="楷体" panose="02010609060101010101" pitchFamily="49" charset="-122"/>
                <a:cs typeface="楷体" panose="02010609060101010101" pitchFamily="49" charset="-122"/>
                <a:sym typeface="+mn-ea"/>
              </a:rPr>
              <a:t>（2）该文稿的成文时间是什么？确定该成文时间的标准是什么？（2分）</a:t>
            </a:r>
            <a:endParaRPr sz="2200" b="1" dirty="0">
              <a:latin typeface="楷体" panose="02010609060101010101" pitchFamily="49" charset="-122"/>
              <a:ea typeface="楷体" panose="02010609060101010101" pitchFamily="49" charset="-122"/>
              <a:cs typeface="楷体" panose="02010609060101010101" pitchFamily="49" charset="-122"/>
              <a:sym typeface="+mn-ea"/>
            </a:endParaRPr>
          </a:p>
          <a:p>
            <a:pPr>
              <a:lnSpc>
                <a:spcPct val="180000"/>
              </a:lnSpc>
            </a:pPr>
            <a:r>
              <a:rPr sz="2200" b="1" dirty="0">
                <a:latin typeface="楷体" panose="02010609060101010101" pitchFamily="49" charset="-122"/>
                <a:ea typeface="楷体" panose="02010609060101010101" pitchFamily="49" charset="-122"/>
                <a:cs typeface="楷体" panose="02010609060101010101" pitchFamily="49" charset="-122"/>
                <a:sym typeface="+mn-ea"/>
              </a:rPr>
              <a:t>（3）该公文的主送机关同类型机关的统称是什么？（2分）</a:t>
            </a:r>
            <a:endParaRPr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246120" y="47307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1510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0.05"/>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 calcmode="lin" valueType="num">
                                      <p:cBhvr>
                                        <p:cTn id="9" dur="500" fill="hold"/>
                                        <p:tgtEl>
                                          <p:spTgt spid="2"/>
                                        </p:tgtEl>
                                        <p:attrNameLst>
                                          <p:attrName>ppt_x</p:attrName>
                                        </p:attrNameLst>
                                      </p:cBhvr>
                                      <p:tavLst>
                                        <p:tav tm="0">
                                          <p:val>
                                            <p:strVal val="#ppt_x-.2"/>
                                          </p:val>
                                        </p:tav>
                                        <p:tav tm="100000">
                                          <p:val>
                                            <p:strVal val="#ppt_x"/>
                                          </p:val>
                                        </p:tav>
                                      </p:tavLst>
                                    </p:anim>
                                    <p:anim calcmode="lin" valueType="num">
                                      <p:cBhvr>
                                        <p:cTn id="10" dur="500" fill="hold"/>
                                        <p:tgtEl>
                                          <p:spTgt spid="2"/>
                                        </p:tgtEl>
                                        <p:attrNameLst>
                                          <p:attrName>ppt_y</p:attrName>
                                        </p:attrNameLst>
                                      </p:cBhvr>
                                      <p:tavLst>
                                        <p:tav tm="0">
                                          <p:val>
                                            <p:strVal val="#ppt_y"/>
                                          </p:val>
                                        </p:tav>
                                        <p:tav tm="100000">
                                          <p:val>
                                            <p:strVal val="#ppt_y"/>
                                          </p:val>
                                        </p:tav>
                                      </p:tavLst>
                                    </p:anim>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5195" y="1451610"/>
            <a:ext cx="8481060" cy="2094230"/>
          </a:xfrm>
          <a:ln w="12700">
            <a:solidFill>
              <a:srgbClr val="993366"/>
            </a:solidFill>
            <a:prstDash val="lgDashDotDot"/>
          </a:ln>
        </p:spPr>
        <p:txBody>
          <a:bodyPr/>
          <a:lstStyle/>
          <a:p>
            <a:pPr>
              <a:lnSpc>
                <a:spcPct val="130000"/>
              </a:lnSpc>
            </a:pPr>
            <a:r>
              <a:rPr lang="en-US" altLang="zh-CN" b="1">
                <a:cs typeface="楷体" panose="02010609060101010101" pitchFamily="49" charset="-122"/>
              </a:rPr>
              <a:t>4</a:t>
            </a:r>
            <a:r>
              <a:rPr lang="en-US" altLang="zh-CN" sz="2800" b="1">
                <a:cs typeface="楷体" panose="02010609060101010101" pitchFamily="49" charset="-122"/>
              </a:rPr>
              <a:t>.</a:t>
            </a:r>
            <a:r>
              <a:rPr lang="zh-CN" altLang="en-US" b="1">
                <a:cs typeface="楷体" panose="02010609060101010101" pitchFamily="49" charset="-122"/>
              </a:rPr>
              <a:t>某县县委和县政府于2013年3月5日联合召开了一次重要会议，会后制发了一份序号为15号的公文，县委书记于3月6日签发了该文，县长于3月7日签发了该文，县委办公室于3月8日制发了该文并于3月9日下发全县各有关单位执行。</a:t>
            </a:r>
            <a:r>
              <a:rPr lang="zh-CN" altLang="en-US">
                <a:cs typeface="楷体" panose="02010609060101010101" pitchFamily="49" charset="-122"/>
              </a:rPr>
              <a:t>（6分）</a:t>
            </a:r>
            <a:endParaRPr lang="zh-CN" altLang="en-US" b="1">
              <a:cs typeface="楷体" panose="02010609060101010101" pitchFamily="49" charset="-122"/>
            </a:endParaRPr>
          </a:p>
        </p:txBody>
      </p:sp>
      <p:sp>
        <p:nvSpPr>
          <p:cNvPr id="2" name="文本框 1"/>
          <p:cNvSpPr txBox="1"/>
          <p:nvPr/>
        </p:nvSpPr>
        <p:spPr>
          <a:xfrm>
            <a:off x="925195" y="3914140"/>
            <a:ext cx="9037955" cy="700405"/>
          </a:xfrm>
          <a:prstGeom prst="rect">
            <a:avLst/>
          </a:prstGeom>
          <a:noFill/>
          <a:ln w="12700">
            <a:noFill/>
            <a:prstDash val="lgDashDotDot"/>
          </a:ln>
        </p:spPr>
        <p:txBody>
          <a:bodyPr wrap="square" rtlCol="0" anchor="t">
            <a:spAutoFit/>
          </a:bodyPr>
          <a:lstStyle/>
          <a:p>
            <a:pPr>
              <a:lnSpc>
                <a:spcPct val="180000"/>
              </a:lnSpc>
            </a:pPr>
            <a:r>
              <a:rPr sz="2200" b="1" dirty="0">
                <a:latin typeface="楷体" panose="02010609060101010101" pitchFamily="49" charset="-122"/>
                <a:ea typeface="楷体" panose="02010609060101010101" pitchFamily="49" charset="-122"/>
                <a:cs typeface="楷体" panose="02010609060101010101" pitchFamily="49" charset="-122"/>
                <a:sym typeface="+mn-ea"/>
              </a:rPr>
              <a:t>（1）该文稿的发文字号是什么？（缺项用“×”替代)（2分）</a:t>
            </a:r>
            <a:endParaRPr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246120" y="47307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1510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100" name="文本框 99"/>
          <p:cNvSpPr txBox="1"/>
          <p:nvPr/>
        </p:nvSpPr>
        <p:spPr>
          <a:xfrm>
            <a:off x="925195" y="4923155"/>
            <a:ext cx="8041640" cy="829945"/>
          </a:xfrm>
          <a:prstGeom prst="rect">
            <a:avLst/>
          </a:prstGeom>
          <a:noFill/>
          <a:ln w="9525">
            <a:noFill/>
          </a:ln>
        </p:spPr>
        <p:txBody>
          <a:bodyPr wrap="square">
            <a:spAutoFit/>
          </a:bodyPr>
          <a:lstStyle/>
          <a:p>
            <a:pPr indent="266700"/>
            <a:r>
              <a:rPr lang="zh-CN" sz="2400" b="1">
                <a:latin typeface="楷体" panose="02010609060101010101" pitchFamily="49" charset="-122"/>
                <a:ea typeface="楷体" panose="02010609060101010101" pitchFamily="49" charset="-122"/>
                <a:cs typeface="楷体" panose="02010609060101010101" pitchFamily="49" charset="-122"/>
              </a:rPr>
              <a:t>答：</a:t>
            </a:r>
            <a:endParaRPr lang="zh-CN" sz="2400" b="1">
              <a:latin typeface="楷体" panose="02010609060101010101" pitchFamily="49" charset="-122"/>
              <a:ea typeface="楷体" panose="02010609060101010101" pitchFamily="49" charset="-122"/>
              <a:cs typeface="楷体" panose="02010609060101010101" pitchFamily="49" charset="-122"/>
            </a:endParaRPr>
          </a:p>
          <a:p>
            <a:pPr indent="266700"/>
            <a:r>
              <a:rPr lang="zh-CN" sz="2400" b="1">
                <a:latin typeface="楷体" panose="02010609060101010101" pitchFamily="49" charset="-122"/>
                <a:ea typeface="楷体" panose="02010609060101010101" pitchFamily="49" charset="-122"/>
                <a:cs typeface="楷体" panose="02010609060101010101" pitchFamily="49" charset="-122"/>
              </a:rPr>
              <a:t>（1）该文的发文字号是××发</a:t>
            </a:r>
            <a:r>
              <a:rPr lang="en-US" altLang="zh-CN" sz="2400" b="1">
                <a:latin typeface="楷体" panose="02010609060101010101" pitchFamily="49" charset="-122"/>
                <a:ea typeface="楷体" panose="02010609060101010101" pitchFamily="49" charset="-122"/>
                <a:cs typeface="楷体" panose="02010609060101010101" pitchFamily="49" charset="-122"/>
              </a:rPr>
              <a:t>〔</a:t>
            </a:r>
            <a:r>
              <a:rPr lang="zh-CN" sz="2400" b="1">
                <a:latin typeface="楷体" panose="02010609060101010101" pitchFamily="49" charset="-122"/>
                <a:ea typeface="楷体" panose="02010609060101010101" pitchFamily="49" charset="-122"/>
                <a:cs typeface="楷体" panose="02010609060101010101" pitchFamily="49" charset="-122"/>
              </a:rPr>
              <a:t>2013</a:t>
            </a:r>
            <a:r>
              <a:rPr lang="en-US" altLang="zh-CN" sz="2400" b="1">
                <a:latin typeface="楷体" panose="02010609060101010101" pitchFamily="49" charset="-122"/>
                <a:ea typeface="楷体" panose="02010609060101010101" pitchFamily="49" charset="-122"/>
                <a:cs typeface="楷体" panose="02010609060101010101" pitchFamily="49" charset="-122"/>
                <a:sym typeface="+mn-ea"/>
              </a:rPr>
              <a:t>〕</a:t>
            </a:r>
            <a:r>
              <a:rPr lang="en-US" altLang="zh-CN" sz="2400" b="1">
                <a:latin typeface="楷体" panose="02010609060101010101" pitchFamily="49" charset="-122"/>
                <a:ea typeface="楷体" panose="02010609060101010101" pitchFamily="49" charset="-122"/>
                <a:cs typeface="楷体" panose="02010609060101010101" pitchFamily="49" charset="-122"/>
              </a:rPr>
              <a:t>15</a:t>
            </a:r>
            <a:r>
              <a:rPr lang="zh-CN" sz="2400" b="1">
                <a:latin typeface="楷体" panose="02010609060101010101" pitchFamily="49" charset="-122"/>
                <a:ea typeface="楷体" panose="02010609060101010101" pitchFamily="49" charset="-122"/>
                <a:cs typeface="楷体" panose="02010609060101010101" pitchFamily="49" charset="-122"/>
              </a:rPr>
              <a:t>号。（2分）</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p:txBody>
      </p:sp>
      <p:sp>
        <p:nvSpPr>
          <p:cNvPr id="6" name="标题 5"/>
          <p:cNvSpPr>
            <a:spLocks noGrp="1"/>
          </p:cNvSpPr>
          <p:nvPr>
            <p:ph type="title"/>
          </p:nvPr>
        </p:nvSpPr>
        <p:spPr>
          <a:xfrm>
            <a:off x="925195" y="473075"/>
            <a:ext cx="1824990" cy="683895"/>
          </a:xfrm>
          <a:solidFill>
            <a:srgbClr val="FFC000"/>
          </a:solidFill>
        </p:spPr>
        <p:txBody>
          <a:bodyPr/>
          <a:lstStyle/>
          <a:p>
            <a:pPr algn="l"/>
            <a:r>
              <a:rPr lang="zh-CN" altLang="en-US" sz="3200"/>
              <a:t>发文流程</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p:cTn id="7" dur="500" fill="hold"/>
                                        <p:tgtEl>
                                          <p:spTgt spid="100"/>
                                        </p:tgtEl>
                                        <p:attrNameLst>
                                          <p:attrName>ppt_w</p:attrName>
                                        </p:attrNameLst>
                                      </p:cBhvr>
                                      <p:tavLst>
                                        <p:tav tm="0">
                                          <p:val>
                                            <p:strVal val="#ppt_w*0.05"/>
                                          </p:val>
                                        </p:tav>
                                        <p:tav tm="100000">
                                          <p:val>
                                            <p:strVal val="#ppt_w"/>
                                          </p:val>
                                        </p:tav>
                                      </p:tavLst>
                                    </p:anim>
                                    <p:anim calcmode="lin" valueType="num">
                                      <p:cBhvr>
                                        <p:cTn id="8" dur="500" fill="hold"/>
                                        <p:tgtEl>
                                          <p:spTgt spid="100"/>
                                        </p:tgtEl>
                                        <p:attrNameLst>
                                          <p:attrName>ppt_h</p:attrName>
                                        </p:attrNameLst>
                                      </p:cBhvr>
                                      <p:tavLst>
                                        <p:tav tm="0">
                                          <p:val>
                                            <p:strVal val="#ppt_h"/>
                                          </p:val>
                                        </p:tav>
                                        <p:tav tm="100000">
                                          <p:val>
                                            <p:strVal val="#ppt_h"/>
                                          </p:val>
                                        </p:tav>
                                      </p:tavLst>
                                    </p:anim>
                                    <p:anim calcmode="lin" valueType="num">
                                      <p:cBhvr>
                                        <p:cTn id="9" dur="500" fill="hold"/>
                                        <p:tgtEl>
                                          <p:spTgt spid="100"/>
                                        </p:tgtEl>
                                        <p:attrNameLst>
                                          <p:attrName>ppt_x</p:attrName>
                                        </p:attrNameLst>
                                      </p:cBhvr>
                                      <p:tavLst>
                                        <p:tav tm="0">
                                          <p:val>
                                            <p:strVal val="#ppt_x-.2"/>
                                          </p:val>
                                        </p:tav>
                                        <p:tav tm="100000">
                                          <p:val>
                                            <p:strVal val="#ppt_x"/>
                                          </p:val>
                                        </p:tav>
                                      </p:tavLst>
                                    </p:anim>
                                    <p:anim calcmode="lin" valueType="num">
                                      <p:cBhvr>
                                        <p:cTn id="10" dur="500" fill="hold"/>
                                        <p:tgtEl>
                                          <p:spTgt spid="100"/>
                                        </p:tgtEl>
                                        <p:attrNameLst>
                                          <p:attrName>ppt_y</p:attrName>
                                        </p:attrNameLst>
                                      </p:cBhvr>
                                      <p:tavLst>
                                        <p:tav tm="0">
                                          <p:val>
                                            <p:strVal val="#ppt_y"/>
                                          </p:val>
                                        </p:tav>
                                        <p:tav tm="100000">
                                          <p:val>
                                            <p:strVal val="#ppt_y"/>
                                          </p:val>
                                        </p:tav>
                                      </p:tavLst>
                                    </p:anim>
                                    <p:animEffect transition="in" filter="fade">
                                      <p:cBhvr>
                                        <p:cTn id="11"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5195" y="1451610"/>
            <a:ext cx="8481060" cy="2094230"/>
          </a:xfrm>
          <a:ln w="12700">
            <a:solidFill>
              <a:srgbClr val="993366"/>
            </a:solidFill>
            <a:prstDash val="lgDashDotDot"/>
          </a:ln>
        </p:spPr>
        <p:txBody>
          <a:bodyPr/>
          <a:lstStyle/>
          <a:p>
            <a:pPr>
              <a:lnSpc>
                <a:spcPct val="130000"/>
              </a:lnSpc>
            </a:pPr>
            <a:r>
              <a:rPr lang="en-US" altLang="zh-CN" b="1">
                <a:cs typeface="楷体" panose="02010609060101010101" pitchFamily="49" charset="-122"/>
              </a:rPr>
              <a:t>4</a:t>
            </a:r>
            <a:r>
              <a:rPr lang="en-US" altLang="zh-CN" sz="2800" b="1">
                <a:cs typeface="楷体" panose="02010609060101010101" pitchFamily="49" charset="-122"/>
              </a:rPr>
              <a:t>.</a:t>
            </a:r>
            <a:r>
              <a:rPr lang="zh-CN" altLang="en-US" b="1">
                <a:cs typeface="楷体" panose="02010609060101010101" pitchFamily="49" charset="-122"/>
              </a:rPr>
              <a:t>某县县委和县政府于2013年3月5日联合召开了一次重要会议，会后制发了一份序号为15号的公文，县委书记于3月6日签发了该文，县长于3月7日签发了该文，县委办公室于3月8日制发了该文并于3月9日下发全县各有关单位执行。</a:t>
            </a:r>
            <a:r>
              <a:rPr lang="zh-CN" altLang="en-US">
                <a:cs typeface="楷体" panose="02010609060101010101" pitchFamily="49" charset="-122"/>
              </a:rPr>
              <a:t>（6分）</a:t>
            </a:r>
            <a:endParaRPr lang="zh-CN" altLang="en-US" b="1">
              <a:cs typeface="楷体" panose="02010609060101010101" pitchFamily="49" charset="-122"/>
            </a:endParaRPr>
          </a:p>
        </p:txBody>
      </p:sp>
      <p:sp>
        <p:nvSpPr>
          <p:cNvPr id="2" name="文本框 1"/>
          <p:cNvSpPr txBox="1"/>
          <p:nvPr/>
        </p:nvSpPr>
        <p:spPr>
          <a:xfrm>
            <a:off x="925195" y="3816985"/>
            <a:ext cx="9923333" cy="700405"/>
          </a:xfrm>
          <a:prstGeom prst="rect">
            <a:avLst/>
          </a:prstGeom>
          <a:noFill/>
          <a:ln w="12700">
            <a:noFill/>
            <a:prstDash val="lgDashDotDot"/>
          </a:ln>
        </p:spPr>
        <p:txBody>
          <a:bodyPr wrap="square" rtlCol="0" anchor="t">
            <a:spAutoFit/>
          </a:bodyPr>
          <a:lstStyle/>
          <a:p>
            <a:pPr>
              <a:lnSpc>
                <a:spcPct val="180000"/>
              </a:lnSpc>
            </a:pPr>
            <a:r>
              <a:rPr sz="2200" b="1" dirty="0">
                <a:latin typeface="楷体" panose="02010609060101010101" pitchFamily="49" charset="-122"/>
                <a:ea typeface="楷体" panose="02010609060101010101" pitchFamily="49" charset="-122"/>
                <a:cs typeface="楷体" panose="02010609060101010101" pitchFamily="49" charset="-122"/>
                <a:sym typeface="+mn-ea"/>
              </a:rPr>
              <a:t>（2）该文稿的成文时间是什么？确定该成文时间的标准是什么？（2分）</a:t>
            </a:r>
            <a:endParaRPr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246120" y="47307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1510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100" name="文本框 99"/>
          <p:cNvSpPr txBox="1"/>
          <p:nvPr/>
        </p:nvSpPr>
        <p:spPr>
          <a:xfrm>
            <a:off x="925195" y="4517390"/>
            <a:ext cx="9051925" cy="1529715"/>
          </a:xfrm>
          <a:prstGeom prst="rect">
            <a:avLst/>
          </a:prstGeom>
          <a:noFill/>
          <a:ln w="9525">
            <a:noFill/>
          </a:ln>
        </p:spPr>
        <p:txBody>
          <a:bodyPr wrap="square">
            <a:spAutoFit/>
          </a:bodyPr>
          <a:lstStyle/>
          <a:p>
            <a:pPr indent="266700">
              <a:lnSpc>
                <a:spcPct val="130000"/>
              </a:lnSpc>
            </a:pPr>
            <a:r>
              <a:rPr lang="zh-CN" sz="2400" b="1">
                <a:latin typeface="楷体" panose="02010609060101010101" pitchFamily="49" charset="-122"/>
                <a:ea typeface="楷体" panose="02010609060101010101" pitchFamily="49" charset="-122"/>
                <a:cs typeface="楷体" panose="02010609060101010101" pitchFamily="49" charset="-122"/>
              </a:rPr>
              <a:t>答：</a:t>
            </a:r>
            <a:endParaRPr lang="zh-CN" sz="2400" b="1">
              <a:latin typeface="楷体" panose="02010609060101010101" pitchFamily="49" charset="-122"/>
              <a:ea typeface="楷体" panose="02010609060101010101" pitchFamily="49" charset="-122"/>
              <a:cs typeface="楷体" panose="02010609060101010101" pitchFamily="49" charset="-122"/>
            </a:endParaRPr>
          </a:p>
          <a:p>
            <a:pPr indent="266700">
              <a:lnSpc>
                <a:spcPct val="130000"/>
              </a:lnSpc>
            </a:pPr>
            <a:r>
              <a:rPr sz="2400" b="1">
                <a:latin typeface="楷体" panose="02010609060101010101" pitchFamily="49" charset="-122"/>
                <a:ea typeface="楷体" panose="02010609060101010101" pitchFamily="49" charset="-122"/>
                <a:cs typeface="楷体" panose="02010609060101010101" pitchFamily="49" charset="-122"/>
              </a:rPr>
              <a:t>该文稿的成文时间是2013年3月7日。</a:t>
            </a:r>
            <a:endParaRPr sz="2400" b="1">
              <a:latin typeface="楷体" panose="02010609060101010101" pitchFamily="49" charset="-122"/>
              <a:ea typeface="楷体" panose="02010609060101010101" pitchFamily="49" charset="-122"/>
              <a:cs typeface="楷体" panose="02010609060101010101" pitchFamily="49" charset="-122"/>
            </a:endParaRPr>
          </a:p>
          <a:p>
            <a:pPr indent="266700">
              <a:lnSpc>
                <a:spcPct val="130000"/>
              </a:lnSpc>
            </a:pPr>
            <a:r>
              <a:rPr sz="2400" b="1">
                <a:latin typeface="楷体" panose="02010609060101010101" pitchFamily="49" charset="-122"/>
                <a:ea typeface="楷体" panose="02010609060101010101" pitchFamily="49" charset="-122"/>
                <a:cs typeface="楷体" panose="02010609060101010101" pitchFamily="49" charset="-122"/>
              </a:rPr>
              <a:t>联合行文以最后机关负责人的签发日期为准。（2分）</a:t>
            </a:r>
            <a:endParaRPr sz="2400" b="1">
              <a:latin typeface="楷体" panose="02010609060101010101" pitchFamily="49" charset="-122"/>
              <a:ea typeface="楷体" panose="02010609060101010101" pitchFamily="49" charset="-122"/>
              <a:cs typeface="楷体" panose="02010609060101010101" pitchFamily="49" charset="-122"/>
            </a:endParaRPr>
          </a:p>
        </p:txBody>
      </p:sp>
      <p:sp>
        <p:nvSpPr>
          <p:cNvPr id="6" name="标题 5"/>
          <p:cNvSpPr>
            <a:spLocks noGrp="1"/>
          </p:cNvSpPr>
          <p:nvPr>
            <p:ph type="title"/>
          </p:nvPr>
        </p:nvSpPr>
        <p:spPr>
          <a:xfrm>
            <a:off x="925195" y="473075"/>
            <a:ext cx="2058670" cy="683895"/>
          </a:xfrm>
          <a:solidFill>
            <a:srgbClr val="FFC000"/>
          </a:solidFill>
        </p:spPr>
        <p:txBody>
          <a:bodyPr/>
          <a:lstStyle/>
          <a:p>
            <a:pPr algn="l"/>
            <a:r>
              <a:rPr lang="zh-CN" altLang="en-US" sz="3200"/>
              <a:t>发文流程</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p:cTn id="7" dur="500" fill="hold"/>
                                        <p:tgtEl>
                                          <p:spTgt spid="100"/>
                                        </p:tgtEl>
                                        <p:attrNameLst>
                                          <p:attrName>ppt_w</p:attrName>
                                        </p:attrNameLst>
                                      </p:cBhvr>
                                      <p:tavLst>
                                        <p:tav tm="0">
                                          <p:val>
                                            <p:strVal val="#ppt_w*0.05"/>
                                          </p:val>
                                        </p:tav>
                                        <p:tav tm="100000">
                                          <p:val>
                                            <p:strVal val="#ppt_w"/>
                                          </p:val>
                                        </p:tav>
                                      </p:tavLst>
                                    </p:anim>
                                    <p:anim calcmode="lin" valueType="num">
                                      <p:cBhvr>
                                        <p:cTn id="8" dur="500" fill="hold"/>
                                        <p:tgtEl>
                                          <p:spTgt spid="100"/>
                                        </p:tgtEl>
                                        <p:attrNameLst>
                                          <p:attrName>ppt_h</p:attrName>
                                        </p:attrNameLst>
                                      </p:cBhvr>
                                      <p:tavLst>
                                        <p:tav tm="0">
                                          <p:val>
                                            <p:strVal val="#ppt_h"/>
                                          </p:val>
                                        </p:tav>
                                        <p:tav tm="100000">
                                          <p:val>
                                            <p:strVal val="#ppt_h"/>
                                          </p:val>
                                        </p:tav>
                                      </p:tavLst>
                                    </p:anim>
                                    <p:anim calcmode="lin" valueType="num">
                                      <p:cBhvr>
                                        <p:cTn id="9" dur="500" fill="hold"/>
                                        <p:tgtEl>
                                          <p:spTgt spid="100"/>
                                        </p:tgtEl>
                                        <p:attrNameLst>
                                          <p:attrName>ppt_x</p:attrName>
                                        </p:attrNameLst>
                                      </p:cBhvr>
                                      <p:tavLst>
                                        <p:tav tm="0">
                                          <p:val>
                                            <p:strVal val="#ppt_x-.2"/>
                                          </p:val>
                                        </p:tav>
                                        <p:tav tm="100000">
                                          <p:val>
                                            <p:strVal val="#ppt_x"/>
                                          </p:val>
                                        </p:tav>
                                      </p:tavLst>
                                    </p:anim>
                                    <p:anim calcmode="lin" valueType="num">
                                      <p:cBhvr>
                                        <p:cTn id="10" dur="500" fill="hold"/>
                                        <p:tgtEl>
                                          <p:spTgt spid="100"/>
                                        </p:tgtEl>
                                        <p:attrNameLst>
                                          <p:attrName>ppt_y</p:attrName>
                                        </p:attrNameLst>
                                      </p:cBhvr>
                                      <p:tavLst>
                                        <p:tav tm="0">
                                          <p:val>
                                            <p:strVal val="#ppt_y"/>
                                          </p:val>
                                        </p:tav>
                                        <p:tav tm="100000">
                                          <p:val>
                                            <p:strVal val="#ppt_y"/>
                                          </p:val>
                                        </p:tav>
                                      </p:tavLst>
                                    </p:anim>
                                    <p:animEffect transition="in" filter="fade">
                                      <p:cBhvr>
                                        <p:cTn id="11"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2947670" y="414020"/>
            <a:ext cx="5882005" cy="1393825"/>
            <a:chOff x="848" y="1851"/>
            <a:chExt cx="3266" cy="1288"/>
          </a:xfrm>
        </p:grpSpPr>
        <p:pic>
          <p:nvPicPr>
            <p:cNvPr id="34" name="Picture 7" descr="C:\Users\Thinkpad\Desktop\65.png"/>
            <p:cNvPicPr>
              <a:picLocks noChangeAspect="1" noChangeArrowheads="1"/>
            </p:cNvPicPr>
            <p:nvPr/>
          </p:nvPicPr>
          <p:blipFill rotWithShape="1">
            <a:blip r:embed="rId1" cstate="print">
              <a:extLst>
                <a:ext uri="{BEBA8EAE-BF5A-486C-A8C5-ECC9F3942E4B}">
                  <a14:imgProps xmlns:a14="http://schemas.microsoft.com/office/drawing/2010/main">
                    <a14:imgLayer r:embed="rId2">
                      <a14:imgEffect>
                        <a14:brightnessContrast contrast="20000"/>
                      </a14:imgEffect>
                    </a14:imgLayer>
                  </a14:imgProps>
                </a:ext>
                <a:ext uri="{28A0092B-C50C-407E-A947-70E740481C1C}">
                  <a14:useLocalDpi xmlns:a14="http://schemas.microsoft.com/office/drawing/2010/main" val="0"/>
                </a:ext>
              </a:extLst>
            </a:blip>
            <a:srcRect l="7778" t="10614" r="7916" b="33107"/>
            <a:stretch>
              <a:fillRect/>
            </a:stretch>
          </p:blipFill>
          <p:spPr bwMode="auto">
            <a:xfrm>
              <a:off x="848" y="1851"/>
              <a:ext cx="3266" cy="1288"/>
            </a:xfrm>
            <a:prstGeom prst="rect">
              <a:avLst/>
            </a:prstGeom>
            <a:noFill/>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5" name="矩形 34"/>
            <p:cNvSpPr/>
            <p:nvPr/>
          </p:nvSpPr>
          <p:spPr>
            <a:xfrm>
              <a:off x="1021" y="2055"/>
              <a:ext cx="2726" cy="881"/>
            </a:xfrm>
            <a:prstGeom prst="rect">
              <a:avLst/>
            </a:prstGeom>
          </p:spPr>
          <p:txBody>
            <a:bodyPr wrap="square" anchor="ctr" anchorCtr="0">
              <a:spAutoFit/>
            </a:bodyPr>
            <a:lstStyle/>
            <a:p>
              <a:pPr lvl="0" algn="ctr">
                <a:lnSpc>
                  <a:spcPct val="100000"/>
                </a:lnSpc>
              </a:pPr>
              <a:r>
                <a:rPr lang="zh-CN" altLang="en-US" sz="2800" b="1" dirty="0">
                  <a:solidFill>
                    <a:prstClr val="black"/>
                  </a:solidFill>
                  <a:latin typeface="华文楷体" panose="02010600040101010101" charset="-122"/>
                  <a:ea typeface="华文楷体" panose="02010600040101010101" charset="-122"/>
                  <a:sym typeface="+mn-ea"/>
                </a:rPr>
                <a:t>《</a:t>
              </a:r>
              <a:r>
                <a:rPr lang="en-US" sz="2800" b="1" dirty="0">
                  <a:solidFill>
                    <a:prstClr val="black"/>
                  </a:solidFill>
                  <a:latin typeface="华文楷体" panose="02010600040101010101" charset="-122"/>
                  <a:ea typeface="华文楷体" panose="02010600040101010101" charset="-122"/>
                  <a:sym typeface="+mn-ea"/>
                </a:rPr>
                <a:t>27007</a:t>
              </a:r>
              <a:r>
                <a:rPr lang="zh-CN" altLang="en-US" sz="2800" b="1" dirty="0">
                  <a:solidFill>
                    <a:prstClr val="black"/>
                  </a:solidFill>
                  <a:latin typeface="华文楷体" panose="02010600040101010101" charset="-122"/>
                  <a:ea typeface="华文楷体" panose="02010600040101010101" charset="-122"/>
                  <a:sym typeface="+mn-ea"/>
                </a:rPr>
                <a:t>应用文写作（江苏）</a:t>
              </a:r>
              <a:r>
                <a:rPr lang="zh-CN" altLang="en-US" sz="2800" b="1" dirty="0">
                  <a:solidFill>
                    <a:prstClr val="black"/>
                  </a:solidFill>
                  <a:latin typeface="华文楷体" panose="02010600040101010101" charset="-122"/>
                  <a:ea typeface="华文楷体" panose="02010600040101010101" charset="-122"/>
                  <a:sym typeface="+mn-ea"/>
                </a:rPr>
                <a:t>》</a:t>
              </a:r>
              <a:endParaRPr lang="zh-CN" altLang="en-US" sz="2800" b="1" dirty="0">
                <a:solidFill>
                  <a:prstClr val="black"/>
                </a:solidFill>
                <a:latin typeface="华文楷体" panose="02010600040101010101" charset="-122"/>
                <a:ea typeface="华文楷体" panose="02010600040101010101" charset="-122"/>
                <a:sym typeface="+mn-ea"/>
              </a:endParaRPr>
            </a:p>
            <a:p>
              <a:pPr lvl="0" algn="ctr">
                <a:lnSpc>
                  <a:spcPct val="100000"/>
                </a:lnSpc>
              </a:pPr>
              <a:r>
                <a:rPr lang="zh-CN" altLang="en-US" sz="2800" b="1" dirty="0">
                  <a:solidFill>
                    <a:prstClr val="black"/>
                  </a:solidFill>
                  <a:latin typeface="华文楷体" panose="02010600040101010101" charset="-122"/>
                  <a:ea typeface="华文楷体" panose="02010600040101010101" charset="-122"/>
                </a:rPr>
                <a:t>复习指引</a:t>
              </a:r>
              <a:endParaRPr lang="zh-CN" altLang="en-US" sz="2800" b="1" dirty="0">
                <a:solidFill>
                  <a:prstClr val="black"/>
                </a:solidFill>
                <a:latin typeface="华文楷体" panose="02010600040101010101" charset="-122"/>
                <a:ea typeface="华文楷体" panose="02010600040101010101" charset="-122"/>
              </a:endParaRPr>
            </a:p>
          </p:txBody>
        </p:sp>
      </p:grpSp>
      <p:sp>
        <p:nvSpPr>
          <p:cNvPr id="8" name="矩形 7"/>
          <p:cNvSpPr/>
          <p:nvPr/>
        </p:nvSpPr>
        <p:spPr>
          <a:xfrm>
            <a:off x="155575" y="1235710"/>
            <a:ext cx="9888220" cy="4546600"/>
          </a:xfrm>
          <a:prstGeom prst="rect">
            <a:avLst/>
          </a:prstGeom>
        </p:spPr>
        <p:txBody>
          <a:bodyPr wrap="square">
            <a:spAutoFit/>
          </a:bodyPr>
          <a:p>
            <a:pPr algn="l">
              <a:lnSpc>
                <a:spcPct val="170000"/>
              </a:lnSpc>
            </a:pPr>
            <a:r>
              <a:rPr lang="zh-CN" altLang="en-US" sz="2400" b="1" dirty="0">
                <a:latin typeface="宋体" panose="02010600030101010101" pitchFamily="2" charset="-122"/>
                <a:ea typeface="宋体" panose="02010600030101010101" pitchFamily="2" charset="-122"/>
                <a:cs typeface="宋体" panose="02010600030101010101" pitchFamily="2" charset="-122"/>
              </a:rPr>
              <a:t>亲爱的同学们：</a:t>
            </a:r>
            <a:endParaRPr lang="zh-CN" altLang="en-US" sz="2400" b="1" dirty="0">
              <a:latin typeface="宋体" panose="02010600030101010101" pitchFamily="2" charset="-122"/>
              <a:ea typeface="宋体" panose="02010600030101010101" pitchFamily="2" charset="-122"/>
              <a:cs typeface="宋体" panose="02010600030101010101" pitchFamily="2" charset="-122"/>
            </a:endParaRPr>
          </a:p>
          <a:p>
            <a:pPr algn="l">
              <a:lnSpc>
                <a:spcPct val="170000"/>
              </a:lnSpc>
            </a:pPr>
            <a:r>
              <a:rPr lang="zh-CN" altLang="en-US" sz="2400" b="1" dirty="0">
                <a:latin typeface="宋体" panose="02010600030101010101" pitchFamily="2" charset="-122"/>
                <a:ea typeface="宋体" panose="02010600030101010101" pitchFamily="2" charset="-122"/>
                <a:cs typeface="宋体" panose="02010600030101010101" pitchFamily="2" charset="-122"/>
              </a:rPr>
              <a:t>    以下是针对</a:t>
            </a:r>
            <a:r>
              <a:rPr lang="en-US" altLang="zh-CN" sz="2400" b="1" dirty="0">
                <a:solidFill>
                  <a:srgbClr val="00B050"/>
                </a:solidFill>
                <a:latin typeface="微软雅黑" panose="020B0503020204020204" charset="-122"/>
                <a:ea typeface="微软雅黑" panose="020B0503020204020204" charset="-122"/>
                <a:cs typeface="微软雅黑" panose="020B0503020204020204" charset="-122"/>
                <a:sym typeface="+mn-ea"/>
              </a:rPr>
              <a:t>27007</a:t>
            </a:r>
            <a:r>
              <a:rPr lang="zh-CN" altLang="en-US" sz="2400" b="1" dirty="0">
                <a:solidFill>
                  <a:srgbClr val="00B050"/>
                </a:solidFill>
                <a:latin typeface="微软雅黑" panose="020B0503020204020204" charset="-122"/>
                <a:ea typeface="微软雅黑" panose="020B0503020204020204" charset="-122"/>
                <a:cs typeface="微软雅黑" panose="020B0503020204020204" charset="-122"/>
                <a:sym typeface="+mn-ea"/>
              </a:rPr>
              <a:t>《应用文写作（江苏）》</a:t>
            </a:r>
            <a:r>
              <a:rPr lang="zh-CN" altLang="en-US" sz="2400" b="1" dirty="0">
                <a:latin typeface="宋体" panose="02010600030101010101" pitchFamily="2" charset="-122"/>
                <a:ea typeface="宋体" panose="02010600030101010101" pitchFamily="2" charset="-122"/>
                <a:cs typeface="宋体" panose="02010600030101010101" pitchFamily="2" charset="-122"/>
              </a:rPr>
              <a:t>科目的</a:t>
            </a:r>
            <a:r>
              <a:rPr lang="zh-CN" altLang="en-US" sz="2400" b="1" dirty="0">
                <a:solidFill>
                  <a:srgbClr val="00B050"/>
                </a:solidFill>
                <a:latin typeface="微软雅黑" panose="020B0503020204020204" charset="-122"/>
                <a:ea typeface="微软雅黑" panose="020B0503020204020204" charset="-122"/>
                <a:cs typeface="微软雅黑" panose="020B0503020204020204" charset="-122"/>
              </a:rPr>
              <a:t>复习</a:t>
            </a:r>
            <a:r>
              <a:rPr lang="zh-CN" altLang="en-US" sz="2400" b="1" dirty="0">
                <a:latin typeface="宋体" panose="02010600030101010101" pitchFamily="2" charset="-122"/>
                <a:ea typeface="宋体" panose="02010600030101010101" pitchFamily="2" charset="-122"/>
                <a:cs typeface="宋体" panose="02010600030101010101" pitchFamily="2" charset="-122"/>
              </a:rPr>
              <a:t>建议</a:t>
            </a:r>
            <a:endParaRPr lang="zh-CN" altLang="en-US" sz="2400" b="1" dirty="0">
              <a:latin typeface="宋体" panose="02010600030101010101" pitchFamily="2" charset="-122"/>
              <a:ea typeface="宋体" panose="02010600030101010101" pitchFamily="2" charset="-122"/>
              <a:cs typeface="宋体" panose="02010600030101010101" pitchFamily="2" charset="-122"/>
            </a:endParaRPr>
          </a:p>
          <a:p>
            <a:pPr algn="l">
              <a:lnSpc>
                <a:spcPct val="200000"/>
              </a:lnSpc>
            </a:pPr>
            <a:r>
              <a:rPr lang="zh-CN" altLang="en-US" sz="3200" b="1" dirty="0">
                <a:solidFill>
                  <a:srgbClr val="C00000"/>
                </a:solidFill>
                <a:latin typeface="微软雅黑" panose="020B0503020204020204" charset="-122"/>
                <a:ea typeface="微软雅黑" panose="020B0503020204020204" charset="-122"/>
                <a:cs typeface="宋体" panose="02010600030101010101" pitchFamily="2" charset="-122"/>
              </a:rPr>
              <a:t>     高频考点、核心内容        【精华课堂】</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a:p>
            <a:pPr algn="just">
              <a:lnSpc>
                <a:spcPct val="180000"/>
              </a:lnSpc>
            </a:pPr>
            <a:r>
              <a:rPr lang="zh-CN" altLang="en-US" sz="2400" dirty="0">
                <a:latin typeface="宋体" panose="02010600030101010101" pitchFamily="2" charset="-122"/>
                <a:ea typeface="宋体" panose="02010600030101010101" pitchFamily="2" charset="-122"/>
                <a:cs typeface="宋体" panose="02010600030101010101" pitchFamily="2" charset="-122"/>
              </a:rPr>
              <a:t>    </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a:p>
            <a:pPr algn="just">
              <a:lnSpc>
                <a:spcPct val="180000"/>
              </a:lnSpc>
            </a:pPr>
            <a:r>
              <a:rPr lang="zh-CN" altLang="en-US" sz="2400" dirty="0">
                <a:latin typeface="宋体" panose="02010600030101010101" pitchFamily="2" charset="-122"/>
                <a:ea typeface="宋体" panose="02010600030101010101" pitchFamily="2" charset="-122"/>
                <a:cs typeface="宋体" panose="02010600030101010101" pitchFamily="2" charset="-122"/>
              </a:rPr>
              <a:t>   </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a:p>
            <a:pPr algn="just">
              <a:lnSpc>
                <a:spcPct val="180000"/>
              </a:lnSpc>
            </a:pPr>
            <a:r>
              <a:rPr lang="zh-CN" altLang="en-US" sz="3200" b="1" dirty="0">
                <a:solidFill>
                  <a:srgbClr val="C00000"/>
                </a:solidFill>
                <a:latin typeface="微软雅黑" panose="020B0503020204020204" charset="-122"/>
                <a:ea typeface="微软雅黑" panose="020B0503020204020204" charset="-122"/>
                <a:cs typeface="宋体" panose="02010600030101010101" pitchFamily="2" charset="-122"/>
              </a:rPr>
              <a:t>    </a:t>
            </a:r>
            <a:endParaRPr lang="zh-CN" altLang="en-US" sz="2000" dirty="0">
              <a:latin typeface="宋体" panose="02010600030101010101" pitchFamily="2" charset="-122"/>
              <a:ea typeface="宋体" panose="02010600030101010101" pitchFamily="2" charset="-122"/>
              <a:cs typeface="宋体" panose="02010600030101010101" pitchFamily="2" charset="-122"/>
            </a:endParaRPr>
          </a:p>
        </p:txBody>
      </p:sp>
      <p:sp>
        <p:nvSpPr>
          <p:cNvPr id="2" name="右箭头 1"/>
          <p:cNvSpPr/>
          <p:nvPr/>
        </p:nvSpPr>
        <p:spPr>
          <a:xfrm>
            <a:off x="4671695" y="3041015"/>
            <a:ext cx="855980" cy="32321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右箭头 3"/>
          <p:cNvSpPr/>
          <p:nvPr/>
        </p:nvSpPr>
        <p:spPr>
          <a:xfrm rot="5400000">
            <a:off x="6319520" y="3698875"/>
            <a:ext cx="855980" cy="32321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3025140" y="4881245"/>
            <a:ext cx="2011680" cy="3683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nchor="t">
            <a:spAutoFit/>
          </a:bodyPr>
          <a:p>
            <a:r>
              <a:rPr lang="zh-CN" altLang="en-US" dirty="0">
                <a:solidFill>
                  <a:schemeClr val="tx1"/>
                </a:solidFill>
                <a:latin typeface="微软雅黑" panose="020B0503020204020204" charset="-122"/>
                <a:ea typeface="微软雅黑" panose="020B0503020204020204" charset="-122"/>
                <a:cs typeface="微软雅黑" panose="020B0503020204020204" charset="-122"/>
                <a:sym typeface="+mn-ea"/>
              </a:rPr>
              <a:t>请同学们扫码听课</a:t>
            </a:r>
            <a:endParaRPr lang="zh-CN" altLang="en-US"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pic>
        <p:nvPicPr>
          <p:cNvPr id="3" name="图片 2"/>
          <p:cNvPicPr>
            <a:picLocks noChangeAspect="1"/>
          </p:cNvPicPr>
          <p:nvPr/>
        </p:nvPicPr>
        <p:blipFill>
          <a:blip r:embed="rId3"/>
          <a:stretch>
            <a:fillRect/>
          </a:stretch>
        </p:blipFill>
        <p:spPr>
          <a:xfrm>
            <a:off x="5957570" y="4288790"/>
            <a:ext cx="1744345" cy="1744345"/>
          </a:xfrm>
          <a:prstGeom prst="rect">
            <a:avLst/>
          </a:prstGeom>
        </p:spPr>
      </p:pic>
      <p:sp>
        <p:nvSpPr>
          <p:cNvPr id="7" name="文本框 6"/>
          <p:cNvSpPr txBox="1"/>
          <p:nvPr/>
        </p:nvSpPr>
        <p:spPr>
          <a:xfrm>
            <a:off x="5403850" y="6033135"/>
            <a:ext cx="3188335" cy="337185"/>
          </a:xfrm>
          <a:prstGeom prst="rect">
            <a:avLst/>
          </a:prstGeom>
          <a:noFill/>
        </p:spPr>
        <p:txBody>
          <a:bodyPr wrap="square" rtlCol="0">
            <a:spAutoFit/>
          </a:bodyPr>
          <a:p>
            <a:r>
              <a:rPr lang="zh-CN" altLang="en-US" sz="1600" b="1" dirty="0">
                <a:solidFill>
                  <a:srgbClr val="0070C0"/>
                </a:solidFill>
                <a:latin typeface="楷体" panose="02010609060101010101" pitchFamily="49" charset="-122"/>
                <a:ea typeface="楷体" panose="02010609060101010101" pitchFamily="49" charset="-122"/>
                <a:cs typeface="微软雅黑" panose="020B0503020204020204" charset="-122"/>
                <a:sym typeface="+mn-ea"/>
              </a:rPr>
              <a:t>应用文写作（江苏）精华课堂</a:t>
            </a:r>
            <a:endParaRPr lang="zh-CN" altLang="en-US" sz="1600" b="1" dirty="0">
              <a:solidFill>
                <a:srgbClr val="0070C0"/>
              </a:solidFill>
              <a:latin typeface="楷体" panose="02010609060101010101" pitchFamily="49" charset="-122"/>
              <a:ea typeface="楷体" panose="02010609060101010101" pitchFamily="49" charset="-122"/>
              <a:cs typeface="微软雅黑" panose="020B0503020204020204" charset="-122"/>
              <a:sym typeface="+mn-ea"/>
            </a:endParaRPr>
          </a:p>
        </p:txBody>
      </p:sp>
    </p:spTree>
  </p:cSld>
  <p:clrMapOvr>
    <a:masterClrMapping/>
  </p:clrMapOvr>
  <mc:AlternateContent xmlns:mc="http://schemas.openxmlformats.org/markup-compatibility/2006">
    <mc:Choice xmlns:p14="http://schemas.microsoft.com/office/powerpoint/2010/main" Requires="p14">
      <p:transition p14:dur="1500"/>
    </mc:Choice>
    <mc:Fallback>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5195" y="1451610"/>
            <a:ext cx="8481060" cy="2094230"/>
          </a:xfrm>
          <a:ln w="12700">
            <a:solidFill>
              <a:srgbClr val="993366"/>
            </a:solidFill>
            <a:prstDash val="lgDashDotDot"/>
          </a:ln>
        </p:spPr>
        <p:txBody>
          <a:bodyPr/>
          <a:lstStyle/>
          <a:p>
            <a:pPr>
              <a:lnSpc>
                <a:spcPct val="130000"/>
              </a:lnSpc>
            </a:pPr>
            <a:r>
              <a:rPr lang="en-US" altLang="zh-CN" b="1">
                <a:cs typeface="楷体" panose="02010609060101010101" pitchFamily="49" charset="-122"/>
              </a:rPr>
              <a:t>4</a:t>
            </a:r>
            <a:r>
              <a:rPr lang="en-US" altLang="zh-CN" sz="2800" b="1">
                <a:cs typeface="楷体" panose="02010609060101010101" pitchFamily="49" charset="-122"/>
              </a:rPr>
              <a:t>.</a:t>
            </a:r>
            <a:r>
              <a:rPr lang="zh-CN" altLang="en-US" b="1">
                <a:cs typeface="楷体" panose="02010609060101010101" pitchFamily="49" charset="-122"/>
              </a:rPr>
              <a:t>某县县委和县政府于2013年3月5日联合召开了一次重要会议，会后制发了一份序号为15号的公文，县委书记于3月6日签发了该文，县长于3月7日签发了该文，县委办公室于3月8日制发了该文并于3月9日下发全县各有关单位执行。</a:t>
            </a:r>
            <a:r>
              <a:rPr lang="zh-CN" altLang="en-US">
                <a:cs typeface="楷体" panose="02010609060101010101" pitchFamily="49" charset="-122"/>
              </a:rPr>
              <a:t>（6分）</a:t>
            </a:r>
            <a:endParaRPr lang="zh-CN" altLang="en-US" b="1">
              <a:cs typeface="楷体" panose="02010609060101010101" pitchFamily="49" charset="-122"/>
            </a:endParaRPr>
          </a:p>
        </p:txBody>
      </p:sp>
      <p:sp>
        <p:nvSpPr>
          <p:cNvPr id="2" name="文本框 1"/>
          <p:cNvSpPr txBox="1"/>
          <p:nvPr/>
        </p:nvSpPr>
        <p:spPr>
          <a:xfrm>
            <a:off x="925195" y="3914140"/>
            <a:ext cx="9037955" cy="700405"/>
          </a:xfrm>
          <a:prstGeom prst="rect">
            <a:avLst/>
          </a:prstGeom>
          <a:noFill/>
          <a:ln w="12700">
            <a:noFill/>
            <a:prstDash val="lgDashDotDot"/>
          </a:ln>
        </p:spPr>
        <p:txBody>
          <a:bodyPr wrap="square" rtlCol="0" anchor="t">
            <a:spAutoFit/>
          </a:bodyPr>
          <a:lstStyle/>
          <a:p>
            <a:pPr>
              <a:lnSpc>
                <a:spcPct val="180000"/>
              </a:lnSpc>
            </a:pPr>
            <a:r>
              <a:rPr sz="2200" b="1" dirty="0">
                <a:latin typeface="楷体" panose="02010609060101010101" pitchFamily="49" charset="-122"/>
                <a:ea typeface="楷体" panose="02010609060101010101" pitchFamily="49" charset="-122"/>
                <a:cs typeface="楷体" panose="02010609060101010101" pitchFamily="49" charset="-122"/>
                <a:sym typeface="+mn-ea"/>
              </a:rPr>
              <a:t>（3）该公文的主送机关同类型机关的统称是什么？（2分）</a:t>
            </a:r>
            <a:endParaRPr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246120" y="47307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1510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100" name="文本框 99"/>
          <p:cNvSpPr txBox="1"/>
          <p:nvPr/>
        </p:nvSpPr>
        <p:spPr>
          <a:xfrm>
            <a:off x="1073785" y="4686300"/>
            <a:ext cx="7329170" cy="1529715"/>
          </a:xfrm>
          <a:prstGeom prst="rect">
            <a:avLst/>
          </a:prstGeom>
          <a:noFill/>
          <a:ln w="9525">
            <a:noFill/>
          </a:ln>
        </p:spPr>
        <p:txBody>
          <a:bodyPr wrap="square">
            <a:spAutoFit/>
          </a:bodyPr>
          <a:lstStyle/>
          <a:p>
            <a:pPr indent="266700">
              <a:lnSpc>
                <a:spcPct val="130000"/>
              </a:lnSpc>
            </a:pPr>
            <a:r>
              <a:rPr lang="zh-CN" sz="2400" b="1">
                <a:latin typeface="楷体" panose="02010609060101010101" pitchFamily="49" charset="-122"/>
                <a:ea typeface="楷体" panose="02010609060101010101" pitchFamily="49" charset="-122"/>
                <a:cs typeface="楷体" panose="02010609060101010101" pitchFamily="49" charset="-122"/>
              </a:rPr>
              <a:t>答：</a:t>
            </a:r>
            <a:endParaRPr lang="zh-CN" sz="2400" b="1">
              <a:latin typeface="楷体" panose="02010609060101010101" pitchFamily="49" charset="-122"/>
              <a:ea typeface="楷体" panose="02010609060101010101" pitchFamily="49" charset="-122"/>
              <a:cs typeface="楷体" panose="02010609060101010101" pitchFamily="49" charset="-122"/>
            </a:endParaRPr>
          </a:p>
          <a:p>
            <a:pPr indent="266700">
              <a:lnSpc>
                <a:spcPct val="130000"/>
              </a:lnSpc>
            </a:pPr>
            <a:r>
              <a:rPr sz="2400" b="1">
                <a:latin typeface="楷体" panose="02010609060101010101" pitchFamily="49" charset="-122"/>
                <a:ea typeface="楷体" panose="02010609060101010101" pitchFamily="49" charset="-122"/>
                <a:cs typeface="楷体" panose="02010609060101010101" pitchFamily="49" charset="-122"/>
              </a:rPr>
              <a:t>各</a:t>
            </a:r>
            <a:r>
              <a:rPr lang="zh-CN" sz="2400" b="1">
                <a:latin typeface="楷体" panose="02010609060101010101" pitchFamily="49" charset="-122"/>
                <a:ea typeface="楷体" panose="02010609060101010101" pitchFamily="49" charset="-122"/>
                <a:cs typeface="楷体" panose="02010609060101010101" pitchFamily="49" charset="-122"/>
              </a:rPr>
              <a:t>县</a:t>
            </a:r>
            <a:r>
              <a:rPr sz="2400" b="1">
                <a:latin typeface="楷体" panose="02010609060101010101" pitchFamily="49" charset="-122"/>
                <a:ea typeface="楷体" panose="02010609060101010101" pitchFamily="49" charset="-122"/>
                <a:cs typeface="楷体" panose="02010609060101010101" pitchFamily="49" charset="-122"/>
              </a:rPr>
              <a:t>（乡、</a:t>
            </a:r>
            <a:r>
              <a:rPr sz="2400" b="1">
                <a:latin typeface="楷体" panose="02010609060101010101" pitchFamily="49" charset="-122"/>
                <a:ea typeface="楷体" panose="02010609060101010101" pitchFamily="49" charset="-122"/>
                <a:cs typeface="楷体" panose="02010609060101010101" pitchFamily="49" charset="-122"/>
                <a:sym typeface="+mn-ea"/>
              </a:rPr>
              <a:t>镇</a:t>
            </a:r>
            <a:r>
              <a:rPr sz="2400" b="1">
                <a:latin typeface="楷体" panose="02010609060101010101" pitchFamily="49" charset="-122"/>
                <a:ea typeface="楷体" panose="02010609060101010101" pitchFamily="49" charset="-122"/>
                <a:cs typeface="楷体" panose="02010609060101010101" pitchFamily="49" charset="-122"/>
              </a:rPr>
              <a:t>）党委、人民政府，县各部委办局，</a:t>
            </a:r>
            <a:endParaRPr sz="2400" b="1">
              <a:latin typeface="楷体" panose="02010609060101010101" pitchFamily="49" charset="-122"/>
              <a:ea typeface="楷体" panose="02010609060101010101" pitchFamily="49" charset="-122"/>
              <a:cs typeface="楷体" panose="02010609060101010101" pitchFamily="49" charset="-122"/>
            </a:endParaRPr>
          </a:p>
          <a:p>
            <a:pPr indent="266700">
              <a:lnSpc>
                <a:spcPct val="130000"/>
              </a:lnSpc>
            </a:pPr>
            <a:r>
              <a:rPr sz="2400" b="1">
                <a:latin typeface="楷体" panose="02010609060101010101" pitchFamily="49" charset="-122"/>
                <a:ea typeface="楷体" panose="02010609060101010101" pitchFamily="49" charset="-122"/>
                <a:cs typeface="楷体" panose="02010609060101010101" pitchFamily="49" charset="-122"/>
              </a:rPr>
              <a:t>各直属单位。（2分）</a:t>
            </a:r>
            <a:endParaRPr sz="2400" b="1">
              <a:latin typeface="楷体" panose="02010609060101010101" pitchFamily="49" charset="-122"/>
              <a:ea typeface="楷体" panose="02010609060101010101" pitchFamily="49" charset="-122"/>
              <a:cs typeface="楷体" panose="02010609060101010101" pitchFamily="49" charset="-122"/>
            </a:endParaRPr>
          </a:p>
        </p:txBody>
      </p:sp>
      <p:sp>
        <p:nvSpPr>
          <p:cNvPr id="6" name="标题 5"/>
          <p:cNvSpPr>
            <a:spLocks noGrp="1"/>
          </p:cNvSpPr>
          <p:nvPr>
            <p:ph type="title"/>
          </p:nvPr>
        </p:nvSpPr>
        <p:spPr>
          <a:xfrm>
            <a:off x="925195" y="473075"/>
            <a:ext cx="1960880" cy="683895"/>
          </a:xfrm>
          <a:solidFill>
            <a:srgbClr val="FFC000"/>
          </a:solidFill>
        </p:spPr>
        <p:txBody>
          <a:bodyPr/>
          <a:lstStyle/>
          <a:p>
            <a:pPr algn="l"/>
            <a:r>
              <a:rPr lang="zh-CN" altLang="en-US" sz="3200"/>
              <a:t>发文流程</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p:cTn id="7" dur="500" fill="hold"/>
                                        <p:tgtEl>
                                          <p:spTgt spid="100"/>
                                        </p:tgtEl>
                                        <p:attrNameLst>
                                          <p:attrName>ppt_w</p:attrName>
                                        </p:attrNameLst>
                                      </p:cBhvr>
                                      <p:tavLst>
                                        <p:tav tm="0">
                                          <p:val>
                                            <p:strVal val="#ppt_w*0.05"/>
                                          </p:val>
                                        </p:tav>
                                        <p:tav tm="100000">
                                          <p:val>
                                            <p:strVal val="#ppt_w"/>
                                          </p:val>
                                        </p:tav>
                                      </p:tavLst>
                                    </p:anim>
                                    <p:anim calcmode="lin" valueType="num">
                                      <p:cBhvr>
                                        <p:cTn id="8" dur="500" fill="hold"/>
                                        <p:tgtEl>
                                          <p:spTgt spid="100"/>
                                        </p:tgtEl>
                                        <p:attrNameLst>
                                          <p:attrName>ppt_h</p:attrName>
                                        </p:attrNameLst>
                                      </p:cBhvr>
                                      <p:tavLst>
                                        <p:tav tm="0">
                                          <p:val>
                                            <p:strVal val="#ppt_h"/>
                                          </p:val>
                                        </p:tav>
                                        <p:tav tm="100000">
                                          <p:val>
                                            <p:strVal val="#ppt_h"/>
                                          </p:val>
                                        </p:tav>
                                      </p:tavLst>
                                    </p:anim>
                                    <p:anim calcmode="lin" valueType="num">
                                      <p:cBhvr>
                                        <p:cTn id="9" dur="500" fill="hold"/>
                                        <p:tgtEl>
                                          <p:spTgt spid="100"/>
                                        </p:tgtEl>
                                        <p:attrNameLst>
                                          <p:attrName>ppt_x</p:attrName>
                                        </p:attrNameLst>
                                      </p:cBhvr>
                                      <p:tavLst>
                                        <p:tav tm="0">
                                          <p:val>
                                            <p:strVal val="#ppt_x-.2"/>
                                          </p:val>
                                        </p:tav>
                                        <p:tav tm="100000">
                                          <p:val>
                                            <p:strVal val="#ppt_x"/>
                                          </p:val>
                                        </p:tav>
                                      </p:tavLst>
                                    </p:anim>
                                    <p:anim calcmode="lin" valueType="num">
                                      <p:cBhvr>
                                        <p:cTn id="10" dur="500" fill="hold"/>
                                        <p:tgtEl>
                                          <p:spTgt spid="100"/>
                                        </p:tgtEl>
                                        <p:attrNameLst>
                                          <p:attrName>ppt_y</p:attrName>
                                        </p:attrNameLst>
                                      </p:cBhvr>
                                      <p:tavLst>
                                        <p:tav tm="0">
                                          <p:val>
                                            <p:strVal val="#ppt_y"/>
                                          </p:val>
                                        </p:tav>
                                        <p:tav tm="100000">
                                          <p:val>
                                            <p:strVal val="#ppt_y"/>
                                          </p:val>
                                        </p:tav>
                                      </p:tavLst>
                                    </p:anim>
                                    <p:animEffect transition="in" filter="fade">
                                      <p:cBhvr>
                                        <p:cTn id="11"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742315" y="447040"/>
            <a:ext cx="1946910" cy="722630"/>
          </a:xfrm>
        </p:spPr>
        <p:txBody>
          <a:bodyPr/>
          <a:p>
            <a:r>
              <a:rPr lang="zh-CN" altLang="en-US" sz="3200" b="1">
                <a:solidFill>
                  <a:srgbClr val="002060"/>
                </a:solidFill>
              </a:rPr>
              <a:t>考点总结</a:t>
            </a:r>
            <a:endParaRPr lang="zh-CN" altLang="en-US" sz="3200" b="1">
              <a:solidFill>
                <a:srgbClr val="002060"/>
              </a:solidFill>
            </a:endParaRPr>
          </a:p>
        </p:txBody>
      </p:sp>
      <p:sp>
        <p:nvSpPr>
          <p:cNvPr id="4" name="内容占位符 2"/>
          <p:cNvSpPr>
            <a:spLocks noGrp="1"/>
          </p:cNvSpPr>
          <p:nvPr/>
        </p:nvSpPr>
        <p:spPr>
          <a:xfrm>
            <a:off x="742315" y="1169670"/>
            <a:ext cx="8729980" cy="504063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楷体" panose="02010609060101010101" pitchFamily="49" charset="-122"/>
                <a:ea typeface="楷体" panose="02010609060101010101" pitchFamily="49"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zh-CN" altLang="en-US">
                <a:sym typeface="+mn-ea"/>
              </a:rPr>
              <a:t>（</a:t>
            </a:r>
            <a:r>
              <a:rPr lang="en-US" altLang="zh-CN">
                <a:sym typeface="+mn-ea"/>
              </a:rPr>
              <a:t>1</a:t>
            </a:r>
            <a:r>
              <a:rPr lang="zh-CN" altLang="en-US">
                <a:sym typeface="+mn-ea"/>
              </a:rPr>
              <a:t>）</a:t>
            </a:r>
            <a:r>
              <a:rPr lang="zh-CN" altLang="en-US">
                <a:latin typeface="微软雅黑" panose="020B0503020204020204" charset="-122"/>
                <a:ea typeface="微软雅黑" panose="020B0503020204020204" charset="-122"/>
                <a:sym typeface="+mn-ea"/>
              </a:rPr>
              <a:t>成文日期：</a:t>
            </a:r>
            <a:r>
              <a:rPr lang="zh-CN" altLang="en-US">
                <a:sym typeface="+mn-ea"/>
              </a:rPr>
              <a:t>署会议通过或发文</a:t>
            </a:r>
            <a:r>
              <a:rPr lang="zh-CN" altLang="en-US" sz="2800" b="1">
                <a:solidFill>
                  <a:srgbClr val="7030A0"/>
                </a:solidFill>
                <a:sym typeface="+mn-ea"/>
              </a:rPr>
              <a:t>机关负责人</a:t>
            </a:r>
            <a:r>
              <a:rPr lang="zh-CN" altLang="en-US" b="1" dirty="0">
                <a:solidFill>
                  <a:srgbClr val="C00000"/>
                </a:solidFill>
                <a:sym typeface="+mn-ea"/>
              </a:rPr>
              <a:t>签发日期</a:t>
            </a:r>
            <a:r>
              <a:rPr lang="zh-CN" altLang="en-US">
                <a:sym typeface="+mn-ea"/>
              </a:rPr>
              <a:t>，</a:t>
            </a:r>
            <a:endParaRPr lang="zh-CN" altLang="en-US">
              <a:sym typeface="+mn-ea"/>
            </a:endParaRPr>
          </a:p>
          <a:p>
            <a:pPr>
              <a:lnSpc>
                <a:spcPct val="100000"/>
              </a:lnSpc>
            </a:pPr>
            <a:r>
              <a:rPr lang="zh-CN" altLang="en-US">
                <a:sym typeface="+mn-ea"/>
              </a:rPr>
              <a:t>           </a:t>
            </a:r>
            <a:r>
              <a:rPr lang="zh-CN" altLang="en-US" b="1">
                <a:solidFill>
                  <a:srgbClr val="7030A0"/>
                </a:solidFill>
                <a:sym typeface="+mn-ea"/>
              </a:rPr>
              <a:t>联合</a:t>
            </a:r>
            <a:r>
              <a:rPr lang="zh-CN" altLang="en-US">
                <a:sym typeface="+mn-ea"/>
              </a:rPr>
              <a:t>行文时，署</a:t>
            </a:r>
            <a:r>
              <a:rPr lang="zh-CN" altLang="en-US" b="1">
                <a:solidFill>
                  <a:srgbClr val="002060"/>
                </a:solidFill>
                <a:sym typeface="+mn-ea"/>
              </a:rPr>
              <a:t>最后</a:t>
            </a:r>
            <a:r>
              <a:rPr lang="zh-CN" altLang="en-US">
                <a:sym typeface="+mn-ea"/>
              </a:rPr>
              <a:t>签发机关负责人签发的日期；</a:t>
            </a:r>
            <a:endParaRPr lang="zh-CN" altLang="en-US">
              <a:sym typeface="+mn-ea"/>
            </a:endParaRPr>
          </a:p>
          <a:p>
            <a:pPr>
              <a:lnSpc>
                <a:spcPct val="100000"/>
              </a:lnSpc>
            </a:pPr>
            <a:r>
              <a:rPr lang="zh-CN" altLang="en-US">
                <a:sym typeface="+mn-ea"/>
              </a:rPr>
              <a:t>           用</a:t>
            </a:r>
            <a:r>
              <a:rPr lang="zh-CN" altLang="en-US" b="1" dirty="0">
                <a:solidFill>
                  <a:srgbClr val="C00000"/>
                </a:solidFill>
                <a:sym typeface="+mn-ea"/>
              </a:rPr>
              <a:t>阿拉伯数字</a:t>
            </a:r>
            <a:r>
              <a:rPr lang="zh-CN" altLang="en-US" dirty="0">
                <a:sym typeface="+mn-ea"/>
              </a:rPr>
              <a:t>书写</a:t>
            </a:r>
            <a:r>
              <a:rPr lang="zh-CN" altLang="en-US">
                <a:sym typeface="+mn-ea"/>
              </a:rPr>
              <a:t>，如“2013年3月3日”；</a:t>
            </a:r>
            <a:endParaRPr lang="zh-CN" altLang="en-US"/>
          </a:p>
          <a:p>
            <a:pPr>
              <a:lnSpc>
                <a:spcPct val="100000"/>
              </a:lnSpc>
            </a:pPr>
            <a:r>
              <a:rPr lang="zh-CN" altLang="en-US">
                <a:sym typeface="+mn-ea"/>
              </a:rPr>
              <a:t>（</a:t>
            </a:r>
            <a:r>
              <a:rPr lang="en-US" altLang="zh-CN">
                <a:sym typeface="+mn-ea"/>
              </a:rPr>
              <a:t>2</a:t>
            </a:r>
            <a:r>
              <a:rPr lang="zh-CN" altLang="en-US">
                <a:sym typeface="+mn-ea"/>
              </a:rPr>
              <a:t>）发文字号的常见形式：</a:t>
            </a:r>
            <a:endParaRPr lang="zh-CN" altLang="en-US"/>
          </a:p>
          <a:p>
            <a:pPr>
              <a:lnSpc>
                <a:spcPct val="100000"/>
              </a:lnSpc>
            </a:pPr>
            <a:r>
              <a:rPr lang="zh-CN" altLang="en-US">
                <a:sym typeface="+mn-ea"/>
              </a:rPr>
              <a:t>       ①由</a:t>
            </a:r>
            <a:r>
              <a:rPr lang="zh-CN" altLang="en-US" b="1">
                <a:solidFill>
                  <a:srgbClr val="C00000"/>
                </a:solidFill>
                <a:sym typeface="+mn-ea"/>
              </a:rPr>
              <a:t>机关代字、年份、发文顺序号</a:t>
            </a:r>
            <a:r>
              <a:rPr lang="zh-CN" altLang="en-US">
                <a:sym typeface="+mn-ea"/>
              </a:rPr>
              <a:t>组成，</a:t>
            </a:r>
            <a:endParaRPr lang="zh-CN" altLang="en-US">
              <a:sym typeface="+mn-ea"/>
            </a:endParaRPr>
          </a:p>
          <a:p>
            <a:pPr>
              <a:lnSpc>
                <a:spcPct val="100000"/>
              </a:lnSpc>
            </a:pPr>
            <a:r>
              <a:rPr lang="zh-CN" altLang="en-US">
                <a:sym typeface="+mn-ea"/>
              </a:rPr>
              <a:t>           如：</a:t>
            </a:r>
            <a:r>
              <a:rPr lang="zh-CN" altLang="en-US" b="1">
                <a:solidFill>
                  <a:srgbClr val="7030A0"/>
                </a:solidFill>
                <a:sym typeface="+mn-ea"/>
              </a:rPr>
              <a:t>苏政发〔2013〕1号</a:t>
            </a:r>
            <a:r>
              <a:rPr lang="zh-CN" altLang="en-US">
                <a:sym typeface="+mn-ea"/>
              </a:rPr>
              <a:t>，</a:t>
            </a:r>
            <a:endParaRPr lang="zh-CN" altLang="en-US">
              <a:sym typeface="+mn-ea"/>
            </a:endParaRPr>
          </a:p>
          <a:p>
            <a:pPr>
              <a:lnSpc>
                <a:spcPct val="100000"/>
              </a:lnSpc>
            </a:pPr>
            <a:r>
              <a:rPr lang="zh-CN" altLang="en-US">
                <a:sym typeface="+mn-ea"/>
              </a:rPr>
              <a:t>           表示江苏省人民政府2013年发的第1号</a:t>
            </a:r>
            <a:r>
              <a:rPr lang="zh-CN" altLang="en-US" b="1">
                <a:solidFill>
                  <a:srgbClr val="7030A0"/>
                </a:solidFill>
                <a:sym typeface="+mn-ea"/>
              </a:rPr>
              <a:t>文</a:t>
            </a:r>
            <a:endParaRPr lang="zh-CN" altLang="en-US"/>
          </a:p>
          <a:p>
            <a:pPr>
              <a:lnSpc>
                <a:spcPct val="100000"/>
              </a:lnSpc>
            </a:pPr>
            <a:r>
              <a:rPr lang="zh-CN" altLang="en-US">
                <a:sym typeface="+mn-ea"/>
              </a:rPr>
              <a:t>       ②</a:t>
            </a:r>
            <a:r>
              <a:rPr lang="zh-CN" altLang="en-US" b="1">
                <a:solidFill>
                  <a:srgbClr val="C00000"/>
                </a:solidFill>
                <a:sym typeface="+mn-ea"/>
              </a:rPr>
              <a:t>流水号</a:t>
            </a:r>
            <a:r>
              <a:rPr lang="zh-CN" altLang="en-US">
                <a:sym typeface="+mn-ea"/>
              </a:rPr>
              <a:t>，</a:t>
            </a:r>
            <a:endParaRPr lang="zh-CN" altLang="en-US">
              <a:sym typeface="+mn-ea"/>
            </a:endParaRPr>
          </a:p>
          <a:p>
            <a:pPr>
              <a:lnSpc>
                <a:spcPct val="100000"/>
              </a:lnSpc>
            </a:pPr>
            <a:r>
              <a:rPr lang="zh-CN" altLang="en-US">
                <a:sym typeface="+mn-ea"/>
              </a:rPr>
              <a:t>            如江苏省人民政府2013年发的1号人民政府</a:t>
            </a:r>
            <a:r>
              <a:rPr lang="zh-CN" altLang="en-US" b="1">
                <a:solidFill>
                  <a:srgbClr val="7030A0"/>
                </a:solidFill>
                <a:sym typeface="+mn-ea"/>
              </a:rPr>
              <a:t>令</a:t>
            </a:r>
            <a:r>
              <a:rPr lang="zh-CN" altLang="en-US">
                <a:sym typeface="+mn-ea"/>
              </a:rPr>
              <a:t>，</a:t>
            </a:r>
            <a:endParaRPr lang="zh-CN" altLang="en-US">
              <a:sym typeface="+mn-ea"/>
            </a:endParaRPr>
          </a:p>
          <a:p>
            <a:pPr>
              <a:lnSpc>
                <a:spcPct val="100000"/>
              </a:lnSpc>
            </a:pPr>
            <a:r>
              <a:rPr lang="zh-CN" altLang="en-US">
                <a:sym typeface="+mn-ea"/>
              </a:rPr>
              <a:t>            发文字号标注为“</a:t>
            </a:r>
            <a:r>
              <a:rPr lang="zh-CN" altLang="en-US" b="1">
                <a:solidFill>
                  <a:srgbClr val="7030A0"/>
                </a:solidFill>
                <a:sym typeface="+mn-ea"/>
              </a:rPr>
              <a:t>第1号</a:t>
            </a:r>
            <a:r>
              <a:rPr lang="zh-CN" altLang="en-US">
                <a:sym typeface="+mn-ea"/>
              </a:rPr>
              <a:t>”</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05460" y="831215"/>
            <a:ext cx="1382395" cy="579120"/>
          </a:xfrm>
          <a:solidFill>
            <a:srgbClr val="00B0F0"/>
          </a:solidFill>
        </p:spPr>
        <p:txBody>
          <a:bodyPr/>
          <a:lstStyle/>
          <a:p>
            <a:r>
              <a:rPr lang="zh-CN" altLang="en-US" sz="3200" b="1">
                <a:solidFill>
                  <a:srgbClr val="002060"/>
                </a:solidFill>
              </a:rPr>
              <a:t>纪要</a:t>
            </a:r>
            <a:endParaRPr lang="zh-CN" altLang="en-US" sz="3200" b="1">
              <a:solidFill>
                <a:srgbClr val="002060"/>
              </a:solidFill>
            </a:endParaRPr>
          </a:p>
        </p:txBody>
      </p:sp>
      <p:sp>
        <p:nvSpPr>
          <p:cNvPr id="3" name="内容占位符 2"/>
          <p:cNvSpPr>
            <a:spLocks noGrp="1"/>
          </p:cNvSpPr>
          <p:nvPr>
            <p:ph idx="1"/>
          </p:nvPr>
        </p:nvSpPr>
        <p:spPr>
          <a:xfrm>
            <a:off x="884555" y="2785110"/>
            <a:ext cx="8631555" cy="2634615"/>
          </a:xfrm>
        </p:spPr>
        <p:txBody>
          <a:bodyPr/>
          <a:lstStyle/>
          <a:p>
            <a:pPr>
              <a:lnSpc>
                <a:spcPct val="130000"/>
              </a:lnSpc>
            </a:pPr>
            <a:r>
              <a:rPr lang="zh-CN" altLang="en-US" sz="2000" b="1">
                <a:solidFill>
                  <a:srgbClr val="7030A0"/>
                </a:solidFill>
                <a:latin typeface="微软雅黑" panose="020B0503020204020204" charset="-122"/>
                <a:ea typeface="微软雅黑" panose="020B0503020204020204" charset="-122"/>
                <a:sym typeface="+mn-ea"/>
              </a:rPr>
              <a:t>性质</a:t>
            </a:r>
            <a:r>
              <a:rPr lang="zh-CN" altLang="en-US" sz="2000" b="1" dirty="0">
                <a:sym typeface="+mn-ea"/>
              </a:rPr>
              <a:t>：</a:t>
            </a:r>
            <a:endParaRPr lang="zh-CN" altLang="en-US" sz="2000" dirty="0">
              <a:sym typeface="+mn-ea"/>
            </a:endParaRPr>
          </a:p>
          <a:p>
            <a:pPr>
              <a:lnSpc>
                <a:spcPct val="130000"/>
              </a:lnSpc>
            </a:pPr>
            <a:r>
              <a:rPr lang="zh-CN" altLang="en-US" sz="2000" dirty="0">
                <a:sym typeface="+mn-ea"/>
              </a:rPr>
              <a:t>     ①</a:t>
            </a:r>
            <a:r>
              <a:rPr lang="zh-CN" altLang="en-US" sz="2000" b="1" dirty="0">
                <a:solidFill>
                  <a:srgbClr val="C00000"/>
                </a:solidFill>
                <a:sym typeface="+mn-ea"/>
              </a:rPr>
              <a:t>国家机关</a:t>
            </a:r>
            <a:r>
              <a:rPr lang="zh-CN" altLang="en-US" sz="2000" dirty="0">
                <a:sym typeface="+mn-ea"/>
              </a:rPr>
              <a:t>、</a:t>
            </a:r>
            <a:r>
              <a:rPr lang="zh-CN" altLang="en-US" sz="2000" b="1" dirty="0">
                <a:solidFill>
                  <a:srgbClr val="C00000"/>
                </a:solidFill>
                <a:sym typeface="+mn-ea"/>
              </a:rPr>
              <a:t>企事业单位</a:t>
            </a:r>
            <a:r>
              <a:rPr lang="zh-CN" altLang="en-US" sz="2000" dirty="0">
                <a:sym typeface="+mn-ea"/>
              </a:rPr>
              <a:t>、人民团体等。</a:t>
            </a:r>
            <a:endParaRPr lang="zh-CN" altLang="en-US" sz="2000" dirty="0">
              <a:sym typeface="+mn-ea"/>
            </a:endParaRPr>
          </a:p>
          <a:p>
            <a:pPr>
              <a:lnSpc>
                <a:spcPct val="130000"/>
              </a:lnSpc>
            </a:pPr>
            <a:r>
              <a:rPr lang="zh-CN" altLang="en-US" sz="2000" dirty="0">
                <a:sym typeface="+mn-ea"/>
              </a:rPr>
              <a:t>     ②在</a:t>
            </a:r>
            <a:r>
              <a:rPr lang="zh-CN" altLang="en-US" sz="2000" b="1" dirty="0">
                <a:solidFill>
                  <a:srgbClr val="C00000"/>
                </a:solidFill>
                <a:sym typeface="+mn-ea"/>
              </a:rPr>
              <a:t>会议记录</a:t>
            </a:r>
            <a:r>
              <a:rPr lang="zh-CN" altLang="en-US" sz="2000" dirty="0">
                <a:sym typeface="+mn-ea"/>
              </a:rPr>
              <a:t>、会议文件及其他有关</a:t>
            </a:r>
            <a:r>
              <a:rPr lang="zh-CN" altLang="en-US" sz="2000" b="1" dirty="0">
                <a:solidFill>
                  <a:srgbClr val="C00000"/>
                </a:solidFill>
                <a:sym typeface="+mn-ea"/>
              </a:rPr>
              <a:t>会议资料</a:t>
            </a:r>
            <a:r>
              <a:rPr lang="zh-CN" altLang="en-US" sz="2000" dirty="0">
                <a:sym typeface="+mn-ea"/>
              </a:rPr>
              <a:t>的基础上整理而制发的</a:t>
            </a:r>
            <a:endParaRPr lang="zh-CN" altLang="en-US" sz="2000" dirty="0">
              <a:sym typeface="+mn-ea"/>
            </a:endParaRPr>
          </a:p>
          <a:p>
            <a:pPr>
              <a:lnSpc>
                <a:spcPct val="130000"/>
              </a:lnSpc>
            </a:pPr>
            <a:r>
              <a:rPr lang="zh-CN" altLang="en-US" sz="2000" dirty="0">
                <a:sym typeface="+mn-ea"/>
              </a:rPr>
              <a:t>     ③一种用来</a:t>
            </a:r>
            <a:r>
              <a:rPr lang="zh-CN" altLang="en-US" sz="2000" b="1" dirty="0">
                <a:solidFill>
                  <a:srgbClr val="C00000"/>
                </a:solidFill>
                <a:sym typeface="+mn-ea"/>
              </a:rPr>
              <a:t>记载</a:t>
            </a:r>
            <a:r>
              <a:rPr lang="zh-CN" altLang="en-US" sz="2000" dirty="0">
                <a:sym typeface="+mn-ea"/>
              </a:rPr>
              <a:t>会议</a:t>
            </a:r>
            <a:r>
              <a:rPr lang="zh-CN" altLang="en-US" sz="2000" b="1" dirty="0">
                <a:solidFill>
                  <a:srgbClr val="C00000"/>
                </a:solidFill>
                <a:sym typeface="+mn-ea"/>
              </a:rPr>
              <a:t>情况</a:t>
            </a:r>
            <a:r>
              <a:rPr lang="zh-CN" altLang="en-US" sz="2000" dirty="0">
                <a:sym typeface="+mn-ea"/>
              </a:rPr>
              <a:t>和议定事项，</a:t>
            </a:r>
            <a:r>
              <a:rPr lang="zh-CN" altLang="en-US" sz="2000" b="1" dirty="0">
                <a:solidFill>
                  <a:srgbClr val="C00000"/>
                </a:solidFill>
                <a:sym typeface="+mn-ea"/>
              </a:rPr>
              <a:t>传达</a:t>
            </a:r>
            <a:r>
              <a:rPr lang="zh-CN" altLang="en-US" sz="2000" dirty="0">
                <a:sym typeface="+mn-ea"/>
              </a:rPr>
              <a:t>会议</a:t>
            </a:r>
            <a:r>
              <a:rPr lang="zh-CN" altLang="en-US" sz="2000" b="1" dirty="0">
                <a:solidFill>
                  <a:srgbClr val="C00000"/>
                </a:solidFill>
                <a:sym typeface="+mn-ea"/>
              </a:rPr>
              <a:t>精神</a:t>
            </a:r>
            <a:r>
              <a:rPr lang="zh-CN" altLang="en-US" sz="2000" dirty="0">
                <a:sym typeface="+mn-ea"/>
              </a:rPr>
              <a:t>，</a:t>
            </a:r>
            <a:endParaRPr lang="zh-CN" altLang="en-US" sz="2000" dirty="0">
              <a:sym typeface="+mn-ea"/>
            </a:endParaRPr>
          </a:p>
          <a:p>
            <a:pPr>
              <a:lnSpc>
                <a:spcPct val="130000"/>
              </a:lnSpc>
            </a:pPr>
            <a:r>
              <a:rPr lang="zh-CN" altLang="en-US" sz="2000" dirty="0">
                <a:sym typeface="+mn-ea"/>
              </a:rPr>
              <a:t>       要求收文机关单位</a:t>
            </a:r>
            <a:r>
              <a:rPr lang="zh-CN" altLang="en-US" sz="2000" b="1" dirty="0">
                <a:solidFill>
                  <a:srgbClr val="C00000"/>
                </a:solidFill>
                <a:sym typeface="+mn-ea"/>
              </a:rPr>
              <a:t>遵守</a:t>
            </a:r>
            <a:r>
              <a:rPr lang="zh-CN" altLang="en-US" sz="2000" dirty="0">
                <a:sym typeface="+mn-ea"/>
              </a:rPr>
              <a:t>、</a:t>
            </a:r>
            <a:r>
              <a:rPr lang="zh-CN" altLang="en-US" sz="2000" b="1" dirty="0">
                <a:solidFill>
                  <a:srgbClr val="C00000"/>
                </a:solidFill>
                <a:sym typeface="+mn-ea"/>
              </a:rPr>
              <a:t>执行</a:t>
            </a:r>
            <a:r>
              <a:rPr lang="zh-CN" altLang="en-US" sz="2000" dirty="0">
                <a:sym typeface="+mn-ea"/>
              </a:rPr>
              <a:t>、</a:t>
            </a:r>
            <a:r>
              <a:rPr lang="zh-CN" altLang="en-US" sz="2000" b="1" dirty="0">
                <a:solidFill>
                  <a:srgbClr val="C00000"/>
                </a:solidFill>
                <a:sym typeface="+mn-ea"/>
              </a:rPr>
              <a:t>周知</a:t>
            </a:r>
            <a:r>
              <a:rPr lang="zh-CN" altLang="en-US" sz="2000" dirty="0">
                <a:sym typeface="+mn-ea"/>
              </a:rPr>
              <a:t>的公文。</a:t>
            </a:r>
            <a:endParaRPr lang="zh-CN" altLang="en-US" sz="2000" dirty="0"/>
          </a:p>
          <a:p>
            <a:endParaRPr lang="zh-CN" altLang="en-US" sz="2000" dirty="0"/>
          </a:p>
        </p:txBody>
      </p:sp>
      <p:sp>
        <p:nvSpPr>
          <p:cNvPr id="5" name="文本框 4"/>
          <p:cNvSpPr txBox="1"/>
          <p:nvPr/>
        </p:nvSpPr>
        <p:spPr>
          <a:xfrm>
            <a:off x="1344930" y="1948180"/>
            <a:ext cx="6786245" cy="521970"/>
          </a:xfrm>
          <a:prstGeom prst="rect">
            <a:avLst/>
          </a:prstGeom>
          <a:noFill/>
        </p:spPr>
        <p:txBody>
          <a:bodyPr wrap="square" rtlCol="0">
            <a:spAutoFit/>
          </a:bodyPr>
          <a:p>
            <a:r>
              <a:rPr lang="zh-CN" altLang="en-US" sz="2800" b="1">
                <a:latin typeface="楷体" panose="02010609060101010101" pitchFamily="49" charset="-122"/>
                <a:ea typeface="楷体" panose="02010609060101010101" pitchFamily="49" charset="-122"/>
              </a:rPr>
              <a:t>通过会议决定事项的文种：决议、纪要</a:t>
            </a:r>
            <a:endParaRPr lang="zh-CN" altLang="en-US" sz="2800" b="1">
              <a:latin typeface="楷体" panose="02010609060101010101" pitchFamily="49" charset="-122"/>
              <a:ea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ppt_w*0.05"/>
                                          </p:val>
                                        </p:tav>
                                        <p:tav tm="100000">
                                          <p:val>
                                            <p:strVal val="#ppt_w"/>
                                          </p:val>
                                        </p:tav>
                                      </p:tavLst>
                                    </p:anim>
                                    <p:anim calcmode="lin" valueType="num">
                                      <p:cBhvr>
                                        <p:cTn id="8" dur="500" fill="hold"/>
                                        <p:tgtEl>
                                          <p:spTgt spid="5"/>
                                        </p:tgtEl>
                                        <p:attrNameLst>
                                          <p:attrName>ppt_h</p:attrName>
                                        </p:attrNameLst>
                                      </p:cBhvr>
                                      <p:tavLst>
                                        <p:tav tm="0">
                                          <p:val>
                                            <p:strVal val="#ppt_h"/>
                                          </p:val>
                                        </p:tav>
                                        <p:tav tm="100000">
                                          <p:val>
                                            <p:strVal val="#ppt_h"/>
                                          </p:val>
                                        </p:tav>
                                      </p:tavLst>
                                    </p:anim>
                                    <p:anim calcmode="lin" valueType="num">
                                      <p:cBhvr>
                                        <p:cTn id="9" dur="500" fill="hold"/>
                                        <p:tgtEl>
                                          <p:spTgt spid="5"/>
                                        </p:tgtEl>
                                        <p:attrNameLst>
                                          <p:attrName>ppt_x</p:attrName>
                                        </p:attrNameLst>
                                      </p:cBhvr>
                                      <p:tavLst>
                                        <p:tav tm="0">
                                          <p:val>
                                            <p:strVal val="#ppt_x-.2"/>
                                          </p:val>
                                        </p:tav>
                                        <p:tav tm="100000">
                                          <p:val>
                                            <p:strVal val="#ppt_x"/>
                                          </p:val>
                                        </p:tav>
                                      </p:tavLst>
                                    </p:anim>
                                    <p:anim calcmode="lin" valueType="num">
                                      <p:cBhvr>
                                        <p:cTn id="10" dur="500" fill="hold"/>
                                        <p:tgtEl>
                                          <p:spTgt spid="5"/>
                                        </p:tgtEl>
                                        <p:attrNameLst>
                                          <p:attrName>ppt_y</p:attrName>
                                        </p:attrNameLst>
                                      </p:cBhvr>
                                      <p:tavLst>
                                        <p:tav tm="0">
                                          <p:val>
                                            <p:strVal val="#ppt_y"/>
                                          </p:val>
                                        </p:tav>
                                        <p:tav tm="100000">
                                          <p:val>
                                            <p:strVal val="#ppt_y"/>
                                          </p:val>
                                        </p:tav>
                                      </p:tavLst>
                                    </p:anim>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p:cTn id="16" dur="500" fill="hold"/>
                                        <p:tgtEl>
                                          <p:spTgt spid="3">
                                            <p:txEl>
                                              <p:pRg st="0" end="0"/>
                                            </p:txEl>
                                          </p:spTgt>
                                        </p:tgtEl>
                                        <p:attrNameLst>
                                          <p:attrName>ppt_w</p:attrName>
                                        </p:attrNameLst>
                                      </p:cBhvr>
                                      <p:tavLst>
                                        <p:tav tm="0">
                                          <p:val>
                                            <p:strVal val="#ppt_w*0.05"/>
                                          </p:val>
                                        </p:tav>
                                        <p:tav tm="100000">
                                          <p:val>
                                            <p:strVal val="#ppt_w"/>
                                          </p:val>
                                        </p:tav>
                                      </p:tavLst>
                                    </p:anim>
                                    <p:anim calcmode="lin" valueType="num">
                                      <p:cBhvr>
                                        <p:cTn id="17" dur="500" fill="hold"/>
                                        <p:tgtEl>
                                          <p:spTgt spid="3">
                                            <p:txEl>
                                              <p:pRg st="0" end="0"/>
                                            </p:txEl>
                                          </p:spTgt>
                                        </p:tgtEl>
                                        <p:attrNameLst>
                                          <p:attrName>ppt_h</p:attrName>
                                        </p:attrNameLst>
                                      </p:cBhvr>
                                      <p:tavLst>
                                        <p:tav tm="0">
                                          <p:val>
                                            <p:strVal val="#ppt_h"/>
                                          </p:val>
                                        </p:tav>
                                        <p:tav tm="100000">
                                          <p:val>
                                            <p:strVal val="#ppt_h"/>
                                          </p:val>
                                        </p:tav>
                                      </p:tavLst>
                                    </p:anim>
                                    <p:anim calcmode="lin" valueType="num">
                                      <p:cBhvr>
                                        <p:cTn id="18" dur="500" fill="hold"/>
                                        <p:tgtEl>
                                          <p:spTgt spid="3">
                                            <p:txEl>
                                              <p:pRg st="0" end="0"/>
                                            </p:txEl>
                                          </p:spTgt>
                                        </p:tgtEl>
                                        <p:attrNameLst>
                                          <p:attrName>ppt_x</p:attrName>
                                        </p:attrNameLst>
                                      </p:cBhvr>
                                      <p:tavLst>
                                        <p:tav tm="0">
                                          <p:val>
                                            <p:strVal val="#ppt_x-.2"/>
                                          </p:val>
                                        </p:tav>
                                        <p:tav tm="100000">
                                          <p:val>
                                            <p:strVal val="#ppt_x"/>
                                          </p:val>
                                        </p:tav>
                                      </p:tavLst>
                                    </p:anim>
                                    <p:anim calcmode="lin" valueType="num">
                                      <p:cBhvr>
                                        <p:cTn id="19" dur="500" fill="hold"/>
                                        <p:tgtEl>
                                          <p:spTgt spid="3">
                                            <p:txEl>
                                              <p:pRg st="0" end="0"/>
                                            </p:txEl>
                                          </p:spTgt>
                                        </p:tgtEl>
                                        <p:attrNameLst>
                                          <p:attrName>ppt_y</p:attrName>
                                        </p:attrNameLst>
                                      </p:cBhvr>
                                      <p:tavLst>
                                        <p:tav tm="0">
                                          <p:val>
                                            <p:strVal val="#ppt_y"/>
                                          </p:val>
                                        </p:tav>
                                        <p:tav tm="100000">
                                          <p:val>
                                            <p:strVal val="#ppt_y"/>
                                          </p:val>
                                        </p:tav>
                                      </p:tavLst>
                                    </p:anim>
                                    <p:animEffect transition="in" filter="fade">
                                      <p:cBhvr>
                                        <p:cTn id="20" dur="500"/>
                                        <p:tgtEl>
                                          <p:spTgt spid="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grpId="0"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 calcmode="lin" valueType="num">
                                      <p:cBhvr>
                                        <p:cTn id="25" dur="500" fill="hold"/>
                                        <p:tgtEl>
                                          <p:spTgt spid="3">
                                            <p:txEl>
                                              <p:pRg st="1" end="1"/>
                                            </p:txEl>
                                          </p:spTgt>
                                        </p:tgtEl>
                                        <p:attrNameLst>
                                          <p:attrName>ppt_w</p:attrName>
                                        </p:attrNameLst>
                                      </p:cBhvr>
                                      <p:tavLst>
                                        <p:tav tm="0">
                                          <p:val>
                                            <p:strVal val="#ppt_w*0.05"/>
                                          </p:val>
                                        </p:tav>
                                        <p:tav tm="100000">
                                          <p:val>
                                            <p:strVal val="#ppt_w"/>
                                          </p:val>
                                        </p:tav>
                                      </p:tavLst>
                                    </p:anim>
                                    <p:anim calcmode="lin" valueType="num">
                                      <p:cBhvr>
                                        <p:cTn id="26" dur="500" fill="hold"/>
                                        <p:tgtEl>
                                          <p:spTgt spid="3">
                                            <p:txEl>
                                              <p:pRg st="1" end="1"/>
                                            </p:txEl>
                                          </p:spTgt>
                                        </p:tgtEl>
                                        <p:attrNameLst>
                                          <p:attrName>ppt_h</p:attrName>
                                        </p:attrNameLst>
                                      </p:cBhvr>
                                      <p:tavLst>
                                        <p:tav tm="0">
                                          <p:val>
                                            <p:strVal val="#ppt_h"/>
                                          </p:val>
                                        </p:tav>
                                        <p:tav tm="100000">
                                          <p:val>
                                            <p:strVal val="#ppt_h"/>
                                          </p:val>
                                        </p:tav>
                                      </p:tavLst>
                                    </p:anim>
                                    <p:anim calcmode="lin" valueType="num">
                                      <p:cBhvr>
                                        <p:cTn id="27" dur="500" fill="hold"/>
                                        <p:tgtEl>
                                          <p:spTgt spid="3">
                                            <p:txEl>
                                              <p:pRg st="1" end="1"/>
                                            </p:txEl>
                                          </p:spTgt>
                                        </p:tgtEl>
                                        <p:attrNameLst>
                                          <p:attrName>ppt_x</p:attrName>
                                        </p:attrNameLst>
                                      </p:cBhvr>
                                      <p:tavLst>
                                        <p:tav tm="0">
                                          <p:val>
                                            <p:strVal val="#ppt_x-.2"/>
                                          </p:val>
                                        </p:tav>
                                        <p:tav tm="100000">
                                          <p:val>
                                            <p:strVal val="#ppt_x"/>
                                          </p:val>
                                        </p:tav>
                                      </p:tavLst>
                                    </p:anim>
                                    <p:anim calcmode="lin" valueType="num">
                                      <p:cBhvr>
                                        <p:cTn id="28" dur="500" fill="hold"/>
                                        <p:tgtEl>
                                          <p:spTgt spid="3">
                                            <p:txEl>
                                              <p:pRg st="1" end="1"/>
                                            </p:txEl>
                                          </p:spTgt>
                                        </p:tgtEl>
                                        <p:attrNameLst>
                                          <p:attrName>ppt_y</p:attrName>
                                        </p:attrNameLst>
                                      </p:cBhvr>
                                      <p:tavLst>
                                        <p:tav tm="0">
                                          <p:val>
                                            <p:strVal val="#ppt_y"/>
                                          </p:val>
                                        </p:tav>
                                        <p:tav tm="100000">
                                          <p:val>
                                            <p:strVal val="#ppt_y"/>
                                          </p:val>
                                        </p:tav>
                                      </p:tavLst>
                                    </p:anim>
                                    <p:animEffect transition="in" filter="fade">
                                      <p:cBhvr>
                                        <p:cTn id="29" dur="500"/>
                                        <p:tgtEl>
                                          <p:spTgt spid="3">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4" presetClass="entr" presetSubtype="0" accel="100000" fill="hold" grpId="0" nodeType="clickEffect">
                                  <p:stCondLst>
                                    <p:cond delay="0"/>
                                  </p:stCondLst>
                                  <p:childTnLst>
                                    <p:set>
                                      <p:cBhvr>
                                        <p:cTn id="33" dur="1" fill="hold">
                                          <p:stCondLst>
                                            <p:cond delay="0"/>
                                          </p:stCondLst>
                                        </p:cTn>
                                        <p:tgtEl>
                                          <p:spTgt spid="3">
                                            <p:txEl>
                                              <p:pRg st="2" end="2"/>
                                            </p:txEl>
                                          </p:spTgt>
                                        </p:tgtEl>
                                        <p:attrNameLst>
                                          <p:attrName>style.visibility</p:attrName>
                                        </p:attrNameLst>
                                      </p:cBhvr>
                                      <p:to>
                                        <p:strVal val="visible"/>
                                      </p:to>
                                    </p:set>
                                    <p:anim calcmode="lin" valueType="num">
                                      <p:cBhvr>
                                        <p:cTn id="34" dur="500" fill="hold"/>
                                        <p:tgtEl>
                                          <p:spTgt spid="3">
                                            <p:txEl>
                                              <p:pRg st="2" end="2"/>
                                            </p:txEl>
                                          </p:spTgt>
                                        </p:tgtEl>
                                        <p:attrNameLst>
                                          <p:attrName>ppt_w</p:attrName>
                                        </p:attrNameLst>
                                      </p:cBhvr>
                                      <p:tavLst>
                                        <p:tav tm="0">
                                          <p:val>
                                            <p:strVal val="#ppt_w*0.05"/>
                                          </p:val>
                                        </p:tav>
                                        <p:tav tm="100000">
                                          <p:val>
                                            <p:strVal val="#ppt_w"/>
                                          </p:val>
                                        </p:tav>
                                      </p:tavLst>
                                    </p:anim>
                                    <p:anim calcmode="lin" valueType="num">
                                      <p:cBhvr>
                                        <p:cTn id="35" dur="500" fill="hold"/>
                                        <p:tgtEl>
                                          <p:spTgt spid="3">
                                            <p:txEl>
                                              <p:pRg st="2" end="2"/>
                                            </p:txEl>
                                          </p:spTgt>
                                        </p:tgtEl>
                                        <p:attrNameLst>
                                          <p:attrName>ppt_h</p:attrName>
                                        </p:attrNameLst>
                                      </p:cBhvr>
                                      <p:tavLst>
                                        <p:tav tm="0">
                                          <p:val>
                                            <p:strVal val="#ppt_h"/>
                                          </p:val>
                                        </p:tav>
                                        <p:tav tm="100000">
                                          <p:val>
                                            <p:strVal val="#ppt_h"/>
                                          </p:val>
                                        </p:tav>
                                      </p:tavLst>
                                    </p:anim>
                                    <p:anim calcmode="lin" valueType="num">
                                      <p:cBhvr>
                                        <p:cTn id="36" dur="500" fill="hold"/>
                                        <p:tgtEl>
                                          <p:spTgt spid="3">
                                            <p:txEl>
                                              <p:pRg st="2" end="2"/>
                                            </p:txEl>
                                          </p:spTgt>
                                        </p:tgtEl>
                                        <p:attrNameLst>
                                          <p:attrName>ppt_x</p:attrName>
                                        </p:attrNameLst>
                                      </p:cBhvr>
                                      <p:tavLst>
                                        <p:tav tm="0">
                                          <p:val>
                                            <p:strVal val="#ppt_x-.2"/>
                                          </p:val>
                                        </p:tav>
                                        <p:tav tm="100000">
                                          <p:val>
                                            <p:strVal val="#ppt_x"/>
                                          </p:val>
                                        </p:tav>
                                      </p:tavLst>
                                    </p:anim>
                                    <p:anim calcmode="lin" valueType="num">
                                      <p:cBhvr>
                                        <p:cTn id="37" dur="500" fill="hold"/>
                                        <p:tgtEl>
                                          <p:spTgt spid="3">
                                            <p:txEl>
                                              <p:pRg st="2" end="2"/>
                                            </p:txEl>
                                          </p:spTgt>
                                        </p:tgtEl>
                                        <p:attrNameLst>
                                          <p:attrName>ppt_y</p:attrName>
                                        </p:attrNameLst>
                                      </p:cBhvr>
                                      <p:tavLst>
                                        <p:tav tm="0">
                                          <p:val>
                                            <p:strVal val="#ppt_y"/>
                                          </p:val>
                                        </p:tav>
                                        <p:tav tm="100000">
                                          <p:val>
                                            <p:strVal val="#ppt_y"/>
                                          </p:val>
                                        </p:tav>
                                      </p:tavLst>
                                    </p:anim>
                                    <p:animEffect transition="in" filter="fade">
                                      <p:cBhvr>
                                        <p:cTn id="38" dur="500"/>
                                        <p:tgtEl>
                                          <p:spTgt spid="3">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54" presetClass="entr" presetSubtype="0" accel="100000" fill="hold" grpId="0" nodeType="clickEffect">
                                  <p:stCondLst>
                                    <p:cond delay="0"/>
                                  </p:stCondLst>
                                  <p:childTnLst>
                                    <p:set>
                                      <p:cBhvr>
                                        <p:cTn id="42" dur="1" fill="hold">
                                          <p:stCondLst>
                                            <p:cond delay="0"/>
                                          </p:stCondLst>
                                        </p:cTn>
                                        <p:tgtEl>
                                          <p:spTgt spid="3">
                                            <p:txEl>
                                              <p:pRg st="3" end="3"/>
                                            </p:txEl>
                                          </p:spTgt>
                                        </p:tgtEl>
                                        <p:attrNameLst>
                                          <p:attrName>style.visibility</p:attrName>
                                        </p:attrNameLst>
                                      </p:cBhvr>
                                      <p:to>
                                        <p:strVal val="visible"/>
                                      </p:to>
                                    </p:set>
                                    <p:anim calcmode="lin" valueType="num">
                                      <p:cBhvr>
                                        <p:cTn id="43" dur="500" fill="hold"/>
                                        <p:tgtEl>
                                          <p:spTgt spid="3">
                                            <p:txEl>
                                              <p:pRg st="3" end="3"/>
                                            </p:txEl>
                                          </p:spTgt>
                                        </p:tgtEl>
                                        <p:attrNameLst>
                                          <p:attrName>ppt_w</p:attrName>
                                        </p:attrNameLst>
                                      </p:cBhvr>
                                      <p:tavLst>
                                        <p:tav tm="0">
                                          <p:val>
                                            <p:strVal val="#ppt_w*0.05"/>
                                          </p:val>
                                        </p:tav>
                                        <p:tav tm="100000">
                                          <p:val>
                                            <p:strVal val="#ppt_w"/>
                                          </p:val>
                                        </p:tav>
                                      </p:tavLst>
                                    </p:anim>
                                    <p:anim calcmode="lin" valueType="num">
                                      <p:cBhvr>
                                        <p:cTn id="44" dur="500" fill="hold"/>
                                        <p:tgtEl>
                                          <p:spTgt spid="3">
                                            <p:txEl>
                                              <p:pRg st="3" end="3"/>
                                            </p:txEl>
                                          </p:spTgt>
                                        </p:tgtEl>
                                        <p:attrNameLst>
                                          <p:attrName>ppt_h</p:attrName>
                                        </p:attrNameLst>
                                      </p:cBhvr>
                                      <p:tavLst>
                                        <p:tav tm="0">
                                          <p:val>
                                            <p:strVal val="#ppt_h"/>
                                          </p:val>
                                        </p:tav>
                                        <p:tav tm="100000">
                                          <p:val>
                                            <p:strVal val="#ppt_h"/>
                                          </p:val>
                                        </p:tav>
                                      </p:tavLst>
                                    </p:anim>
                                    <p:anim calcmode="lin" valueType="num">
                                      <p:cBhvr>
                                        <p:cTn id="45" dur="500" fill="hold"/>
                                        <p:tgtEl>
                                          <p:spTgt spid="3">
                                            <p:txEl>
                                              <p:pRg st="3" end="3"/>
                                            </p:txEl>
                                          </p:spTgt>
                                        </p:tgtEl>
                                        <p:attrNameLst>
                                          <p:attrName>ppt_x</p:attrName>
                                        </p:attrNameLst>
                                      </p:cBhvr>
                                      <p:tavLst>
                                        <p:tav tm="0">
                                          <p:val>
                                            <p:strVal val="#ppt_x-.2"/>
                                          </p:val>
                                        </p:tav>
                                        <p:tav tm="100000">
                                          <p:val>
                                            <p:strVal val="#ppt_x"/>
                                          </p:val>
                                        </p:tav>
                                      </p:tavLst>
                                    </p:anim>
                                    <p:anim calcmode="lin" valueType="num">
                                      <p:cBhvr>
                                        <p:cTn id="46" dur="500" fill="hold"/>
                                        <p:tgtEl>
                                          <p:spTgt spid="3">
                                            <p:txEl>
                                              <p:pRg st="3" end="3"/>
                                            </p:txEl>
                                          </p:spTgt>
                                        </p:tgtEl>
                                        <p:attrNameLst>
                                          <p:attrName>ppt_y</p:attrName>
                                        </p:attrNameLst>
                                      </p:cBhvr>
                                      <p:tavLst>
                                        <p:tav tm="0">
                                          <p:val>
                                            <p:strVal val="#ppt_y"/>
                                          </p:val>
                                        </p:tav>
                                        <p:tav tm="100000">
                                          <p:val>
                                            <p:strVal val="#ppt_y"/>
                                          </p:val>
                                        </p:tav>
                                      </p:tavLst>
                                    </p:anim>
                                    <p:animEffect transition="in" filter="fade">
                                      <p:cBhvr>
                                        <p:cTn id="47" dur="500"/>
                                        <p:tgtEl>
                                          <p:spTgt spid="3">
                                            <p:txEl>
                                              <p:pRg st="3" end="3"/>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54" presetClass="entr" presetSubtype="0" accel="100000" fill="hold" grpId="0" nodeType="clickEffect">
                                  <p:stCondLst>
                                    <p:cond delay="0"/>
                                  </p:stCondLst>
                                  <p:childTnLst>
                                    <p:set>
                                      <p:cBhvr>
                                        <p:cTn id="51" dur="1" fill="hold">
                                          <p:stCondLst>
                                            <p:cond delay="0"/>
                                          </p:stCondLst>
                                        </p:cTn>
                                        <p:tgtEl>
                                          <p:spTgt spid="3">
                                            <p:txEl>
                                              <p:pRg st="4" end="4"/>
                                            </p:txEl>
                                          </p:spTgt>
                                        </p:tgtEl>
                                        <p:attrNameLst>
                                          <p:attrName>style.visibility</p:attrName>
                                        </p:attrNameLst>
                                      </p:cBhvr>
                                      <p:to>
                                        <p:strVal val="visible"/>
                                      </p:to>
                                    </p:set>
                                    <p:anim calcmode="lin" valueType="num">
                                      <p:cBhvr>
                                        <p:cTn id="52" dur="500" fill="hold"/>
                                        <p:tgtEl>
                                          <p:spTgt spid="3">
                                            <p:txEl>
                                              <p:pRg st="4" end="4"/>
                                            </p:txEl>
                                          </p:spTgt>
                                        </p:tgtEl>
                                        <p:attrNameLst>
                                          <p:attrName>ppt_w</p:attrName>
                                        </p:attrNameLst>
                                      </p:cBhvr>
                                      <p:tavLst>
                                        <p:tav tm="0">
                                          <p:val>
                                            <p:strVal val="#ppt_w*0.05"/>
                                          </p:val>
                                        </p:tav>
                                        <p:tav tm="100000">
                                          <p:val>
                                            <p:strVal val="#ppt_w"/>
                                          </p:val>
                                        </p:tav>
                                      </p:tavLst>
                                    </p:anim>
                                    <p:anim calcmode="lin" valueType="num">
                                      <p:cBhvr>
                                        <p:cTn id="53" dur="500" fill="hold"/>
                                        <p:tgtEl>
                                          <p:spTgt spid="3">
                                            <p:txEl>
                                              <p:pRg st="4" end="4"/>
                                            </p:txEl>
                                          </p:spTgt>
                                        </p:tgtEl>
                                        <p:attrNameLst>
                                          <p:attrName>ppt_h</p:attrName>
                                        </p:attrNameLst>
                                      </p:cBhvr>
                                      <p:tavLst>
                                        <p:tav tm="0">
                                          <p:val>
                                            <p:strVal val="#ppt_h"/>
                                          </p:val>
                                        </p:tav>
                                        <p:tav tm="100000">
                                          <p:val>
                                            <p:strVal val="#ppt_h"/>
                                          </p:val>
                                        </p:tav>
                                      </p:tavLst>
                                    </p:anim>
                                    <p:anim calcmode="lin" valueType="num">
                                      <p:cBhvr>
                                        <p:cTn id="54" dur="500" fill="hold"/>
                                        <p:tgtEl>
                                          <p:spTgt spid="3">
                                            <p:txEl>
                                              <p:pRg st="4" end="4"/>
                                            </p:txEl>
                                          </p:spTgt>
                                        </p:tgtEl>
                                        <p:attrNameLst>
                                          <p:attrName>ppt_x</p:attrName>
                                        </p:attrNameLst>
                                      </p:cBhvr>
                                      <p:tavLst>
                                        <p:tav tm="0">
                                          <p:val>
                                            <p:strVal val="#ppt_x-.2"/>
                                          </p:val>
                                        </p:tav>
                                        <p:tav tm="100000">
                                          <p:val>
                                            <p:strVal val="#ppt_x"/>
                                          </p:val>
                                        </p:tav>
                                      </p:tavLst>
                                    </p:anim>
                                    <p:anim calcmode="lin" valueType="num">
                                      <p:cBhvr>
                                        <p:cTn id="55" dur="500" fill="hold"/>
                                        <p:tgtEl>
                                          <p:spTgt spid="3">
                                            <p:txEl>
                                              <p:pRg st="4" end="4"/>
                                            </p:txEl>
                                          </p:spTgt>
                                        </p:tgtEl>
                                        <p:attrNameLst>
                                          <p:attrName>ppt_y</p:attrName>
                                        </p:attrNameLst>
                                      </p:cBhvr>
                                      <p:tavLst>
                                        <p:tav tm="0">
                                          <p:val>
                                            <p:strVal val="#ppt_y"/>
                                          </p:val>
                                        </p:tav>
                                        <p:tav tm="100000">
                                          <p:val>
                                            <p:strVal val="#ppt_y"/>
                                          </p:val>
                                        </p:tav>
                                      </p:tavLst>
                                    </p:anim>
                                    <p:animEffect transition="in" filter="fade">
                                      <p:cBhvr>
                                        <p:cTn id="5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01675" y="342265"/>
            <a:ext cx="1460500" cy="732790"/>
          </a:xfrm>
        </p:spPr>
        <p:txBody>
          <a:bodyPr/>
          <a:lstStyle/>
          <a:p>
            <a:r>
              <a:rPr lang="zh-CN" altLang="en-US" sz="3200" b="1">
                <a:solidFill>
                  <a:srgbClr val="002060"/>
                </a:solidFill>
              </a:rPr>
              <a:t>纪要</a:t>
            </a:r>
            <a:endParaRPr lang="zh-CN" altLang="en-US" sz="3200" b="1">
              <a:solidFill>
                <a:srgbClr val="002060"/>
              </a:solidFill>
            </a:endParaRPr>
          </a:p>
        </p:txBody>
      </p:sp>
      <p:pic>
        <p:nvPicPr>
          <p:cNvPr id="4" name="内容占位符 3" descr="IMG_20190806_171601(1)"/>
          <p:cNvPicPr>
            <a:picLocks noGrp="1" noChangeAspect="1"/>
          </p:cNvPicPr>
          <p:nvPr>
            <p:ph idx="1"/>
          </p:nvPr>
        </p:nvPicPr>
        <p:blipFill>
          <a:blip r:embed="rId1"/>
          <a:stretch>
            <a:fillRect/>
          </a:stretch>
        </p:blipFill>
        <p:spPr>
          <a:xfrm>
            <a:off x="1203960" y="949325"/>
            <a:ext cx="5063490" cy="5292725"/>
          </a:xfrm>
          <a:prstGeom prst="rect">
            <a:avLst/>
          </a:prstGeom>
        </p:spPr>
      </p:pic>
      <p:grpSp>
        <p:nvGrpSpPr>
          <p:cNvPr id="5" name="组合 4"/>
          <p:cNvGrpSpPr/>
          <p:nvPr/>
        </p:nvGrpSpPr>
        <p:grpSpPr>
          <a:xfrm>
            <a:off x="4333240" y="1261745"/>
            <a:ext cx="3525520" cy="469900"/>
            <a:chOff x="10813" y="1442"/>
            <a:chExt cx="5552" cy="740"/>
          </a:xfrm>
        </p:grpSpPr>
        <p:sp>
          <p:nvSpPr>
            <p:cNvPr id="7" name="文本框 24"/>
            <p:cNvSpPr txBox="1"/>
            <p:nvPr/>
          </p:nvSpPr>
          <p:spPr>
            <a:xfrm>
              <a:off x="13228" y="1442"/>
              <a:ext cx="3137" cy="740"/>
            </a:xfrm>
            <a:prstGeom prst="rect">
              <a:avLst/>
            </a:prstGeom>
            <a:noFill/>
            <a:ln>
              <a:noFill/>
            </a:ln>
          </p:spPr>
          <p:txBody>
            <a:bodyPr wrap="none" lIns="480000" tIns="0" rIns="0" bIns="0" anchor="b" anchorCtr="0"/>
            <a:lstStyle/>
            <a:p>
              <a:r>
                <a:rPr lang="zh-CN" altLang="en-US" sz="2400" b="1">
                  <a:solidFill>
                    <a:srgbClr val="002060"/>
                  </a:solidFill>
                </a:rPr>
                <a:t>通过日期</a:t>
              </a:r>
              <a:endParaRPr lang="zh-CN" altLang="en-US" sz="2400" b="1">
                <a:solidFill>
                  <a:srgbClr val="002060"/>
                </a:solidFill>
              </a:endParaRPr>
            </a:p>
          </p:txBody>
        </p:sp>
        <p:cxnSp>
          <p:nvCxnSpPr>
            <p:cNvPr id="9" name="直接箭头连接符 8"/>
            <p:cNvCxnSpPr>
              <a:stCxn id="7" idx="1"/>
            </p:cNvCxnSpPr>
            <p:nvPr/>
          </p:nvCxnSpPr>
          <p:spPr>
            <a:xfrm flipH="1">
              <a:off x="10813" y="1812"/>
              <a:ext cx="2415" cy="162"/>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5880100" y="1731645"/>
            <a:ext cx="1978660" cy="469900"/>
            <a:chOff x="12216" y="1442"/>
            <a:chExt cx="3116" cy="740"/>
          </a:xfrm>
        </p:grpSpPr>
        <p:sp>
          <p:nvSpPr>
            <p:cNvPr id="8" name="文本框 24"/>
            <p:cNvSpPr txBox="1"/>
            <p:nvPr/>
          </p:nvSpPr>
          <p:spPr>
            <a:xfrm>
              <a:off x="13228" y="1442"/>
              <a:ext cx="2104" cy="740"/>
            </a:xfrm>
            <a:prstGeom prst="rect">
              <a:avLst/>
            </a:prstGeom>
            <a:noFill/>
            <a:ln>
              <a:noFill/>
            </a:ln>
          </p:spPr>
          <p:txBody>
            <a:bodyPr wrap="none" lIns="480000" tIns="0" rIns="0" bIns="0" anchor="b" anchorCtr="0"/>
            <a:lstStyle/>
            <a:p>
              <a:r>
                <a:rPr lang="zh-CN" altLang="en-US" sz="2400" b="1">
                  <a:solidFill>
                    <a:srgbClr val="002060"/>
                  </a:solidFill>
                </a:rPr>
                <a:t>开头：交代会议背景</a:t>
              </a:r>
              <a:endParaRPr lang="zh-CN" altLang="en-US" sz="2400" b="1">
                <a:solidFill>
                  <a:srgbClr val="002060"/>
                </a:solidFill>
              </a:endParaRPr>
            </a:p>
          </p:txBody>
        </p:sp>
        <p:cxnSp>
          <p:nvCxnSpPr>
            <p:cNvPr id="10" name="直接箭头连接符 9"/>
            <p:cNvCxnSpPr>
              <a:stCxn id="8" idx="1"/>
            </p:cNvCxnSpPr>
            <p:nvPr/>
          </p:nvCxnSpPr>
          <p:spPr>
            <a:xfrm flipH="1" flipV="1">
              <a:off x="12216" y="1734"/>
              <a:ext cx="1012" cy="78"/>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11" name="组合 10"/>
          <p:cNvGrpSpPr/>
          <p:nvPr/>
        </p:nvGrpSpPr>
        <p:grpSpPr>
          <a:xfrm>
            <a:off x="5641975" y="3881755"/>
            <a:ext cx="5187950" cy="722630"/>
            <a:chOff x="11984" y="1442"/>
            <a:chExt cx="8170" cy="1138"/>
          </a:xfrm>
        </p:grpSpPr>
        <p:sp>
          <p:nvSpPr>
            <p:cNvPr id="12" name="文本框 24"/>
            <p:cNvSpPr txBox="1"/>
            <p:nvPr/>
          </p:nvSpPr>
          <p:spPr>
            <a:xfrm>
              <a:off x="13228" y="1442"/>
              <a:ext cx="6926" cy="1138"/>
            </a:xfrm>
            <a:prstGeom prst="rect">
              <a:avLst/>
            </a:prstGeom>
            <a:noFill/>
            <a:ln>
              <a:noFill/>
            </a:ln>
          </p:spPr>
          <p:txBody>
            <a:bodyPr wrap="none" lIns="480000" tIns="0" rIns="0" bIns="0" anchor="b" anchorCtr="0"/>
            <a:lstStyle/>
            <a:p>
              <a:r>
                <a:rPr lang="zh-CN" altLang="en-US" sz="2000" b="1">
                  <a:solidFill>
                    <a:srgbClr val="002060"/>
                  </a:solidFill>
                </a:rPr>
                <a:t>正文：工作的意义，研究的问题、</a:t>
              </a:r>
              <a:endParaRPr lang="zh-CN" altLang="en-US" sz="2000" b="1">
                <a:solidFill>
                  <a:srgbClr val="002060"/>
                </a:solidFill>
              </a:endParaRPr>
            </a:p>
            <a:p>
              <a:r>
                <a:rPr lang="zh-CN" altLang="en-US" sz="2000" b="1">
                  <a:solidFill>
                    <a:srgbClr val="002060"/>
                  </a:solidFill>
                </a:rPr>
                <a:t>          指导思想</a:t>
              </a:r>
              <a:endParaRPr lang="zh-CN" altLang="en-US" sz="2000" b="1">
                <a:solidFill>
                  <a:srgbClr val="002060"/>
                </a:solidFill>
              </a:endParaRPr>
            </a:p>
          </p:txBody>
        </p:sp>
        <p:cxnSp>
          <p:nvCxnSpPr>
            <p:cNvPr id="13" name="直接箭头连接符 12"/>
            <p:cNvCxnSpPr>
              <a:stCxn id="12" idx="1"/>
            </p:cNvCxnSpPr>
            <p:nvPr/>
          </p:nvCxnSpPr>
          <p:spPr>
            <a:xfrm flipH="1">
              <a:off x="11984" y="2011"/>
              <a:ext cx="1244" cy="35"/>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a:off x="5866765" y="5184775"/>
            <a:ext cx="4173855" cy="469900"/>
            <a:chOff x="10813" y="1530"/>
            <a:chExt cx="6573" cy="740"/>
          </a:xfrm>
        </p:grpSpPr>
        <p:sp>
          <p:nvSpPr>
            <p:cNvPr id="15" name="文本框 24"/>
            <p:cNvSpPr txBox="1"/>
            <p:nvPr/>
          </p:nvSpPr>
          <p:spPr>
            <a:xfrm>
              <a:off x="11444" y="1530"/>
              <a:ext cx="5942" cy="740"/>
            </a:xfrm>
            <a:prstGeom prst="rect">
              <a:avLst/>
            </a:prstGeom>
            <a:noFill/>
            <a:ln>
              <a:noFill/>
            </a:ln>
          </p:spPr>
          <p:txBody>
            <a:bodyPr wrap="none" lIns="480000" tIns="0" rIns="0" bIns="0" anchor="b" anchorCtr="0"/>
            <a:lstStyle/>
            <a:p>
              <a:r>
                <a:rPr lang="zh-CN" altLang="en-US" sz="2400" b="1">
                  <a:solidFill>
                    <a:srgbClr val="002060"/>
                  </a:solidFill>
                </a:rPr>
                <a:t>结尾：提出希望或号召</a:t>
              </a:r>
              <a:endParaRPr lang="zh-CN" altLang="en-US" sz="2400" b="1">
                <a:solidFill>
                  <a:srgbClr val="002060"/>
                </a:solidFill>
              </a:endParaRPr>
            </a:p>
          </p:txBody>
        </p:sp>
        <p:cxnSp>
          <p:nvCxnSpPr>
            <p:cNvPr id="16" name="直接箭头连接符 15"/>
            <p:cNvCxnSpPr/>
            <p:nvPr/>
          </p:nvCxnSpPr>
          <p:spPr>
            <a:xfrm flipH="1">
              <a:off x="10813" y="1827"/>
              <a:ext cx="1155" cy="147"/>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ppt_w*0.05"/>
                                          </p:val>
                                        </p:tav>
                                        <p:tav tm="100000">
                                          <p:val>
                                            <p:strVal val="#ppt_w"/>
                                          </p:val>
                                        </p:tav>
                                      </p:tavLst>
                                    </p:anim>
                                    <p:anim calcmode="lin" valueType="num">
                                      <p:cBhvr>
                                        <p:cTn id="8" dur="500" fill="hold"/>
                                        <p:tgtEl>
                                          <p:spTgt spid="5"/>
                                        </p:tgtEl>
                                        <p:attrNameLst>
                                          <p:attrName>ppt_h</p:attrName>
                                        </p:attrNameLst>
                                      </p:cBhvr>
                                      <p:tavLst>
                                        <p:tav tm="0">
                                          <p:val>
                                            <p:strVal val="#ppt_h"/>
                                          </p:val>
                                        </p:tav>
                                        <p:tav tm="100000">
                                          <p:val>
                                            <p:strVal val="#ppt_h"/>
                                          </p:val>
                                        </p:tav>
                                      </p:tavLst>
                                    </p:anim>
                                    <p:anim calcmode="lin" valueType="num">
                                      <p:cBhvr>
                                        <p:cTn id="9" dur="500" fill="hold"/>
                                        <p:tgtEl>
                                          <p:spTgt spid="5"/>
                                        </p:tgtEl>
                                        <p:attrNameLst>
                                          <p:attrName>ppt_x</p:attrName>
                                        </p:attrNameLst>
                                      </p:cBhvr>
                                      <p:tavLst>
                                        <p:tav tm="0">
                                          <p:val>
                                            <p:strVal val="#ppt_x-.2"/>
                                          </p:val>
                                        </p:tav>
                                        <p:tav tm="100000">
                                          <p:val>
                                            <p:strVal val="#ppt_x"/>
                                          </p:val>
                                        </p:tav>
                                      </p:tavLst>
                                    </p:anim>
                                    <p:anim calcmode="lin" valueType="num">
                                      <p:cBhvr>
                                        <p:cTn id="10" dur="500" fill="hold"/>
                                        <p:tgtEl>
                                          <p:spTgt spid="5"/>
                                        </p:tgtEl>
                                        <p:attrNameLst>
                                          <p:attrName>ppt_y</p:attrName>
                                        </p:attrNameLst>
                                      </p:cBhvr>
                                      <p:tavLst>
                                        <p:tav tm="0">
                                          <p:val>
                                            <p:strVal val="#ppt_y"/>
                                          </p:val>
                                        </p:tav>
                                        <p:tav tm="100000">
                                          <p:val>
                                            <p:strVal val="#ppt_y"/>
                                          </p:val>
                                        </p:tav>
                                      </p:tavLst>
                                    </p:anim>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strVal val="#ppt_w*0.05"/>
                                          </p:val>
                                        </p:tav>
                                        <p:tav tm="100000">
                                          <p:val>
                                            <p:strVal val="#ppt_w"/>
                                          </p:val>
                                        </p:tav>
                                      </p:tavLst>
                                    </p:anim>
                                    <p:anim calcmode="lin" valueType="num">
                                      <p:cBhvr>
                                        <p:cTn id="17" dur="500" fill="hold"/>
                                        <p:tgtEl>
                                          <p:spTgt spid="6"/>
                                        </p:tgtEl>
                                        <p:attrNameLst>
                                          <p:attrName>ppt_h</p:attrName>
                                        </p:attrNameLst>
                                      </p:cBhvr>
                                      <p:tavLst>
                                        <p:tav tm="0">
                                          <p:val>
                                            <p:strVal val="#ppt_h"/>
                                          </p:val>
                                        </p:tav>
                                        <p:tav tm="100000">
                                          <p:val>
                                            <p:strVal val="#ppt_h"/>
                                          </p:val>
                                        </p:tav>
                                      </p:tavLst>
                                    </p:anim>
                                    <p:anim calcmode="lin" valueType="num">
                                      <p:cBhvr>
                                        <p:cTn id="18" dur="500" fill="hold"/>
                                        <p:tgtEl>
                                          <p:spTgt spid="6"/>
                                        </p:tgtEl>
                                        <p:attrNameLst>
                                          <p:attrName>ppt_x</p:attrName>
                                        </p:attrNameLst>
                                      </p:cBhvr>
                                      <p:tavLst>
                                        <p:tav tm="0">
                                          <p:val>
                                            <p:strVal val="#ppt_x-.2"/>
                                          </p:val>
                                        </p:tav>
                                        <p:tav tm="100000">
                                          <p:val>
                                            <p:strVal val="#ppt_x"/>
                                          </p:val>
                                        </p:tav>
                                      </p:tavLst>
                                    </p:anim>
                                    <p:anim calcmode="lin" valueType="num">
                                      <p:cBhvr>
                                        <p:cTn id="19" dur="500" fill="hold"/>
                                        <p:tgtEl>
                                          <p:spTgt spid="6"/>
                                        </p:tgtEl>
                                        <p:attrNameLst>
                                          <p:attrName>ppt_y</p:attrName>
                                        </p:attrNameLst>
                                      </p:cBhvr>
                                      <p:tavLst>
                                        <p:tav tm="0">
                                          <p:val>
                                            <p:strVal val="#ppt_y"/>
                                          </p:val>
                                        </p:tav>
                                        <p:tav tm="100000">
                                          <p:val>
                                            <p:strVal val="#ppt_y"/>
                                          </p:val>
                                        </p:tav>
                                      </p:tavLst>
                                    </p:anim>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p:cTn id="25" dur="500" fill="hold"/>
                                        <p:tgtEl>
                                          <p:spTgt spid="11"/>
                                        </p:tgtEl>
                                        <p:attrNameLst>
                                          <p:attrName>ppt_w</p:attrName>
                                        </p:attrNameLst>
                                      </p:cBhvr>
                                      <p:tavLst>
                                        <p:tav tm="0">
                                          <p:val>
                                            <p:strVal val="#ppt_w*0.05"/>
                                          </p:val>
                                        </p:tav>
                                        <p:tav tm="100000">
                                          <p:val>
                                            <p:strVal val="#ppt_w"/>
                                          </p:val>
                                        </p:tav>
                                      </p:tavLst>
                                    </p:anim>
                                    <p:anim calcmode="lin" valueType="num">
                                      <p:cBhvr>
                                        <p:cTn id="26" dur="500" fill="hold"/>
                                        <p:tgtEl>
                                          <p:spTgt spid="11"/>
                                        </p:tgtEl>
                                        <p:attrNameLst>
                                          <p:attrName>ppt_h</p:attrName>
                                        </p:attrNameLst>
                                      </p:cBhvr>
                                      <p:tavLst>
                                        <p:tav tm="0">
                                          <p:val>
                                            <p:strVal val="#ppt_h"/>
                                          </p:val>
                                        </p:tav>
                                        <p:tav tm="100000">
                                          <p:val>
                                            <p:strVal val="#ppt_h"/>
                                          </p:val>
                                        </p:tav>
                                      </p:tavLst>
                                    </p:anim>
                                    <p:anim calcmode="lin" valueType="num">
                                      <p:cBhvr>
                                        <p:cTn id="27" dur="500" fill="hold"/>
                                        <p:tgtEl>
                                          <p:spTgt spid="11"/>
                                        </p:tgtEl>
                                        <p:attrNameLst>
                                          <p:attrName>ppt_x</p:attrName>
                                        </p:attrNameLst>
                                      </p:cBhvr>
                                      <p:tavLst>
                                        <p:tav tm="0">
                                          <p:val>
                                            <p:strVal val="#ppt_x-.2"/>
                                          </p:val>
                                        </p:tav>
                                        <p:tav tm="100000">
                                          <p:val>
                                            <p:strVal val="#ppt_x"/>
                                          </p:val>
                                        </p:tav>
                                      </p:tavLst>
                                    </p:anim>
                                    <p:anim calcmode="lin" valueType="num">
                                      <p:cBhvr>
                                        <p:cTn id="28" dur="500" fill="hold"/>
                                        <p:tgtEl>
                                          <p:spTgt spid="11"/>
                                        </p:tgtEl>
                                        <p:attrNameLst>
                                          <p:attrName>ppt_y</p:attrName>
                                        </p:attrNameLst>
                                      </p:cBhvr>
                                      <p:tavLst>
                                        <p:tav tm="0">
                                          <p:val>
                                            <p:strVal val="#ppt_y"/>
                                          </p:val>
                                        </p:tav>
                                        <p:tav tm="100000">
                                          <p:val>
                                            <p:strVal val="#ppt_y"/>
                                          </p:val>
                                        </p:tav>
                                      </p:tavLst>
                                    </p:anim>
                                    <p:animEffect transition="in" filter="fade">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54" presetClass="entr" presetSubtype="0" accel="100000"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p:cTn id="34" dur="500" fill="hold"/>
                                        <p:tgtEl>
                                          <p:spTgt spid="14"/>
                                        </p:tgtEl>
                                        <p:attrNameLst>
                                          <p:attrName>ppt_w</p:attrName>
                                        </p:attrNameLst>
                                      </p:cBhvr>
                                      <p:tavLst>
                                        <p:tav tm="0">
                                          <p:val>
                                            <p:strVal val="#ppt_w*0.05"/>
                                          </p:val>
                                        </p:tav>
                                        <p:tav tm="100000">
                                          <p:val>
                                            <p:strVal val="#ppt_w"/>
                                          </p:val>
                                        </p:tav>
                                      </p:tavLst>
                                    </p:anim>
                                    <p:anim calcmode="lin" valueType="num">
                                      <p:cBhvr>
                                        <p:cTn id="35" dur="500" fill="hold"/>
                                        <p:tgtEl>
                                          <p:spTgt spid="14"/>
                                        </p:tgtEl>
                                        <p:attrNameLst>
                                          <p:attrName>ppt_h</p:attrName>
                                        </p:attrNameLst>
                                      </p:cBhvr>
                                      <p:tavLst>
                                        <p:tav tm="0">
                                          <p:val>
                                            <p:strVal val="#ppt_h"/>
                                          </p:val>
                                        </p:tav>
                                        <p:tav tm="100000">
                                          <p:val>
                                            <p:strVal val="#ppt_h"/>
                                          </p:val>
                                        </p:tav>
                                      </p:tavLst>
                                    </p:anim>
                                    <p:anim calcmode="lin" valueType="num">
                                      <p:cBhvr>
                                        <p:cTn id="36" dur="500" fill="hold"/>
                                        <p:tgtEl>
                                          <p:spTgt spid="14"/>
                                        </p:tgtEl>
                                        <p:attrNameLst>
                                          <p:attrName>ppt_x</p:attrName>
                                        </p:attrNameLst>
                                      </p:cBhvr>
                                      <p:tavLst>
                                        <p:tav tm="0">
                                          <p:val>
                                            <p:strVal val="#ppt_x-.2"/>
                                          </p:val>
                                        </p:tav>
                                        <p:tav tm="100000">
                                          <p:val>
                                            <p:strVal val="#ppt_x"/>
                                          </p:val>
                                        </p:tav>
                                      </p:tavLst>
                                    </p:anim>
                                    <p:anim calcmode="lin" valueType="num">
                                      <p:cBhvr>
                                        <p:cTn id="37" dur="500" fill="hold"/>
                                        <p:tgtEl>
                                          <p:spTgt spid="14"/>
                                        </p:tgtEl>
                                        <p:attrNameLst>
                                          <p:attrName>ppt_y</p:attrName>
                                        </p:attrNameLst>
                                      </p:cBhvr>
                                      <p:tavLst>
                                        <p:tav tm="0">
                                          <p:val>
                                            <p:strVal val="#ppt_y"/>
                                          </p:val>
                                        </p:tav>
                                        <p:tav tm="100000">
                                          <p:val>
                                            <p:strVal val="#ppt_y"/>
                                          </p:val>
                                        </p:tav>
                                      </p:tavLst>
                                    </p:anim>
                                    <p:animEffect transition="in" filter="fade">
                                      <p:cBhvr>
                                        <p:cTn id="3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5195" y="1386205"/>
            <a:ext cx="8136890" cy="1645285"/>
          </a:xfrm>
          <a:ln w="12700">
            <a:solidFill>
              <a:srgbClr val="993366"/>
            </a:solidFill>
            <a:prstDash val="lgDashDotDot"/>
          </a:ln>
        </p:spPr>
        <p:txBody>
          <a:bodyPr/>
          <a:lstStyle/>
          <a:p>
            <a:pPr>
              <a:lnSpc>
                <a:spcPct val="130000"/>
              </a:lnSpc>
            </a:pPr>
            <a:r>
              <a:rPr lang="en-US" altLang="zh-CN" b="1">
                <a:cs typeface="楷体" panose="02010609060101010101" pitchFamily="49" charset="-122"/>
              </a:rPr>
              <a:t>5.</a:t>
            </a:r>
            <a:r>
              <a:rPr lang="zh-CN" altLang="en-US" b="1">
                <a:cs typeface="楷体" panose="02010609060101010101" pitchFamily="49" charset="-122"/>
              </a:rPr>
              <a:t>材料：以下是一篇公文的开头部分：“为进一步加大</a:t>
            </a:r>
            <a:endParaRPr lang="zh-CN" altLang="en-US" b="1">
              <a:cs typeface="楷体" panose="02010609060101010101" pitchFamily="49" charset="-122"/>
            </a:endParaRPr>
          </a:p>
          <a:p>
            <a:pPr>
              <a:lnSpc>
                <a:spcPct val="130000"/>
              </a:lnSpc>
            </a:pPr>
            <a:r>
              <a:rPr lang="zh-CN" altLang="en-US" b="1">
                <a:cs typeface="楷体" panose="02010609060101010101" pitchFamily="49" charset="-122"/>
              </a:rPr>
              <a:t>抢收工作力度，确保按时完成麦收任务，经县人民政府</a:t>
            </a:r>
            <a:endParaRPr lang="zh-CN" altLang="en-US" b="1">
              <a:cs typeface="楷体" panose="02010609060101010101" pitchFamily="49" charset="-122"/>
            </a:endParaRPr>
          </a:p>
          <a:p>
            <a:pPr>
              <a:lnSpc>
                <a:spcPct val="130000"/>
              </a:lnSpc>
            </a:pPr>
            <a:r>
              <a:rPr lang="zh-CN" altLang="en-US" b="1">
                <a:cs typeface="楷体" panose="02010609060101010101" pitchFamily="49" charset="-122"/>
              </a:rPr>
              <a:t>同意，现就做好小麦抢收工作通知如下：……。”</a:t>
            </a:r>
            <a:endParaRPr lang="zh-CN" altLang="en-US" b="1">
              <a:cs typeface="楷体" panose="02010609060101010101" pitchFamily="49" charset="-122"/>
            </a:endParaRPr>
          </a:p>
        </p:txBody>
      </p:sp>
      <p:sp>
        <p:nvSpPr>
          <p:cNvPr id="5" name="标题 4"/>
          <p:cNvSpPr>
            <a:spLocks noGrp="1"/>
          </p:cNvSpPr>
          <p:nvPr>
            <p:ph type="title"/>
          </p:nvPr>
        </p:nvSpPr>
        <p:spPr>
          <a:xfrm>
            <a:off x="925195" y="473075"/>
            <a:ext cx="1183005" cy="683895"/>
          </a:xfrm>
          <a:solidFill>
            <a:srgbClr val="FFC000"/>
          </a:solidFill>
        </p:spPr>
        <p:txBody>
          <a:bodyPr/>
          <a:lstStyle/>
          <a:p>
            <a:pPr algn="l"/>
            <a:r>
              <a:rPr lang="zh-CN" altLang="en-US" sz="3200"/>
              <a:t>通知</a:t>
            </a:r>
            <a:endParaRPr lang="zh-CN" altLang="en-US" sz="3200"/>
          </a:p>
        </p:txBody>
      </p:sp>
      <p:sp>
        <p:nvSpPr>
          <p:cNvPr id="2" name="文本框 1"/>
          <p:cNvSpPr txBox="1"/>
          <p:nvPr/>
        </p:nvSpPr>
        <p:spPr>
          <a:xfrm>
            <a:off x="925195" y="3163570"/>
            <a:ext cx="7466965" cy="2553335"/>
          </a:xfrm>
          <a:prstGeom prst="rect">
            <a:avLst/>
          </a:prstGeom>
          <a:noFill/>
          <a:ln w="12700">
            <a:noFill/>
            <a:prstDash val="lgDashDotDot"/>
          </a:ln>
        </p:spPr>
        <p:txBody>
          <a:bodyPr wrap="square" rtlCol="0" anchor="t">
            <a:spAutoFit/>
          </a:bodyPr>
          <a:lstStyle/>
          <a:p>
            <a:pPr>
              <a:lnSpc>
                <a:spcPct val="16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问题：</a:t>
            </a:r>
            <a:endParaRPr lang="zh-CN" altLang="en-US" sz="2000" b="1">
              <a:latin typeface="楷体" panose="02010609060101010101" pitchFamily="49" charset="-122"/>
              <a:ea typeface="楷体" panose="02010609060101010101" pitchFamily="49" charset="-122"/>
              <a:cs typeface="楷体" panose="02010609060101010101" pitchFamily="49" charset="-122"/>
            </a:endParaRPr>
          </a:p>
          <a:p>
            <a:pPr>
              <a:lnSpc>
                <a:spcPct val="16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（1）如果该公文不是由主管农业的部门发文，那么还可能</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6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是由哪些部门发文？（2分）</a:t>
            </a:r>
            <a:endParaRPr lang="zh-CN" altLang="en-US" sz="2000" b="1">
              <a:latin typeface="楷体" panose="02010609060101010101" pitchFamily="49" charset="-122"/>
              <a:ea typeface="楷体" panose="02010609060101010101" pitchFamily="49" charset="-122"/>
              <a:cs typeface="楷体" panose="02010609060101010101" pitchFamily="49" charset="-122"/>
            </a:endParaRPr>
          </a:p>
          <a:p>
            <a:pPr>
              <a:lnSpc>
                <a:spcPct val="16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（2）该通知属于哪一类通知？（2分）</a:t>
            </a:r>
            <a:endParaRPr lang="zh-CN" altLang="en-US" sz="2000" b="1">
              <a:latin typeface="楷体" panose="02010609060101010101" pitchFamily="49" charset="-122"/>
              <a:ea typeface="楷体" panose="02010609060101010101" pitchFamily="49" charset="-122"/>
              <a:cs typeface="楷体" panose="02010609060101010101" pitchFamily="49" charset="-122"/>
            </a:endParaRPr>
          </a:p>
          <a:p>
            <a:pPr>
              <a:lnSpc>
                <a:spcPct val="16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（3）请设置该公文主送机关的同类型机关的统称。（2分）</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98" name="组合 97"/>
          <p:cNvGrpSpPr/>
          <p:nvPr/>
        </p:nvGrpSpPr>
        <p:grpSpPr>
          <a:xfrm>
            <a:off x="3431540" y="292100"/>
            <a:ext cx="1727835" cy="844049"/>
            <a:chOff x="5086568" y="-17621"/>
            <a:chExt cx="1727835" cy="799058"/>
          </a:xfrm>
        </p:grpSpPr>
        <p:cxnSp>
          <p:nvCxnSpPr>
            <p:cNvPr id="99" name="直接箭头连接符 98"/>
            <p:cNvCxnSpPr/>
            <p:nvPr/>
          </p:nvCxnSpPr>
          <p:spPr>
            <a:xfrm>
              <a:off x="5086568" y="408555"/>
              <a:ext cx="1727835" cy="0"/>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00" name="组合 99"/>
            <p:cNvGrpSpPr/>
            <p:nvPr/>
          </p:nvGrpSpPr>
          <p:grpSpPr>
            <a:xfrm>
              <a:off x="5209190" y="-17621"/>
              <a:ext cx="1361977" cy="799058"/>
              <a:chOff x="5209190" y="-17621"/>
              <a:chExt cx="1361977" cy="799058"/>
            </a:xfrm>
          </p:grpSpPr>
          <p:grpSp>
            <p:nvGrpSpPr>
              <p:cNvPr id="110" name="组合 109"/>
              <p:cNvGrpSpPr/>
              <p:nvPr/>
            </p:nvGrpSpPr>
            <p:grpSpPr>
              <a:xfrm>
                <a:off x="5931087" y="354790"/>
                <a:ext cx="640080" cy="426191"/>
                <a:chOff x="5485551" y="342159"/>
                <a:chExt cx="640080" cy="426191"/>
              </a:xfrm>
            </p:grpSpPr>
            <p:sp>
              <p:nvSpPr>
                <p:cNvPr id="111" name="矩形 110"/>
                <p:cNvSpPr/>
                <p:nvPr/>
              </p:nvSpPr>
              <p:spPr>
                <a:xfrm>
                  <a:off x="5485551" y="419682"/>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13" name="等腰三角形 112"/>
                <p:cNvSpPr/>
                <p:nvPr/>
              </p:nvSpPr>
              <p:spPr>
                <a:xfrm>
                  <a:off x="5752539" y="342159"/>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nvGrpSpPr>
              <p:cNvPr id="114" name="组合 113"/>
              <p:cNvGrpSpPr/>
              <p:nvPr/>
            </p:nvGrpSpPr>
            <p:grpSpPr>
              <a:xfrm>
                <a:off x="5209190" y="-17621"/>
                <a:ext cx="1264920" cy="799058"/>
                <a:chOff x="6983869" y="-30589"/>
                <a:chExt cx="1264920" cy="799058"/>
              </a:xfrm>
            </p:grpSpPr>
            <p:sp>
              <p:nvSpPr>
                <p:cNvPr id="115" name="矩形 114"/>
                <p:cNvSpPr/>
                <p:nvPr/>
              </p:nvSpPr>
              <p:spPr>
                <a:xfrm>
                  <a:off x="6983869" y="419801"/>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116" name="矩形 115"/>
                <p:cNvSpPr/>
                <p:nvPr/>
              </p:nvSpPr>
              <p:spPr>
                <a:xfrm>
                  <a:off x="7251839" y="-30589"/>
                  <a:ext cx="996950" cy="377523"/>
                </a:xfrm>
                <a:prstGeom prst="rect">
                  <a:avLst/>
                </a:prstGeom>
              </p:spPr>
              <p:txBody>
                <a:bodyPr wrap="square">
                  <a:spAutoFit/>
                </a:bodyPr>
                <a:lstStyle/>
                <a:p>
                  <a:r>
                    <a:rPr lang="zh-CN" altLang="en-US" sz="2000" b="1" dirty="0" smtClean="0">
                      <a:latin typeface="楷体" panose="02010609060101010101" pitchFamily="49" charset="-122"/>
                      <a:ea typeface="楷体" panose="02010609060101010101" pitchFamily="49" charset="-122"/>
                    </a:rPr>
                    <a:t>分析题</a:t>
                  </a:r>
                  <a:endParaRPr lang="zh-CN" altLang="en-US" sz="2000" b="1" dirty="0" smtClean="0">
                    <a:latin typeface="楷体" panose="02010609060101010101" pitchFamily="49" charset="-122"/>
                    <a:ea typeface="楷体" panose="02010609060101010101" pitchFamily="49" charset="-122"/>
                  </a:endParaRPr>
                </a:p>
              </p:txBody>
            </p:sp>
            <p:sp>
              <p:nvSpPr>
                <p:cNvPr id="117" name="等腰三角形 116"/>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gr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0.05"/>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 calcmode="lin" valueType="num">
                                      <p:cBhvr>
                                        <p:cTn id="9" dur="500" fill="hold"/>
                                        <p:tgtEl>
                                          <p:spTgt spid="2"/>
                                        </p:tgtEl>
                                        <p:attrNameLst>
                                          <p:attrName>ppt_x</p:attrName>
                                        </p:attrNameLst>
                                      </p:cBhvr>
                                      <p:tavLst>
                                        <p:tav tm="0">
                                          <p:val>
                                            <p:strVal val="#ppt_x-.2"/>
                                          </p:val>
                                        </p:tav>
                                        <p:tav tm="100000">
                                          <p:val>
                                            <p:strVal val="#ppt_x"/>
                                          </p:val>
                                        </p:tav>
                                      </p:tavLst>
                                    </p:anim>
                                    <p:anim calcmode="lin" valueType="num">
                                      <p:cBhvr>
                                        <p:cTn id="10" dur="500" fill="hold"/>
                                        <p:tgtEl>
                                          <p:spTgt spid="2"/>
                                        </p:tgtEl>
                                        <p:attrNameLst>
                                          <p:attrName>ppt_y</p:attrName>
                                        </p:attrNameLst>
                                      </p:cBhvr>
                                      <p:tavLst>
                                        <p:tav tm="0">
                                          <p:val>
                                            <p:strVal val="#ppt_y"/>
                                          </p:val>
                                        </p:tav>
                                        <p:tav tm="100000">
                                          <p:val>
                                            <p:strVal val="#ppt_y"/>
                                          </p:val>
                                        </p:tav>
                                      </p:tavLst>
                                    </p:anim>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25195" y="3163570"/>
            <a:ext cx="7118350" cy="1291590"/>
          </a:xfrm>
          <a:prstGeom prst="rect">
            <a:avLst/>
          </a:prstGeom>
          <a:noFill/>
          <a:ln w="12700">
            <a:noFill/>
            <a:prstDash val="lgDashDotDot"/>
          </a:ln>
        </p:spPr>
        <p:txBody>
          <a:bodyPr wrap="square" rtlCol="0" anchor="t">
            <a:spAutoFit/>
          </a:bodyPr>
          <a:lstStyle/>
          <a:p>
            <a:pPr>
              <a:lnSpc>
                <a:spcPct val="13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问题：</a:t>
            </a:r>
            <a:endParaRPr lang="zh-CN" altLang="en-US" sz="2000" b="1">
              <a:latin typeface="楷体" panose="02010609060101010101" pitchFamily="49" charset="-122"/>
              <a:ea typeface="楷体" panose="02010609060101010101" pitchFamily="49" charset="-122"/>
              <a:cs typeface="楷体" panose="02010609060101010101" pitchFamily="49" charset="-122"/>
            </a:endParaRPr>
          </a:p>
          <a:p>
            <a:pPr>
              <a:lnSpc>
                <a:spcPct val="13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（1）如果该公文不是由主管农业的部门发文，那么还可能</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3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是由哪些部门发文？（2分）</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35" name="文本框 34"/>
          <p:cNvSpPr txBox="1"/>
          <p:nvPr/>
        </p:nvSpPr>
        <p:spPr>
          <a:xfrm>
            <a:off x="1280795" y="4645025"/>
            <a:ext cx="5707380" cy="1198880"/>
          </a:xfrm>
          <a:prstGeom prst="rect">
            <a:avLst/>
          </a:prstGeom>
          <a:noFill/>
        </p:spPr>
        <p:txBody>
          <a:bodyPr wrap="square" rtlCol="0" anchor="t">
            <a:spAutoFit/>
          </a:bodyPr>
          <a:lstStyle/>
          <a:p>
            <a:pPr>
              <a:lnSpc>
                <a:spcPct val="15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a:p>
            <a:pPr>
              <a:lnSpc>
                <a:spcPct val="150000"/>
              </a:lnSpc>
            </a:pPr>
            <a:r>
              <a:rPr lang="zh-CN" altLang="en-US" sz="2400" b="1">
                <a:latin typeface="楷体" panose="02010609060101010101" pitchFamily="49" charset="-122"/>
                <a:ea typeface="楷体" panose="02010609060101010101" pitchFamily="49" charset="-122"/>
                <a:sym typeface="+mn-ea"/>
              </a:rPr>
              <a:t>（1）××县人民政府</a:t>
            </a:r>
            <a:r>
              <a:rPr lang="zh-CN" altLang="en-US" sz="2400" b="1">
                <a:solidFill>
                  <a:srgbClr val="C00000"/>
                </a:solidFill>
                <a:latin typeface="楷体" panose="02010609060101010101" pitchFamily="49" charset="-122"/>
                <a:ea typeface="楷体" panose="02010609060101010101" pitchFamily="49" charset="-122"/>
                <a:sym typeface="+mn-ea"/>
              </a:rPr>
              <a:t>办公室</a:t>
            </a:r>
            <a:r>
              <a:rPr lang="zh-CN" altLang="en-US" sz="2400" b="1">
                <a:latin typeface="楷体" panose="02010609060101010101" pitchFamily="49" charset="-122"/>
                <a:ea typeface="楷体" panose="02010609060101010101" pitchFamily="49" charset="-122"/>
                <a:sym typeface="+mn-ea"/>
              </a:rPr>
              <a:t>等。</a:t>
            </a:r>
            <a:endParaRPr lang="zh-CN" altLang="en-US" sz="2400" b="1">
              <a:latin typeface="楷体" panose="02010609060101010101" pitchFamily="49" charset="-122"/>
              <a:ea typeface="楷体" panose="02010609060101010101" pitchFamily="49" charset="-122"/>
              <a:sym typeface="+mn-ea"/>
            </a:endParaRPr>
          </a:p>
        </p:txBody>
      </p:sp>
      <p:grpSp>
        <p:nvGrpSpPr>
          <p:cNvPr id="98" name="组合 97"/>
          <p:cNvGrpSpPr/>
          <p:nvPr/>
        </p:nvGrpSpPr>
        <p:grpSpPr>
          <a:xfrm>
            <a:off x="3431540" y="292100"/>
            <a:ext cx="1727835" cy="844049"/>
            <a:chOff x="5086568" y="-17621"/>
            <a:chExt cx="1727835" cy="799058"/>
          </a:xfrm>
        </p:grpSpPr>
        <p:cxnSp>
          <p:nvCxnSpPr>
            <p:cNvPr id="99" name="直接箭头连接符 98"/>
            <p:cNvCxnSpPr/>
            <p:nvPr/>
          </p:nvCxnSpPr>
          <p:spPr>
            <a:xfrm>
              <a:off x="5086568" y="408555"/>
              <a:ext cx="1727835" cy="0"/>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00" name="组合 99"/>
            <p:cNvGrpSpPr/>
            <p:nvPr/>
          </p:nvGrpSpPr>
          <p:grpSpPr>
            <a:xfrm>
              <a:off x="5209190" y="-17621"/>
              <a:ext cx="1361977" cy="799058"/>
              <a:chOff x="5209190" y="-17621"/>
              <a:chExt cx="1361977" cy="799058"/>
            </a:xfrm>
          </p:grpSpPr>
          <p:grpSp>
            <p:nvGrpSpPr>
              <p:cNvPr id="110" name="组合 109"/>
              <p:cNvGrpSpPr/>
              <p:nvPr/>
            </p:nvGrpSpPr>
            <p:grpSpPr>
              <a:xfrm>
                <a:off x="5931087" y="354790"/>
                <a:ext cx="640080" cy="426191"/>
                <a:chOff x="5485551" y="342159"/>
                <a:chExt cx="640080" cy="426191"/>
              </a:xfrm>
            </p:grpSpPr>
            <p:sp>
              <p:nvSpPr>
                <p:cNvPr id="111" name="矩形 110"/>
                <p:cNvSpPr/>
                <p:nvPr/>
              </p:nvSpPr>
              <p:spPr>
                <a:xfrm>
                  <a:off x="5485551" y="419682"/>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13" name="等腰三角形 112"/>
                <p:cNvSpPr/>
                <p:nvPr/>
              </p:nvSpPr>
              <p:spPr>
                <a:xfrm>
                  <a:off x="5752539" y="342159"/>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nvGrpSpPr>
              <p:cNvPr id="114" name="组合 113"/>
              <p:cNvGrpSpPr/>
              <p:nvPr/>
            </p:nvGrpSpPr>
            <p:grpSpPr>
              <a:xfrm>
                <a:off x="5209190" y="-17621"/>
                <a:ext cx="1264920" cy="799058"/>
                <a:chOff x="6983869" y="-30589"/>
                <a:chExt cx="1264920" cy="799058"/>
              </a:xfrm>
            </p:grpSpPr>
            <p:sp>
              <p:nvSpPr>
                <p:cNvPr id="115" name="矩形 114"/>
                <p:cNvSpPr/>
                <p:nvPr/>
              </p:nvSpPr>
              <p:spPr>
                <a:xfrm>
                  <a:off x="6983869" y="419801"/>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116" name="矩形 115"/>
                <p:cNvSpPr/>
                <p:nvPr/>
              </p:nvSpPr>
              <p:spPr>
                <a:xfrm>
                  <a:off x="7251839" y="-30589"/>
                  <a:ext cx="996950" cy="377523"/>
                </a:xfrm>
                <a:prstGeom prst="rect">
                  <a:avLst/>
                </a:prstGeom>
              </p:spPr>
              <p:txBody>
                <a:bodyPr wrap="square">
                  <a:spAutoFit/>
                </a:bodyPr>
                <a:lstStyle/>
                <a:p>
                  <a:r>
                    <a:rPr lang="zh-CN" altLang="en-US" sz="2000" b="1" dirty="0" smtClean="0">
                      <a:latin typeface="楷体" panose="02010609060101010101" pitchFamily="49" charset="-122"/>
                      <a:ea typeface="楷体" panose="02010609060101010101" pitchFamily="49" charset="-122"/>
                    </a:rPr>
                    <a:t>分析题</a:t>
                  </a:r>
                  <a:endParaRPr lang="zh-CN" altLang="en-US" sz="2000" b="1" dirty="0" smtClean="0">
                    <a:latin typeface="楷体" panose="02010609060101010101" pitchFamily="49" charset="-122"/>
                    <a:ea typeface="楷体" panose="02010609060101010101" pitchFamily="49" charset="-122"/>
                  </a:endParaRPr>
                </a:p>
              </p:txBody>
            </p:sp>
            <p:sp>
              <p:nvSpPr>
                <p:cNvPr id="117" name="等腰三角形 116"/>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grpSp>
      <p:sp>
        <p:nvSpPr>
          <p:cNvPr id="6" name="内容占位符 5"/>
          <p:cNvSpPr>
            <a:spLocks noGrp="1"/>
          </p:cNvSpPr>
          <p:nvPr>
            <p:ph idx="1"/>
          </p:nvPr>
        </p:nvSpPr>
        <p:spPr>
          <a:xfrm>
            <a:off x="925195" y="1386205"/>
            <a:ext cx="8136890" cy="1645285"/>
          </a:xfrm>
          <a:ln w="12700">
            <a:solidFill>
              <a:srgbClr val="993366"/>
            </a:solidFill>
            <a:prstDash val="lgDashDotDot"/>
          </a:ln>
        </p:spPr>
        <p:txBody>
          <a:bodyPr/>
          <a:lstStyle/>
          <a:p>
            <a:pPr>
              <a:lnSpc>
                <a:spcPct val="130000"/>
              </a:lnSpc>
            </a:pPr>
            <a:r>
              <a:rPr lang="en-US" altLang="zh-CN" b="1">
                <a:cs typeface="楷体" panose="02010609060101010101" pitchFamily="49" charset="-122"/>
              </a:rPr>
              <a:t>5.</a:t>
            </a:r>
            <a:r>
              <a:rPr lang="zh-CN" altLang="en-US" b="1">
                <a:cs typeface="楷体" panose="02010609060101010101" pitchFamily="49" charset="-122"/>
              </a:rPr>
              <a:t>材料：以下是一篇公文的开头部分：“为进一步加大</a:t>
            </a:r>
            <a:endParaRPr lang="zh-CN" altLang="en-US" b="1">
              <a:cs typeface="楷体" panose="02010609060101010101" pitchFamily="49" charset="-122"/>
            </a:endParaRPr>
          </a:p>
          <a:p>
            <a:pPr>
              <a:lnSpc>
                <a:spcPct val="130000"/>
              </a:lnSpc>
            </a:pPr>
            <a:r>
              <a:rPr lang="zh-CN" altLang="en-US" b="1">
                <a:cs typeface="楷体" panose="02010609060101010101" pitchFamily="49" charset="-122"/>
              </a:rPr>
              <a:t>抢收工作力度，确保按时完成麦收任务，经县人民政府</a:t>
            </a:r>
            <a:endParaRPr lang="zh-CN" altLang="en-US" b="1">
              <a:cs typeface="楷体" panose="02010609060101010101" pitchFamily="49" charset="-122"/>
            </a:endParaRPr>
          </a:p>
          <a:p>
            <a:pPr>
              <a:lnSpc>
                <a:spcPct val="130000"/>
              </a:lnSpc>
            </a:pPr>
            <a:r>
              <a:rPr lang="zh-CN" altLang="en-US" b="1">
                <a:cs typeface="楷体" panose="02010609060101010101" pitchFamily="49" charset="-122"/>
              </a:rPr>
              <a:t>同意，现就做好小麦抢收工作通知如下：……。”</a:t>
            </a:r>
            <a:endParaRPr lang="zh-CN" altLang="en-US" b="1">
              <a:cs typeface="楷体" panose="02010609060101010101" pitchFamily="49" charset="-122"/>
            </a:endParaRPr>
          </a:p>
        </p:txBody>
      </p:sp>
      <p:sp>
        <p:nvSpPr>
          <p:cNvPr id="4" name="标题 3"/>
          <p:cNvSpPr>
            <a:spLocks noGrp="1"/>
          </p:cNvSpPr>
          <p:nvPr>
            <p:ph type="title"/>
          </p:nvPr>
        </p:nvSpPr>
        <p:spPr>
          <a:xfrm>
            <a:off x="925195" y="473075"/>
            <a:ext cx="1183005" cy="683895"/>
          </a:xfrm>
          <a:solidFill>
            <a:srgbClr val="FFC000"/>
          </a:solidFill>
        </p:spPr>
        <p:txBody>
          <a:bodyPr/>
          <a:lstStyle/>
          <a:p>
            <a:pPr algn="l"/>
            <a:r>
              <a:rPr lang="zh-CN" altLang="en-US" sz="3200"/>
              <a:t>通知</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25195" y="3163570"/>
            <a:ext cx="4907915" cy="891540"/>
          </a:xfrm>
          <a:prstGeom prst="rect">
            <a:avLst/>
          </a:prstGeom>
          <a:noFill/>
          <a:ln w="12700">
            <a:noFill/>
            <a:prstDash val="lgDashDotDot"/>
          </a:ln>
        </p:spPr>
        <p:txBody>
          <a:bodyPr wrap="square" rtlCol="0" anchor="t">
            <a:spAutoFit/>
          </a:bodyPr>
          <a:lstStyle/>
          <a:p>
            <a:pPr>
              <a:lnSpc>
                <a:spcPct val="13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问题：</a:t>
            </a:r>
            <a:endParaRPr lang="zh-CN" altLang="en-US" sz="2000" b="1">
              <a:latin typeface="楷体" panose="02010609060101010101" pitchFamily="49" charset="-122"/>
              <a:ea typeface="楷体" panose="02010609060101010101" pitchFamily="49" charset="-122"/>
              <a:cs typeface="楷体" panose="02010609060101010101" pitchFamily="49" charset="-122"/>
            </a:endParaRPr>
          </a:p>
          <a:p>
            <a:pPr>
              <a:lnSpc>
                <a:spcPct val="13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（2）该通知属于哪一类通知？（2分）</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1284605" y="4269105"/>
            <a:ext cx="3498850" cy="1198880"/>
          </a:xfrm>
          <a:prstGeom prst="rect">
            <a:avLst/>
          </a:prstGeom>
          <a:noFill/>
        </p:spPr>
        <p:txBody>
          <a:bodyPr wrap="square" rtlCol="0" anchor="t">
            <a:spAutoFit/>
          </a:bodyPr>
          <a:lstStyle/>
          <a:p>
            <a:pPr>
              <a:lnSpc>
                <a:spcPct val="150000"/>
              </a:lnSpc>
            </a:pPr>
            <a:r>
              <a:rPr lang="zh-CN" altLang="en-US" sz="2400" b="1">
                <a:solidFill>
                  <a:schemeClr val="tx1"/>
                </a:solidFill>
                <a:latin typeface="楷体" panose="02010609060101010101" pitchFamily="49" charset="-122"/>
                <a:ea typeface="楷体" panose="02010609060101010101" pitchFamily="49" charset="-122"/>
                <a:cs typeface="+mn-ea"/>
                <a:sym typeface="+mn-ea"/>
              </a:rPr>
              <a:t>答：</a:t>
            </a:r>
            <a:endParaRPr lang="zh-CN" altLang="en-US" sz="2400" b="1">
              <a:solidFill>
                <a:schemeClr val="tx1"/>
              </a:solidFill>
              <a:latin typeface="楷体" panose="02010609060101010101" pitchFamily="49" charset="-122"/>
              <a:ea typeface="楷体" panose="02010609060101010101" pitchFamily="49" charset="-122"/>
              <a:cs typeface="+mn-ea"/>
              <a:sym typeface="+mn-ea"/>
            </a:endParaRPr>
          </a:p>
          <a:p>
            <a:pPr>
              <a:lnSpc>
                <a:spcPct val="150000"/>
              </a:lnSpc>
            </a:pPr>
            <a:r>
              <a:rPr lang="zh-CN" altLang="en-US" sz="2400" b="1">
                <a:solidFill>
                  <a:srgbClr val="993366"/>
                </a:solidFill>
                <a:latin typeface="楷体" panose="02010609060101010101" pitchFamily="49" charset="-122"/>
                <a:ea typeface="楷体" panose="02010609060101010101" pitchFamily="49" charset="-122"/>
                <a:cs typeface="+mn-ea"/>
                <a:sym typeface="+mn-ea"/>
              </a:rPr>
              <a:t>部署性</a:t>
            </a:r>
            <a:r>
              <a:rPr lang="zh-CN" altLang="en-US" sz="2400" b="1">
                <a:latin typeface="楷体" panose="02010609060101010101" pitchFamily="49" charset="-122"/>
                <a:ea typeface="楷体" panose="02010609060101010101" pitchFamily="49" charset="-122"/>
                <a:sym typeface="+mn-ea"/>
              </a:rPr>
              <a:t>通知。</a:t>
            </a:r>
            <a:endParaRPr lang="zh-CN" altLang="en-US" sz="2400" b="1">
              <a:latin typeface="楷体" panose="02010609060101010101" pitchFamily="49" charset="-122"/>
              <a:ea typeface="楷体" panose="02010609060101010101" pitchFamily="49" charset="-122"/>
              <a:sym typeface="+mn-ea"/>
            </a:endParaRPr>
          </a:p>
        </p:txBody>
      </p:sp>
      <p:grpSp>
        <p:nvGrpSpPr>
          <p:cNvPr id="98" name="组合 97"/>
          <p:cNvGrpSpPr/>
          <p:nvPr/>
        </p:nvGrpSpPr>
        <p:grpSpPr>
          <a:xfrm>
            <a:off x="3431540" y="292100"/>
            <a:ext cx="1727835" cy="844049"/>
            <a:chOff x="5086568" y="-17621"/>
            <a:chExt cx="1727835" cy="799058"/>
          </a:xfrm>
        </p:grpSpPr>
        <p:cxnSp>
          <p:nvCxnSpPr>
            <p:cNvPr id="99" name="直接箭头连接符 98"/>
            <p:cNvCxnSpPr/>
            <p:nvPr/>
          </p:nvCxnSpPr>
          <p:spPr>
            <a:xfrm>
              <a:off x="5086568" y="408555"/>
              <a:ext cx="1727835" cy="0"/>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00" name="组合 99"/>
            <p:cNvGrpSpPr/>
            <p:nvPr/>
          </p:nvGrpSpPr>
          <p:grpSpPr>
            <a:xfrm>
              <a:off x="5209190" y="-17621"/>
              <a:ext cx="1361977" cy="799058"/>
              <a:chOff x="5209190" y="-17621"/>
              <a:chExt cx="1361977" cy="799058"/>
            </a:xfrm>
          </p:grpSpPr>
          <p:grpSp>
            <p:nvGrpSpPr>
              <p:cNvPr id="110" name="组合 109"/>
              <p:cNvGrpSpPr/>
              <p:nvPr/>
            </p:nvGrpSpPr>
            <p:grpSpPr>
              <a:xfrm>
                <a:off x="5931087" y="354790"/>
                <a:ext cx="640080" cy="426191"/>
                <a:chOff x="5485551" y="342159"/>
                <a:chExt cx="640080" cy="426191"/>
              </a:xfrm>
            </p:grpSpPr>
            <p:sp>
              <p:nvSpPr>
                <p:cNvPr id="111" name="矩形 110"/>
                <p:cNvSpPr/>
                <p:nvPr/>
              </p:nvSpPr>
              <p:spPr>
                <a:xfrm>
                  <a:off x="5485551" y="419682"/>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13" name="等腰三角形 112"/>
                <p:cNvSpPr/>
                <p:nvPr/>
              </p:nvSpPr>
              <p:spPr>
                <a:xfrm>
                  <a:off x="5752539" y="342159"/>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nvGrpSpPr>
              <p:cNvPr id="114" name="组合 113"/>
              <p:cNvGrpSpPr/>
              <p:nvPr/>
            </p:nvGrpSpPr>
            <p:grpSpPr>
              <a:xfrm>
                <a:off x="5209190" y="-17621"/>
                <a:ext cx="1264920" cy="799058"/>
                <a:chOff x="6983869" y="-30589"/>
                <a:chExt cx="1264920" cy="799058"/>
              </a:xfrm>
            </p:grpSpPr>
            <p:sp>
              <p:nvSpPr>
                <p:cNvPr id="115" name="矩形 114"/>
                <p:cNvSpPr/>
                <p:nvPr/>
              </p:nvSpPr>
              <p:spPr>
                <a:xfrm>
                  <a:off x="6983869" y="419801"/>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116" name="矩形 115"/>
                <p:cNvSpPr/>
                <p:nvPr/>
              </p:nvSpPr>
              <p:spPr>
                <a:xfrm>
                  <a:off x="7251839" y="-30589"/>
                  <a:ext cx="996950" cy="377523"/>
                </a:xfrm>
                <a:prstGeom prst="rect">
                  <a:avLst/>
                </a:prstGeom>
              </p:spPr>
              <p:txBody>
                <a:bodyPr wrap="square">
                  <a:spAutoFit/>
                </a:bodyPr>
                <a:lstStyle/>
                <a:p>
                  <a:r>
                    <a:rPr lang="zh-CN" altLang="en-US" sz="2000" b="1" dirty="0" smtClean="0">
                      <a:latin typeface="楷体" panose="02010609060101010101" pitchFamily="49" charset="-122"/>
                      <a:ea typeface="楷体" panose="02010609060101010101" pitchFamily="49" charset="-122"/>
                    </a:rPr>
                    <a:t>分析题</a:t>
                  </a:r>
                  <a:endParaRPr lang="zh-CN" altLang="en-US" sz="2000" b="1" dirty="0" smtClean="0">
                    <a:latin typeface="楷体" panose="02010609060101010101" pitchFamily="49" charset="-122"/>
                    <a:ea typeface="楷体" panose="02010609060101010101" pitchFamily="49" charset="-122"/>
                  </a:endParaRPr>
                </a:p>
              </p:txBody>
            </p:sp>
            <p:sp>
              <p:nvSpPr>
                <p:cNvPr id="117" name="等腰三角形 116"/>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grpSp>
      <p:sp>
        <p:nvSpPr>
          <p:cNvPr id="7" name="内容占位符 6"/>
          <p:cNvSpPr>
            <a:spLocks noGrp="1"/>
          </p:cNvSpPr>
          <p:nvPr>
            <p:ph idx="1"/>
          </p:nvPr>
        </p:nvSpPr>
        <p:spPr>
          <a:xfrm>
            <a:off x="925195" y="1386205"/>
            <a:ext cx="8136890" cy="1645285"/>
          </a:xfrm>
          <a:ln w="12700">
            <a:solidFill>
              <a:srgbClr val="993366"/>
            </a:solidFill>
            <a:prstDash val="lgDashDotDot"/>
          </a:ln>
        </p:spPr>
        <p:txBody>
          <a:bodyPr/>
          <a:lstStyle/>
          <a:p>
            <a:pPr>
              <a:lnSpc>
                <a:spcPct val="130000"/>
              </a:lnSpc>
            </a:pPr>
            <a:r>
              <a:rPr lang="en-US" altLang="zh-CN" b="1">
                <a:cs typeface="楷体" panose="02010609060101010101" pitchFamily="49" charset="-122"/>
              </a:rPr>
              <a:t>5.</a:t>
            </a:r>
            <a:r>
              <a:rPr lang="zh-CN" altLang="en-US" b="1">
                <a:cs typeface="楷体" panose="02010609060101010101" pitchFamily="49" charset="-122"/>
              </a:rPr>
              <a:t>材料：以下是一篇公文的开头部分：“为进一步加大</a:t>
            </a:r>
            <a:endParaRPr lang="zh-CN" altLang="en-US" b="1">
              <a:cs typeface="楷体" panose="02010609060101010101" pitchFamily="49" charset="-122"/>
            </a:endParaRPr>
          </a:p>
          <a:p>
            <a:pPr>
              <a:lnSpc>
                <a:spcPct val="130000"/>
              </a:lnSpc>
            </a:pPr>
            <a:r>
              <a:rPr lang="zh-CN" altLang="en-US" b="1">
                <a:cs typeface="楷体" panose="02010609060101010101" pitchFamily="49" charset="-122"/>
              </a:rPr>
              <a:t>抢收工作力度，确保按时完成麦收任务，经县人民政府</a:t>
            </a:r>
            <a:endParaRPr lang="zh-CN" altLang="en-US" b="1">
              <a:cs typeface="楷体" panose="02010609060101010101" pitchFamily="49" charset="-122"/>
            </a:endParaRPr>
          </a:p>
          <a:p>
            <a:pPr>
              <a:lnSpc>
                <a:spcPct val="130000"/>
              </a:lnSpc>
            </a:pPr>
            <a:r>
              <a:rPr lang="zh-CN" altLang="en-US" b="1">
                <a:cs typeface="楷体" panose="02010609060101010101" pitchFamily="49" charset="-122"/>
              </a:rPr>
              <a:t>同意，现就做好小麦抢收工作通知如下：……。”</a:t>
            </a:r>
            <a:endParaRPr lang="zh-CN" altLang="en-US" b="1">
              <a:cs typeface="楷体" panose="02010609060101010101" pitchFamily="49" charset="-122"/>
            </a:endParaRPr>
          </a:p>
        </p:txBody>
      </p:sp>
      <p:sp>
        <p:nvSpPr>
          <p:cNvPr id="6" name="标题 5"/>
          <p:cNvSpPr>
            <a:spLocks noGrp="1"/>
          </p:cNvSpPr>
          <p:nvPr>
            <p:ph type="title"/>
          </p:nvPr>
        </p:nvSpPr>
        <p:spPr>
          <a:xfrm>
            <a:off x="925195" y="473075"/>
            <a:ext cx="1183005" cy="683895"/>
          </a:xfrm>
          <a:solidFill>
            <a:srgbClr val="FFC000"/>
          </a:solidFill>
        </p:spPr>
        <p:txBody>
          <a:bodyPr/>
          <a:lstStyle/>
          <a:p>
            <a:pPr algn="l"/>
            <a:r>
              <a:rPr lang="zh-CN" altLang="en-US" sz="3200"/>
              <a:t>通知</a:t>
            </a:r>
            <a:endParaRPr lang="zh-CN" altLang="en-US" sz="3200"/>
          </a:p>
        </p:txBody>
      </p:sp>
      <p:pic>
        <p:nvPicPr>
          <p:cNvPr id="3" name="图片 2"/>
          <p:cNvPicPr>
            <a:picLocks noChangeAspect="1"/>
          </p:cNvPicPr>
          <p:nvPr/>
        </p:nvPicPr>
        <p:blipFill>
          <a:blip r:embed="rId1"/>
          <a:stretch>
            <a:fillRect/>
          </a:stretch>
        </p:blipFill>
        <p:spPr>
          <a:xfrm>
            <a:off x="4542790" y="4269105"/>
            <a:ext cx="3324225" cy="13525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0.05"/>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 calcmode="lin" valueType="num">
                                      <p:cBhvr>
                                        <p:cTn id="9" dur="500" fill="hold"/>
                                        <p:tgtEl>
                                          <p:spTgt spid="4"/>
                                        </p:tgtEl>
                                        <p:attrNameLst>
                                          <p:attrName>ppt_x</p:attrName>
                                        </p:attrNameLst>
                                      </p:cBhvr>
                                      <p:tavLst>
                                        <p:tav tm="0">
                                          <p:val>
                                            <p:strVal val="#ppt_x-.2"/>
                                          </p:val>
                                        </p:tav>
                                        <p:tav tm="100000">
                                          <p:val>
                                            <p:strVal val="#ppt_x"/>
                                          </p:val>
                                        </p:tav>
                                      </p:tavLst>
                                    </p:anim>
                                    <p:anim calcmode="lin" valueType="num">
                                      <p:cBhvr>
                                        <p:cTn id="10" dur="500" fill="hold"/>
                                        <p:tgtEl>
                                          <p:spTgt spid="4"/>
                                        </p:tgtEl>
                                        <p:attrNameLst>
                                          <p:attrName>ppt_y</p:attrName>
                                        </p:attrNameLst>
                                      </p:cBhvr>
                                      <p:tavLst>
                                        <p:tav tm="0">
                                          <p:val>
                                            <p:strVal val="#ppt_y"/>
                                          </p:val>
                                        </p:tav>
                                        <p:tav tm="100000">
                                          <p:val>
                                            <p:strVal val="#ppt_y"/>
                                          </p:val>
                                        </p:tav>
                                      </p:tavLst>
                                    </p:anim>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strVal val="#ppt_w*0.05"/>
                                          </p:val>
                                        </p:tav>
                                        <p:tav tm="100000">
                                          <p:val>
                                            <p:strVal val="#ppt_w"/>
                                          </p:val>
                                        </p:tav>
                                      </p:tavLst>
                                    </p:anim>
                                    <p:anim calcmode="lin" valueType="num">
                                      <p:cBhvr>
                                        <p:cTn id="17" dur="500" fill="hold"/>
                                        <p:tgtEl>
                                          <p:spTgt spid="3"/>
                                        </p:tgtEl>
                                        <p:attrNameLst>
                                          <p:attrName>ppt_h</p:attrName>
                                        </p:attrNameLst>
                                      </p:cBhvr>
                                      <p:tavLst>
                                        <p:tav tm="0">
                                          <p:val>
                                            <p:strVal val="#ppt_h"/>
                                          </p:val>
                                        </p:tav>
                                        <p:tav tm="100000">
                                          <p:val>
                                            <p:strVal val="#ppt_h"/>
                                          </p:val>
                                        </p:tav>
                                      </p:tavLst>
                                    </p:anim>
                                    <p:anim calcmode="lin" valueType="num">
                                      <p:cBhvr>
                                        <p:cTn id="18" dur="500" fill="hold"/>
                                        <p:tgtEl>
                                          <p:spTgt spid="3"/>
                                        </p:tgtEl>
                                        <p:attrNameLst>
                                          <p:attrName>ppt_x</p:attrName>
                                        </p:attrNameLst>
                                      </p:cBhvr>
                                      <p:tavLst>
                                        <p:tav tm="0">
                                          <p:val>
                                            <p:strVal val="#ppt_x-.2"/>
                                          </p:val>
                                        </p:tav>
                                        <p:tav tm="100000">
                                          <p:val>
                                            <p:strVal val="#ppt_x"/>
                                          </p:val>
                                        </p:tav>
                                      </p:tavLst>
                                    </p:anim>
                                    <p:anim calcmode="lin" valueType="num">
                                      <p:cBhvr>
                                        <p:cTn id="19" dur="500" fill="hold"/>
                                        <p:tgtEl>
                                          <p:spTgt spid="3"/>
                                        </p:tgtEl>
                                        <p:attrNameLst>
                                          <p:attrName>ppt_y</p:attrName>
                                        </p:attrNameLst>
                                      </p:cBhvr>
                                      <p:tavLst>
                                        <p:tav tm="0">
                                          <p:val>
                                            <p:strVal val="#ppt_y"/>
                                          </p:val>
                                        </p:tav>
                                        <p:tav tm="100000">
                                          <p:val>
                                            <p:strVal val="#ppt_y"/>
                                          </p:val>
                                        </p:tav>
                                      </p:tavLst>
                                    </p:anim>
                                    <p:animEffect transition="in" filter="fade">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25195" y="3163570"/>
            <a:ext cx="7128510" cy="891540"/>
          </a:xfrm>
          <a:prstGeom prst="rect">
            <a:avLst/>
          </a:prstGeom>
          <a:noFill/>
          <a:ln w="12700">
            <a:noFill/>
            <a:prstDash val="lgDashDotDot"/>
          </a:ln>
        </p:spPr>
        <p:txBody>
          <a:bodyPr wrap="square" rtlCol="0" anchor="t">
            <a:spAutoFit/>
          </a:bodyPr>
          <a:lstStyle/>
          <a:p>
            <a:pPr>
              <a:lnSpc>
                <a:spcPct val="13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问题：</a:t>
            </a:r>
            <a:endParaRPr lang="zh-CN" altLang="en-US" sz="2000" b="1">
              <a:latin typeface="楷体" panose="02010609060101010101" pitchFamily="49" charset="-122"/>
              <a:ea typeface="楷体" panose="02010609060101010101" pitchFamily="49" charset="-122"/>
              <a:cs typeface="楷体" panose="02010609060101010101" pitchFamily="49" charset="-122"/>
            </a:endParaRPr>
          </a:p>
          <a:p>
            <a:pPr>
              <a:lnSpc>
                <a:spcPct val="13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（3）请设置该公文主送机关的同类型机关的统称。（2分）</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925195" y="4137025"/>
            <a:ext cx="8752840" cy="2009775"/>
          </a:xfrm>
          <a:prstGeom prst="rect">
            <a:avLst/>
          </a:prstGeom>
          <a:noFill/>
        </p:spPr>
        <p:txBody>
          <a:bodyPr wrap="none" rtlCol="0" anchor="t">
            <a:spAutoFit/>
          </a:bodyPr>
          <a:lstStyle/>
          <a:p>
            <a:pPr algn="l">
              <a:lnSpc>
                <a:spcPct val="13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a:p>
            <a:pPr algn="l">
              <a:lnSpc>
                <a:spcPct val="130000"/>
              </a:lnSpc>
            </a:pPr>
            <a:r>
              <a:rPr lang="zh-CN" altLang="en-US" sz="2400" b="1">
                <a:latin typeface="楷体" panose="02010609060101010101" pitchFamily="49" charset="-122"/>
                <a:ea typeface="楷体" panose="02010609060101010101" pitchFamily="49" charset="-122"/>
                <a:sym typeface="+mn-ea"/>
              </a:rPr>
              <a:t>由于通知是</a:t>
            </a:r>
            <a:r>
              <a:rPr lang="zh-CN" altLang="en-US" sz="2400" b="1">
                <a:solidFill>
                  <a:srgbClr val="7030A0"/>
                </a:solidFill>
                <a:latin typeface="楷体" panose="02010609060101010101" pitchFamily="49" charset="-122"/>
                <a:ea typeface="楷体" panose="02010609060101010101" pitchFamily="49" charset="-122"/>
                <a:cs typeface="+mn-ea"/>
                <a:sym typeface="+mn-ea"/>
              </a:rPr>
              <a:t>下行文</a:t>
            </a:r>
            <a:r>
              <a:rPr lang="zh-CN" altLang="en-US" sz="2400" b="1">
                <a:latin typeface="楷体" panose="02010609060101010101" pitchFamily="49" charset="-122"/>
                <a:ea typeface="楷体" panose="02010609060101010101" pitchFamily="49" charset="-122"/>
                <a:sym typeface="+mn-ea"/>
              </a:rPr>
              <a:t>，又常用为部署性或周知性公文，其主送机关</a:t>
            </a:r>
            <a:endParaRPr lang="zh-CN" altLang="en-US" sz="2400" b="1">
              <a:latin typeface="楷体" panose="02010609060101010101" pitchFamily="49" charset="-122"/>
              <a:ea typeface="楷体" panose="02010609060101010101" pitchFamily="49" charset="-122"/>
              <a:sym typeface="+mn-ea"/>
            </a:endParaRPr>
          </a:p>
          <a:p>
            <a:pPr marL="0" indent="0" algn="l">
              <a:lnSpc>
                <a:spcPct val="130000"/>
              </a:lnSpc>
            </a:pPr>
            <a:r>
              <a:rPr lang="zh-CN" altLang="en-US" sz="2400" b="1">
                <a:latin typeface="楷体" panose="02010609060101010101" pitchFamily="49" charset="-122"/>
                <a:ea typeface="楷体" panose="02010609060101010101" pitchFamily="49" charset="-122"/>
                <a:sym typeface="+mn-ea"/>
              </a:rPr>
              <a:t>单位常用</a:t>
            </a:r>
            <a:r>
              <a:rPr lang="zh-CN" altLang="en-US" sz="2400" b="1">
                <a:solidFill>
                  <a:srgbClr val="7030A0"/>
                </a:solidFill>
                <a:latin typeface="楷体" panose="02010609060101010101" pitchFamily="49" charset="-122"/>
                <a:ea typeface="楷体" panose="02010609060101010101" pitchFamily="49" charset="-122"/>
                <a:sym typeface="+mn-ea"/>
              </a:rPr>
              <a:t>同类型机关统称</a:t>
            </a:r>
            <a:r>
              <a:rPr lang="zh-CN" altLang="en-US" sz="2400" b="1">
                <a:latin typeface="楷体" panose="02010609060101010101" pitchFamily="49" charset="-122"/>
                <a:ea typeface="楷体" panose="02010609060101010101" pitchFamily="49" charset="-122"/>
                <a:sym typeface="+mn-ea"/>
              </a:rPr>
              <a:t>，如</a:t>
            </a:r>
            <a:r>
              <a:rPr lang="en-US" altLang="zh-CN" sz="2400" b="1">
                <a:latin typeface="楷体" panose="02010609060101010101" pitchFamily="49" charset="-122"/>
                <a:ea typeface="楷体" panose="02010609060101010101" pitchFamily="49" charset="-122"/>
                <a:sym typeface="+mn-ea"/>
              </a:rPr>
              <a:t>“</a:t>
            </a:r>
            <a:r>
              <a:rPr sz="2400" b="1">
                <a:latin typeface="楷体" panose="02010609060101010101" pitchFamily="49" charset="-122"/>
                <a:ea typeface="楷体" panose="02010609060101010101" pitchFamily="49" charset="-122"/>
                <a:cs typeface="宋体" panose="02010600030101010101" pitchFamily="2" charset="-122"/>
                <a:sym typeface="+mn-ea"/>
              </a:rPr>
              <a:t>各县（</a:t>
            </a:r>
            <a:r>
              <a:rPr lang="zh-CN" sz="2400" b="1">
                <a:latin typeface="楷体" panose="02010609060101010101" pitchFamily="49" charset="-122"/>
                <a:ea typeface="楷体" panose="02010609060101010101" pitchFamily="49" charset="-122"/>
                <a:cs typeface="宋体" panose="02010600030101010101" pitchFamily="2" charset="-122"/>
                <a:sym typeface="+mn-ea"/>
              </a:rPr>
              <a:t>乡</a:t>
            </a:r>
            <a:r>
              <a:rPr sz="2400" b="1">
                <a:latin typeface="楷体" panose="02010609060101010101" pitchFamily="49" charset="-122"/>
                <a:ea typeface="楷体" panose="02010609060101010101" pitchFamily="49" charset="-122"/>
                <a:cs typeface="宋体" panose="02010600030101010101" pitchFamily="2" charset="-122"/>
                <a:sym typeface="+mn-ea"/>
              </a:rPr>
              <a:t>、</a:t>
            </a:r>
            <a:r>
              <a:rPr lang="zh-CN" sz="2400" b="1">
                <a:latin typeface="楷体" panose="02010609060101010101" pitchFamily="49" charset="-122"/>
                <a:ea typeface="楷体" panose="02010609060101010101" pitchFamily="49" charset="-122"/>
                <a:cs typeface="宋体" panose="02010600030101010101" pitchFamily="2" charset="-122"/>
                <a:sym typeface="+mn-ea"/>
              </a:rPr>
              <a:t>镇</a:t>
            </a:r>
            <a:r>
              <a:rPr sz="2400" b="1">
                <a:latin typeface="楷体" panose="02010609060101010101" pitchFamily="49" charset="-122"/>
                <a:ea typeface="楷体" panose="02010609060101010101" pitchFamily="49" charset="-122"/>
                <a:cs typeface="宋体" panose="02010600030101010101" pitchFamily="2" charset="-122"/>
                <a:sym typeface="+mn-ea"/>
              </a:rPr>
              <a:t>）、人民政府，</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30000"/>
              </a:lnSpc>
            </a:pPr>
            <a:r>
              <a:rPr lang="zh-CN" sz="2400" b="1">
                <a:latin typeface="楷体" panose="02010609060101010101" pitchFamily="49" charset="-122"/>
                <a:ea typeface="楷体" panose="02010609060101010101" pitchFamily="49" charset="-122"/>
                <a:cs typeface="宋体" panose="02010600030101010101" pitchFamily="2" charset="-122"/>
                <a:sym typeface="+mn-ea"/>
              </a:rPr>
              <a:t>县</a:t>
            </a:r>
            <a:r>
              <a:rPr sz="2400" b="1">
                <a:latin typeface="楷体" panose="02010609060101010101" pitchFamily="49" charset="-122"/>
                <a:ea typeface="楷体" panose="02010609060101010101" pitchFamily="49" charset="-122"/>
                <a:cs typeface="宋体" panose="02010600030101010101" pitchFamily="2" charset="-122"/>
                <a:sym typeface="+mn-ea"/>
              </a:rPr>
              <a:t>委各部委，</a:t>
            </a:r>
            <a:r>
              <a:rPr lang="zh-CN" sz="2400" b="1">
                <a:latin typeface="楷体" panose="02010609060101010101" pitchFamily="49" charset="-122"/>
                <a:ea typeface="楷体" panose="02010609060101010101" pitchFamily="49" charset="-122"/>
                <a:cs typeface="宋体" panose="02010600030101010101" pitchFamily="2" charset="-122"/>
                <a:sym typeface="+mn-ea"/>
              </a:rPr>
              <a:t>县</a:t>
            </a:r>
            <a:r>
              <a:rPr sz="2400" b="1">
                <a:latin typeface="楷体" panose="02010609060101010101" pitchFamily="49" charset="-122"/>
                <a:ea typeface="楷体" panose="02010609060101010101" pitchFamily="49" charset="-122"/>
                <a:cs typeface="宋体" panose="02010600030101010101" pitchFamily="2" charset="-122"/>
                <a:sym typeface="+mn-ea"/>
              </a:rPr>
              <a:t>各局委办，各直属单位</a:t>
            </a:r>
            <a:r>
              <a:rPr lang="en-US" sz="2400" b="1">
                <a:latin typeface="楷体" panose="02010609060101010101" pitchFamily="49" charset="-122"/>
                <a:ea typeface="楷体" panose="02010609060101010101" pitchFamily="49" charset="-122"/>
                <a:cs typeface="宋体" panose="02010600030101010101" pitchFamily="2" charset="-122"/>
                <a:sym typeface="+mn-ea"/>
              </a:rPr>
              <a:t>”</a:t>
            </a:r>
            <a:r>
              <a:rPr lang="zh-CN" altLang="en-US" sz="2400" b="1">
                <a:latin typeface="楷体" panose="02010609060101010101" pitchFamily="49" charset="-122"/>
                <a:ea typeface="楷体" panose="02010609060101010101" pitchFamily="49" charset="-122"/>
                <a:sym typeface="+mn-ea"/>
              </a:rPr>
              <a:t>。</a:t>
            </a:r>
            <a:endParaRPr lang="zh-CN" altLang="en-US" sz="2400" b="1">
              <a:latin typeface="楷体" panose="02010609060101010101" pitchFamily="49" charset="-122"/>
              <a:ea typeface="楷体" panose="02010609060101010101" pitchFamily="49" charset="-122"/>
              <a:sym typeface="+mn-ea"/>
            </a:endParaRPr>
          </a:p>
        </p:txBody>
      </p:sp>
      <p:grpSp>
        <p:nvGrpSpPr>
          <p:cNvPr id="98" name="组合 97"/>
          <p:cNvGrpSpPr/>
          <p:nvPr/>
        </p:nvGrpSpPr>
        <p:grpSpPr>
          <a:xfrm>
            <a:off x="3431540" y="292100"/>
            <a:ext cx="1727835" cy="844049"/>
            <a:chOff x="5086568" y="-17621"/>
            <a:chExt cx="1727835" cy="799058"/>
          </a:xfrm>
        </p:grpSpPr>
        <p:cxnSp>
          <p:nvCxnSpPr>
            <p:cNvPr id="99" name="直接箭头连接符 98"/>
            <p:cNvCxnSpPr/>
            <p:nvPr/>
          </p:nvCxnSpPr>
          <p:spPr>
            <a:xfrm>
              <a:off x="5086568" y="408555"/>
              <a:ext cx="1727835" cy="0"/>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00" name="组合 99"/>
            <p:cNvGrpSpPr/>
            <p:nvPr/>
          </p:nvGrpSpPr>
          <p:grpSpPr>
            <a:xfrm>
              <a:off x="5209190" y="-17621"/>
              <a:ext cx="1361977" cy="799058"/>
              <a:chOff x="5209190" y="-17621"/>
              <a:chExt cx="1361977" cy="799058"/>
            </a:xfrm>
          </p:grpSpPr>
          <p:grpSp>
            <p:nvGrpSpPr>
              <p:cNvPr id="110" name="组合 109"/>
              <p:cNvGrpSpPr/>
              <p:nvPr/>
            </p:nvGrpSpPr>
            <p:grpSpPr>
              <a:xfrm>
                <a:off x="5931087" y="354790"/>
                <a:ext cx="640080" cy="426191"/>
                <a:chOff x="5485551" y="342159"/>
                <a:chExt cx="640080" cy="426191"/>
              </a:xfrm>
            </p:grpSpPr>
            <p:sp>
              <p:nvSpPr>
                <p:cNvPr id="111" name="矩形 110"/>
                <p:cNvSpPr/>
                <p:nvPr/>
              </p:nvSpPr>
              <p:spPr>
                <a:xfrm>
                  <a:off x="5485551" y="419682"/>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13" name="等腰三角形 112"/>
                <p:cNvSpPr/>
                <p:nvPr/>
              </p:nvSpPr>
              <p:spPr>
                <a:xfrm>
                  <a:off x="5752539" y="342159"/>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nvGrpSpPr>
              <p:cNvPr id="114" name="组合 113"/>
              <p:cNvGrpSpPr/>
              <p:nvPr/>
            </p:nvGrpSpPr>
            <p:grpSpPr>
              <a:xfrm>
                <a:off x="5209190" y="-17621"/>
                <a:ext cx="1264920" cy="799058"/>
                <a:chOff x="6983869" y="-30589"/>
                <a:chExt cx="1264920" cy="799058"/>
              </a:xfrm>
            </p:grpSpPr>
            <p:sp>
              <p:nvSpPr>
                <p:cNvPr id="115" name="矩形 114"/>
                <p:cNvSpPr/>
                <p:nvPr/>
              </p:nvSpPr>
              <p:spPr>
                <a:xfrm>
                  <a:off x="6983869" y="419801"/>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116" name="矩形 115"/>
                <p:cNvSpPr/>
                <p:nvPr/>
              </p:nvSpPr>
              <p:spPr>
                <a:xfrm>
                  <a:off x="7251839" y="-30589"/>
                  <a:ext cx="996950" cy="377523"/>
                </a:xfrm>
                <a:prstGeom prst="rect">
                  <a:avLst/>
                </a:prstGeom>
              </p:spPr>
              <p:txBody>
                <a:bodyPr wrap="square">
                  <a:spAutoFit/>
                </a:bodyPr>
                <a:lstStyle/>
                <a:p>
                  <a:r>
                    <a:rPr lang="zh-CN" altLang="en-US" sz="2000" b="1" dirty="0" smtClean="0">
                      <a:latin typeface="楷体" panose="02010609060101010101" pitchFamily="49" charset="-122"/>
                      <a:ea typeface="楷体" panose="02010609060101010101" pitchFamily="49" charset="-122"/>
                    </a:rPr>
                    <a:t>分析题</a:t>
                  </a:r>
                  <a:endParaRPr lang="zh-CN" altLang="en-US" sz="2000" b="1" dirty="0" smtClean="0">
                    <a:latin typeface="楷体" panose="02010609060101010101" pitchFamily="49" charset="-122"/>
                    <a:ea typeface="楷体" panose="02010609060101010101" pitchFamily="49" charset="-122"/>
                  </a:endParaRPr>
                </a:p>
              </p:txBody>
            </p:sp>
            <p:sp>
              <p:nvSpPr>
                <p:cNvPr id="117" name="等腰三角形 116"/>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grpSp>
      <p:sp>
        <p:nvSpPr>
          <p:cNvPr id="7" name="内容占位符 6"/>
          <p:cNvSpPr>
            <a:spLocks noGrp="1"/>
          </p:cNvSpPr>
          <p:nvPr>
            <p:ph idx="1"/>
          </p:nvPr>
        </p:nvSpPr>
        <p:spPr>
          <a:xfrm>
            <a:off x="925195" y="1386205"/>
            <a:ext cx="8136890" cy="1645285"/>
          </a:xfrm>
          <a:ln w="12700">
            <a:solidFill>
              <a:srgbClr val="993366"/>
            </a:solidFill>
            <a:prstDash val="lgDashDotDot"/>
          </a:ln>
        </p:spPr>
        <p:txBody>
          <a:bodyPr/>
          <a:lstStyle/>
          <a:p>
            <a:pPr>
              <a:lnSpc>
                <a:spcPct val="130000"/>
              </a:lnSpc>
            </a:pPr>
            <a:r>
              <a:rPr lang="en-US" altLang="zh-CN" b="1">
                <a:cs typeface="楷体" panose="02010609060101010101" pitchFamily="49" charset="-122"/>
              </a:rPr>
              <a:t>5.</a:t>
            </a:r>
            <a:r>
              <a:rPr lang="zh-CN" altLang="en-US" b="1">
                <a:cs typeface="楷体" panose="02010609060101010101" pitchFamily="49" charset="-122"/>
              </a:rPr>
              <a:t>材料：以下是一篇公文的开头部分：“为进一步加大</a:t>
            </a:r>
            <a:endParaRPr lang="zh-CN" altLang="en-US" b="1">
              <a:cs typeface="楷体" panose="02010609060101010101" pitchFamily="49" charset="-122"/>
            </a:endParaRPr>
          </a:p>
          <a:p>
            <a:pPr>
              <a:lnSpc>
                <a:spcPct val="130000"/>
              </a:lnSpc>
            </a:pPr>
            <a:r>
              <a:rPr lang="zh-CN" altLang="en-US" b="1">
                <a:cs typeface="楷体" panose="02010609060101010101" pitchFamily="49" charset="-122"/>
              </a:rPr>
              <a:t>抢收工作力度，确保按时完成麦收任务，经县人民政府</a:t>
            </a:r>
            <a:endParaRPr lang="zh-CN" altLang="en-US" b="1">
              <a:cs typeface="楷体" panose="02010609060101010101" pitchFamily="49" charset="-122"/>
            </a:endParaRPr>
          </a:p>
          <a:p>
            <a:pPr>
              <a:lnSpc>
                <a:spcPct val="130000"/>
              </a:lnSpc>
            </a:pPr>
            <a:r>
              <a:rPr lang="zh-CN" altLang="en-US" b="1">
                <a:cs typeface="楷体" panose="02010609060101010101" pitchFamily="49" charset="-122"/>
              </a:rPr>
              <a:t>同意，现就做好小麦抢收工作通知如下：……。”</a:t>
            </a:r>
            <a:endParaRPr lang="zh-CN" altLang="en-US" b="1">
              <a:cs typeface="楷体" panose="02010609060101010101" pitchFamily="49" charset="-122"/>
            </a:endParaRPr>
          </a:p>
        </p:txBody>
      </p:sp>
      <p:sp>
        <p:nvSpPr>
          <p:cNvPr id="6" name="标题 5"/>
          <p:cNvSpPr>
            <a:spLocks noGrp="1"/>
          </p:cNvSpPr>
          <p:nvPr>
            <p:ph type="title"/>
          </p:nvPr>
        </p:nvSpPr>
        <p:spPr>
          <a:xfrm>
            <a:off x="925195" y="473075"/>
            <a:ext cx="1183005" cy="683895"/>
          </a:xfrm>
          <a:solidFill>
            <a:srgbClr val="FFC000"/>
          </a:solidFill>
        </p:spPr>
        <p:txBody>
          <a:bodyPr/>
          <a:lstStyle/>
          <a:p>
            <a:pPr algn="l"/>
            <a:r>
              <a:rPr lang="zh-CN" altLang="en-US" sz="3200"/>
              <a:t>通知</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53110" y="488950"/>
            <a:ext cx="1782445" cy="606425"/>
          </a:xfrm>
          <a:noFill/>
          <a:ln>
            <a:noFill/>
          </a:ln>
          <a:extLst>
            <a:ext uri="{909E8E84-426E-40DD-AFC4-6F175D3DCCD1}">
              <a14:hiddenFill xmlns:a14="http://schemas.microsoft.com/office/drawing/2010/main">
                <a:solidFill>
                  <a:srgbClr val="002060"/>
                </a:solidFill>
              </a14:hiddenFill>
            </a:ext>
          </a:extLst>
        </p:spPr>
        <p:txBody>
          <a:bodyPr/>
          <a:lstStyle/>
          <a:p>
            <a:r>
              <a:rPr lang="zh-CN" altLang="zh-CN" sz="3600" b="1">
                <a:solidFill>
                  <a:srgbClr val="002060"/>
                </a:solidFill>
              </a:rPr>
              <a:t>通知</a:t>
            </a:r>
            <a:endParaRPr lang="zh-CN" altLang="zh-CN" sz="3600" b="1">
              <a:solidFill>
                <a:srgbClr val="002060"/>
              </a:solidFill>
            </a:endParaRPr>
          </a:p>
        </p:txBody>
      </p:sp>
      <p:sp>
        <p:nvSpPr>
          <p:cNvPr id="3" name="内容占位符 2"/>
          <p:cNvSpPr>
            <a:spLocks noGrp="1"/>
          </p:cNvSpPr>
          <p:nvPr>
            <p:ph idx="1"/>
          </p:nvPr>
        </p:nvSpPr>
        <p:spPr>
          <a:xfrm>
            <a:off x="925195" y="1386205"/>
            <a:ext cx="8999220" cy="4582160"/>
          </a:xfrm>
        </p:spPr>
        <p:txBody>
          <a:bodyPr/>
          <a:lstStyle/>
          <a:p>
            <a:pPr>
              <a:lnSpc>
                <a:spcPct val="140000"/>
              </a:lnSpc>
            </a:pPr>
            <a:r>
              <a:rPr lang="zh-CN" altLang="en-US" dirty="0">
                <a:sym typeface="+mn-ea"/>
              </a:rPr>
              <a:t>（1）</a:t>
            </a:r>
            <a:r>
              <a:rPr lang="zh-CN" altLang="en-US" b="1">
                <a:solidFill>
                  <a:srgbClr val="7030A0"/>
                </a:solidFill>
                <a:latin typeface="微软雅黑" panose="020B0503020204020204" charset="-122"/>
                <a:ea typeface="微软雅黑" panose="020B0503020204020204" charset="-122"/>
                <a:sym typeface="+mn-ea"/>
              </a:rPr>
              <a:t>性质</a:t>
            </a:r>
            <a:r>
              <a:rPr lang="zh-CN" altLang="en-US" b="1" dirty="0">
                <a:latin typeface="微软雅黑" panose="020B0503020204020204" charset="-122"/>
                <a:ea typeface="微软雅黑" panose="020B0503020204020204" charset="-122"/>
                <a:sym typeface="+mn-ea"/>
              </a:rPr>
              <a:t>：</a:t>
            </a:r>
            <a:r>
              <a:rPr lang="zh-CN" altLang="en-US" dirty="0">
                <a:sym typeface="+mn-ea"/>
              </a:rPr>
              <a:t>发布、传达要求下级机关执行和有关单位</a:t>
            </a:r>
            <a:r>
              <a:rPr lang="zh-CN" altLang="en-US" b="1" dirty="0">
                <a:solidFill>
                  <a:srgbClr val="C00000"/>
                </a:solidFill>
                <a:sym typeface="+mn-ea"/>
              </a:rPr>
              <a:t>周知</a:t>
            </a:r>
            <a:endParaRPr lang="zh-CN" altLang="en-US" dirty="0">
              <a:sym typeface="+mn-ea"/>
            </a:endParaRPr>
          </a:p>
          <a:p>
            <a:pPr>
              <a:lnSpc>
                <a:spcPct val="140000"/>
              </a:lnSpc>
            </a:pPr>
            <a:r>
              <a:rPr lang="zh-CN" altLang="en-US" dirty="0">
                <a:sym typeface="+mn-ea"/>
              </a:rPr>
              <a:t>          或</a:t>
            </a:r>
            <a:r>
              <a:rPr lang="zh-CN" altLang="en-US" b="1" dirty="0">
                <a:solidFill>
                  <a:srgbClr val="C00000"/>
                </a:solidFill>
                <a:sym typeface="+mn-ea"/>
              </a:rPr>
              <a:t>执行</a:t>
            </a:r>
            <a:r>
              <a:rPr lang="zh-CN" altLang="en-US" dirty="0">
                <a:sym typeface="+mn-ea"/>
              </a:rPr>
              <a:t>的事项，</a:t>
            </a:r>
            <a:r>
              <a:rPr lang="zh-CN" altLang="en-US" b="1" dirty="0">
                <a:solidFill>
                  <a:srgbClr val="C00000"/>
                </a:solidFill>
                <a:sym typeface="+mn-ea"/>
              </a:rPr>
              <a:t>批转</a:t>
            </a:r>
            <a:r>
              <a:rPr lang="zh-CN" altLang="en-US" dirty="0">
                <a:sym typeface="+mn-ea"/>
              </a:rPr>
              <a:t>、</a:t>
            </a:r>
            <a:r>
              <a:rPr lang="zh-CN" altLang="en-US" b="1" dirty="0">
                <a:solidFill>
                  <a:srgbClr val="C00000"/>
                </a:solidFill>
                <a:sym typeface="+mn-ea"/>
              </a:rPr>
              <a:t>转发</a:t>
            </a:r>
            <a:r>
              <a:rPr lang="zh-CN" altLang="en-US" dirty="0">
                <a:sym typeface="+mn-ea"/>
              </a:rPr>
              <a:t>公文。</a:t>
            </a:r>
            <a:endParaRPr lang="zh-CN" altLang="en-US" dirty="0">
              <a:sym typeface="+mn-ea"/>
            </a:endParaRPr>
          </a:p>
          <a:p>
            <a:pPr>
              <a:lnSpc>
                <a:spcPct val="140000"/>
              </a:lnSpc>
            </a:pPr>
            <a:r>
              <a:rPr lang="zh-CN" altLang="en-US" dirty="0">
                <a:sym typeface="+mn-ea"/>
              </a:rPr>
              <a:t>（</a:t>
            </a:r>
            <a:r>
              <a:rPr lang="en-US" altLang="zh-CN" dirty="0">
                <a:sym typeface="+mn-ea"/>
              </a:rPr>
              <a:t>2</a:t>
            </a:r>
            <a:r>
              <a:rPr lang="zh-CN" altLang="en-US" dirty="0">
                <a:sym typeface="+mn-ea"/>
              </a:rPr>
              <a:t>）通知的作用：</a:t>
            </a:r>
            <a:endParaRPr lang="zh-CN" altLang="en-US" dirty="0">
              <a:sym typeface="+mn-ea"/>
            </a:endParaRPr>
          </a:p>
          <a:p>
            <a:pPr>
              <a:lnSpc>
                <a:spcPct val="140000"/>
              </a:lnSpc>
            </a:pPr>
            <a:r>
              <a:rPr lang="zh-CN" altLang="en-US" b="1" dirty="0">
                <a:solidFill>
                  <a:schemeClr val="tx1"/>
                </a:solidFill>
                <a:sym typeface="+mn-ea"/>
              </a:rPr>
              <a:t>       ①</a:t>
            </a:r>
            <a:r>
              <a:rPr lang="zh-CN" altLang="en-US" b="1" dirty="0">
                <a:solidFill>
                  <a:srgbClr val="C00000"/>
                </a:solidFill>
                <a:sym typeface="+mn-ea"/>
              </a:rPr>
              <a:t>指令</a:t>
            </a:r>
            <a:r>
              <a:rPr lang="zh-CN" altLang="en-US">
                <a:sym typeface="+mn-ea"/>
              </a:rPr>
              <a:t>作用</a:t>
            </a:r>
            <a:endParaRPr lang="zh-CN" altLang="en-US">
              <a:sym typeface="+mn-ea"/>
            </a:endParaRPr>
          </a:p>
          <a:p>
            <a:pPr>
              <a:lnSpc>
                <a:spcPct val="140000"/>
              </a:lnSpc>
            </a:pPr>
            <a:r>
              <a:rPr lang="zh-CN" altLang="en-US">
                <a:sym typeface="+mn-ea"/>
              </a:rPr>
              <a:t>       ②“</a:t>
            </a:r>
            <a:r>
              <a:rPr lang="zh-CN" altLang="en-US" b="1" dirty="0">
                <a:solidFill>
                  <a:srgbClr val="C00000"/>
                </a:solidFill>
                <a:sym typeface="+mn-ea"/>
              </a:rPr>
              <a:t>桥梁</a:t>
            </a:r>
            <a:r>
              <a:rPr lang="zh-CN" altLang="en-US">
                <a:sym typeface="+mn-ea"/>
              </a:rPr>
              <a:t>”和“</a:t>
            </a:r>
            <a:r>
              <a:rPr lang="zh-CN" altLang="en-US" b="1" dirty="0">
                <a:solidFill>
                  <a:srgbClr val="C00000"/>
                </a:solidFill>
                <a:sym typeface="+mn-ea"/>
              </a:rPr>
              <a:t>纽带</a:t>
            </a:r>
            <a:r>
              <a:rPr lang="zh-CN" altLang="en-US">
                <a:sym typeface="+mn-ea"/>
              </a:rPr>
              <a:t>”作用</a:t>
            </a:r>
            <a:endParaRPr lang="zh-CN" altLang="en-US">
              <a:sym typeface="+mn-ea"/>
            </a:endParaRPr>
          </a:p>
          <a:p>
            <a:pPr>
              <a:lnSpc>
                <a:spcPct val="140000"/>
              </a:lnSpc>
            </a:pPr>
            <a:r>
              <a:rPr lang="zh-CN" altLang="en-US" b="1" dirty="0">
                <a:solidFill>
                  <a:schemeClr val="tx1"/>
                </a:solidFill>
                <a:sym typeface="+mn-ea"/>
              </a:rPr>
              <a:t>       ③</a:t>
            </a:r>
            <a:r>
              <a:rPr lang="zh-CN" altLang="en-US" b="1" dirty="0">
                <a:solidFill>
                  <a:srgbClr val="C00000"/>
                </a:solidFill>
                <a:sym typeface="+mn-ea"/>
              </a:rPr>
              <a:t>传达</a:t>
            </a:r>
            <a:r>
              <a:rPr lang="zh-CN" altLang="en-US">
                <a:sym typeface="+mn-ea"/>
              </a:rPr>
              <a:t>作用</a:t>
            </a:r>
            <a:endParaRPr lang="zh-CN" altLang="en-US">
              <a:sym typeface="+mn-ea"/>
            </a:endParaRPr>
          </a:p>
          <a:p>
            <a:pPr>
              <a:lnSpc>
                <a:spcPct val="120000"/>
              </a:lnSpc>
            </a:pPr>
            <a:r>
              <a:rPr lang="zh-CN" altLang="en-US" b="1" dirty="0">
                <a:solidFill>
                  <a:schemeClr val="tx1"/>
                </a:solidFill>
                <a:sym typeface="+mn-ea"/>
              </a:rPr>
              <a:t>       ④</a:t>
            </a:r>
            <a:r>
              <a:rPr lang="zh-CN" altLang="en-US" b="1" dirty="0">
                <a:solidFill>
                  <a:srgbClr val="C00000"/>
                </a:solidFill>
                <a:sym typeface="+mn-ea"/>
              </a:rPr>
              <a:t>决定</a:t>
            </a:r>
            <a:r>
              <a:rPr lang="zh-CN" altLang="en-US">
                <a:sym typeface="+mn-ea"/>
              </a:rPr>
              <a:t>作用</a:t>
            </a:r>
            <a:r>
              <a:rPr lang="zh-CN" altLang="en-US" b="1" dirty="0">
                <a:solidFill>
                  <a:schemeClr val="tx1"/>
                </a:solidFill>
                <a:sym typeface="+mn-ea"/>
              </a:rPr>
              <a:t> </a:t>
            </a:r>
            <a:endParaRPr lang="zh-CN" altLang="en-US" b="1" dirty="0">
              <a:solidFill>
                <a:schemeClr val="tx1"/>
              </a:solidFill>
              <a:sym typeface="+mn-ea"/>
            </a:endParaRPr>
          </a:p>
          <a:p>
            <a:pPr>
              <a:lnSpc>
                <a:spcPct val="120000"/>
              </a:lnSpc>
            </a:pPr>
            <a:r>
              <a:rPr lang="zh-CN" altLang="en-US" b="1" dirty="0">
                <a:solidFill>
                  <a:schemeClr val="tx1"/>
                </a:solidFill>
                <a:sym typeface="+mn-ea"/>
              </a:rPr>
              <a:t>       ⑤</a:t>
            </a:r>
            <a:r>
              <a:rPr lang="zh-CN" altLang="en-US" b="1" dirty="0">
                <a:solidFill>
                  <a:srgbClr val="C00000"/>
                </a:solidFill>
                <a:sym typeface="+mn-ea"/>
              </a:rPr>
              <a:t>沟通</a:t>
            </a:r>
            <a:r>
              <a:rPr lang="zh-CN" altLang="en-US">
                <a:sym typeface="+mn-ea"/>
              </a:rPr>
              <a:t>作用</a:t>
            </a:r>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727075" y="480060"/>
            <a:ext cx="1782445" cy="693420"/>
          </a:xfrm>
          <a:noFill/>
          <a:ln>
            <a:noFill/>
          </a:ln>
          <a:extLst>
            <a:ext uri="{909E8E84-426E-40DD-AFC4-6F175D3DCCD1}">
              <a14:hiddenFill xmlns:a14="http://schemas.microsoft.com/office/drawing/2010/main">
                <a:solidFill>
                  <a:srgbClr val="002060"/>
                </a:solidFill>
              </a14:hiddenFill>
            </a:ext>
          </a:extLst>
        </p:spPr>
        <p:txBody>
          <a:bodyPr/>
          <a:lstStyle/>
          <a:p>
            <a:r>
              <a:rPr lang="zh-CN" altLang="zh-CN" sz="3600" b="1">
                <a:solidFill>
                  <a:srgbClr val="002060"/>
                </a:solidFill>
              </a:rPr>
              <a:t>通知</a:t>
            </a:r>
            <a:endParaRPr lang="zh-CN" altLang="zh-CN" sz="3600" b="1">
              <a:solidFill>
                <a:srgbClr val="002060"/>
              </a:solidFill>
            </a:endParaRPr>
          </a:p>
        </p:txBody>
      </p:sp>
      <p:pic>
        <p:nvPicPr>
          <p:cNvPr id="8" name="图片 7" descr="通知的分类"/>
          <p:cNvPicPr>
            <a:picLocks noChangeAspect="1"/>
          </p:cNvPicPr>
          <p:nvPr/>
        </p:nvPicPr>
        <p:blipFill>
          <a:blip r:embed="rId1"/>
          <a:stretch>
            <a:fillRect/>
          </a:stretch>
        </p:blipFill>
        <p:spPr>
          <a:xfrm>
            <a:off x="1086485" y="2209800"/>
            <a:ext cx="9449435" cy="28346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55575" y="1235710"/>
            <a:ext cx="9888220" cy="1605280"/>
          </a:xfrm>
          <a:prstGeom prst="rect">
            <a:avLst/>
          </a:prstGeom>
        </p:spPr>
        <p:txBody>
          <a:bodyPr wrap="square">
            <a:spAutoFit/>
          </a:bodyPr>
          <a:p>
            <a:pPr algn="l">
              <a:lnSpc>
                <a:spcPct val="170000"/>
              </a:lnSpc>
            </a:pPr>
            <a:endParaRPr lang="zh-CN" altLang="en-US" sz="2400" dirty="0">
              <a:latin typeface="宋体" panose="02010600030101010101" pitchFamily="2" charset="-122"/>
              <a:ea typeface="宋体" panose="02010600030101010101" pitchFamily="2" charset="-122"/>
              <a:cs typeface="宋体" panose="02010600030101010101" pitchFamily="2" charset="-122"/>
            </a:endParaRPr>
          </a:p>
          <a:p>
            <a:pPr algn="just">
              <a:lnSpc>
                <a:spcPct val="180000"/>
              </a:lnSpc>
            </a:pPr>
            <a:r>
              <a:rPr lang="zh-CN" altLang="en-US" sz="2400" dirty="0">
                <a:latin typeface="宋体" panose="02010600030101010101" pitchFamily="2" charset="-122"/>
                <a:ea typeface="宋体" panose="02010600030101010101" pitchFamily="2" charset="-122"/>
                <a:cs typeface="宋体" panose="02010600030101010101" pitchFamily="2" charset="-122"/>
              </a:rPr>
              <a:t>    </a:t>
            </a:r>
            <a:r>
              <a:rPr lang="zh-CN" altLang="en-US" sz="3200" b="1" dirty="0">
                <a:solidFill>
                  <a:srgbClr val="C00000"/>
                </a:solidFill>
                <a:latin typeface="微软雅黑" panose="020B0503020204020204" charset="-122"/>
                <a:ea typeface="微软雅黑" panose="020B0503020204020204" charset="-122"/>
                <a:cs typeface="宋体" panose="02010600030101010101" pitchFamily="2" charset="-122"/>
              </a:rPr>
              <a:t> 复习资料          资料库</a:t>
            </a:r>
            <a:endParaRPr lang="zh-CN" altLang="en-US" sz="2000" dirty="0">
              <a:latin typeface="宋体" panose="02010600030101010101" pitchFamily="2" charset="-122"/>
              <a:ea typeface="宋体" panose="02010600030101010101" pitchFamily="2" charset="-122"/>
              <a:cs typeface="宋体" panose="02010600030101010101" pitchFamily="2" charset="-122"/>
            </a:endParaRPr>
          </a:p>
        </p:txBody>
      </p:sp>
      <p:grpSp>
        <p:nvGrpSpPr>
          <p:cNvPr id="18" name="组合 17"/>
          <p:cNvGrpSpPr/>
          <p:nvPr/>
        </p:nvGrpSpPr>
        <p:grpSpPr>
          <a:xfrm>
            <a:off x="2696210" y="3379470"/>
            <a:ext cx="6558915" cy="2369820"/>
            <a:chOff x="7542" y="5779"/>
            <a:chExt cx="8620" cy="3732"/>
          </a:xfrm>
        </p:grpSpPr>
        <p:sp>
          <p:nvSpPr>
            <p:cNvPr id="11" name="文本框 10"/>
            <p:cNvSpPr txBox="1"/>
            <p:nvPr/>
          </p:nvSpPr>
          <p:spPr>
            <a:xfrm>
              <a:off x="7652" y="5779"/>
              <a:ext cx="7985" cy="3732"/>
            </a:xfrm>
            <a:prstGeom prst="rect">
              <a:avLst/>
            </a:prstGeom>
            <a:noFill/>
          </p:spPr>
          <p:txBody>
            <a:bodyPr wrap="square" rtlCol="0">
              <a:spAutoFit/>
            </a:bodyPr>
            <a:p>
              <a:pPr>
                <a:lnSpc>
                  <a:spcPct val="130000"/>
                </a:lnSpc>
              </a:pPr>
              <a:r>
                <a:rPr lang="zh-CN" altLang="en-US" sz="2400" b="1" dirty="0">
                  <a:solidFill>
                    <a:srgbClr val="00B050"/>
                  </a:solidFill>
                  <a:latin typeface="微软雅黑" panose="020B0503020204020204" charset="-122"/>
                  <a:ea typeface="微软雅黑" panose="020B0503020204020204" charset="-122"/>
                  <a:cs typeface="微软雅黑" panose="020B0503020204020204" charset="-122"/>
                </a:rPr>
                <a:t>有【考前冲刺宝】</a:t>
              </a:r>
              <a:r>
                <a:rPr lang="zh-CN" altLang="en-US" sz="2200">
                  <a:latin typeface="华文中宋" panose="02010600040101010101" charset="-122"/>
                  <a:ea typeface="华文中宋" panose="02010600040101010101" charset="-122"/>
                  <a:cs typeface="华文中宋" panose="02010600040101010101" charset="-122"/>
                </a:rPr>
                <a:t>的同学：</a:t>
              </a:r>
              <a:endParaRPr lang="zh-CN" altLang="en-US" sz="2200">
                <a:latin typeface="华文中宋" panose="02010600040101010101" charset="-122"/>
                <a:ea typeface="华文中宋" panose="02010600040101010101" charset="-122"/>
                <a:cs typeface="华文中宋" panose="02010600040101010101" charset="-122"/>
              </a:endParaRPr>
            </a:p>
            <a:p>
              <a:pPr>
                <a:lnSpc>
                  <a:spcPct val="130000"/>
                </a:lnSpc>
              </a:pPr>
              <a:r>
                <a:rPr lang="zh-CN" altLang="en-US" sz="2200">
                  <a:latin typeface="华文中宋" panose="02010600040101010101" charset="-122"/>
                  <a:ea typeface="华文中宋" panose="02010600040101010101" charset="-122"/>
                  <a:cs typeface="华文中宋" panose="02010600040101010101" charset="-122"/>
                </a:rPr>
                <a:t>→</a:t>
              </a:r>
              <a:r>
                <a:rPr lang="zh-CN" altLang="en-US" sz="2200">
                  <a:solidFill>
                    <a:srgbClr val="7030A0"/>
                  </a:solidFill>
                  <a:latin typeface="华文中宋" panose="02010600040101010101" charset="-122"/>
                  <a:ea typeface="华文中宋" panose="02010600040101010101" charset="-122"/>
                  <a:cs typeface="华文中宋" panose="02010600040101010101" charset="-122"/>
                </a:rPr>
                <a:t>请看【考前冲刺宝</a:t>
              </a:r>
              <a:r>
                <a:rPr lang="en-US" altLang="zh-CN" sz="2200">
                  <a:solidFill>
                    <a:srgbClr val="7030A0"/>
                  </a:solidFill>
                  <a:latin typeface="华文中宋" panose="02010600040101010101" charset="-122"/>
                  <a:ea typeface="华文中宋" panose="02010600040101010101" charset="-122"/>
                  <a:cs typeface="华文中宋" panose="02010600040101010101" charset="-122"/>
                </a:rPr>
                <a:t>&amp;</a:t>
              </a:r>
              <a:r>
                <a:rPr lang="zh-CN" altLang="en-US" sz="2200">
                  <a:solidFill>
                    <a:srgbClr val="7030A0"/>
                  </a:solidFill>
                  <a:latin typeface="华文中宋" panose="02010600040101010101" charset="-122"/>
                  <a:ea typeface="华文中宋" panose="02010600040101010101" charset="-122"/>
                  <a:cs typeface="华文中宋" panose="02010600040101010101" charset="-122"/>
                </a:rPr>
                <a:t>冲刺精卷</a:t>
              </a:r>
              <a:r>
                <a:rPr lang="zh-CN" altLang="en-US" sz="2200">
                  <a:solidFill>
                    <a:srgbClr val="7030A0"/>
                  </a:solidFill>
                  <a:latin typeface="华文中宋" panose="02010600040101010101" charset="-122"/>
                  <a:ea typeface="华文中宋" panose="02010600040101010101" charset="-122"/>
                  <a:cs typeface="华文中宋" panose="02010600040101010101" charset="-122"/>
                </a:rPr>
                <a:t>】</a:t>
              </a:r>
              <a:r>
                <a:rPr lang="zh-CN" altLang="en-US" sz="2200">
                  <a:latin typeface="华文中宋" panose="02010600040101010101" charset="-122"/>
                  <a:ea typeface="华文中宋" panose="02010600040101010101" charset="-122"/>
                  <a:cs typeface="华文中宋" panose="02010600040101010101" charset="-122"/>
                </a:rPr>
                <a:t>资料夹内容</a:t>
              </a:r>
              <a:endParaRPr lang="zh-CN" altLang="en-US" sz="2200">
                <a:latin typeface="华文中宋" panose="02010600040101010101" charset="-122"/>
                <a:ea typeface="华文中宋" panose="02010600040101010101" charset="-122"/>
                <a:cs typeface="华文中宋" panose="02010600040101010101" charset="-122"/>
              </a:endParaRPr>
            </a:p>
            <a:p>
              <a:pPr>
                <a:lnSpc>
                  <a:spcPct val="130000"/>
                </a:lnSpc>
              </a:pPr>
              <a:endParaRPr lang="zh-CN" altLang="en-US" sz="2200">
                <a:latin typeface="华文中宋" panose="02010600040101010101" charset="-122"/>
                <a:ea typeface="华文中宋" panose="02010600040101010101" charset="-122"/>
                <a:cs typeface="华文中宋" panose="02010600040101010101" charset="-122"/>
              </a:endParaRPr>
            </a:p>
            <a:p>
              <a:pPr>
                <a:lnSpc>
                  <a:spcPct val="130000"/>
                </a:lnSpc>
              </a:pPr>
              <a:r>
                <a:rPr lang="zh-CN" altLang="en-US" sz="2400" b="1" dirty="0">
                  <a:solidFill>
                    <a:srgbClr val="00B050"/>
                  </a:solidFill>
                  <a:latin typeface="微软雅黑" panose="020B0503020204020204" charset="-122"/>
                  <a:ea typeface="微软雅黑" panose="020B0503020204020204" charset="-122"/>
                  <a:cs typeface="微软雅黑" panose="020B0503020204020204" charset="-122"/>
                </a:rPr>
                <a:t>没有【考前冲刺宝】</a:t>
              </a:r>
              <a:r>
                <a:rPr lang="zh-CN" altLang="en-US" sz="2200">
                  <a:latin typeface="华文中宋" panose="02010600040101010101" charset="-122"/>
                  <a:ea typeface="华文中宋" panose="02010600040101010101" charset="-122"/>
                  <a:cs typeface="华文中宋" panose="02010600040101010101" charset="-122"/>
                </a:rPr>
                <a:t>的</a:t>
              </a:r>
              <a:r>
                <a:rPr lang="zh-CN" altLang="en-US" sz="2200">
                  <a:solidFill>
                    <a:schemeClr val="tx1"/>
                  </a:solidFill>
                  <a:latin typeface="华文中宋" panose="02010600040101010101" charset="-122"/>
                  <a:ea typeface="华文中宋" panose="02010600040101010101" charset="-122"/>
                  <a:cs typeface="华文中宋" panose="02010600040101010101" charset="-122"/>
                </a:rPr>
                <a:t>同学：</a:t>
              </a:r>
              <a:endParaRPr lang="zh-CN" altLang="en-US" sz="2200">
                <a:latin typeface="华文中宋" panose="02010600040101010101" charset="-122"/>
                <a:ea typeface="华文中宋" panose="02010600040101010101" charset="-122"/>
                <a:cs typeface="华文中宋" panose="02010600040101010101" charset="-122"/>
              </a:endParaRPr>
            </a:p>
            <a:p>
              <a:pPr>
                <a:lnSpc>
                  <a:spcPct val="130000"/>
                </a:lnSpc>
              </a:pPr>
              <a:r>
                <a:rPr lang="zh-CN" altLang="en-US" sz="2200">
                  <a:latin typeface="华文中宋" panose="02010600040101010101" charset="-122"/>
                  <a:ea typeface="华文中宋" panose="02010600040101010101" charset="-122"/>
                  <a:cs typeface="华文中宋" panose="02010600040101010101" charset="-122"/>
                  <a:sym typeface="+mn-ea"/>
                </a:rPr>
                <a:t>→</a:t>
              </a:r>
              <a:r>
                <a:rPr lang="zh-CN" altLang="en-US" sz="2200">
                  <a:solidFill>
                    <a:srgbClr val="7030A0"/>
                  </a:solidFill>
                  <a:latin typeface="华文中宋" panose="02010600040101010101" charset="-122"/>
                  <a:ea typeface="华文中宋" panose="02010600040101010101" charset="-122"/>
                  <a:cs typeface="华文中宋" panose="02010600040101010101" charset="-122"/>
                  <a:sym typeface="+mn-ea"/>
                </a:rPr>
                <a:t>请</a:t>
              </a:r>
              <a:r>
                <a:rPr lang="zh-CN" altLang="en-US" sz="2200">
                  <a:solidFill>
                    <a:srgbClr val="7030A0"/>
                  </a:solidFill>
                  <a:latin typeface="华文中宋" panose="02010600040101010101" charset="-122"/>
                  <a:ea typeface="华文中宋" panose="02010600040101010101" charset="-122"/>
                  <a:cs typeface="华文中宋" panose="02010600040101010101" charset="-122"/>
                  <a:sym typeface="+mn-ea"/>
                </a:rPr>
                <a:t>看【冲刺资料】</a:t>
              </a:r>
              <a:r>
                <a:rPr lang="zh-CN" altLang="en-US" sz="2200">
                  <a:latin typeface="华文中宋" panose="02010600040101010101" charset="-122"/>
                  <a:ea typeface="华文中宋" panose="02010600040101010101" charset="-122"/>
                  <a:cs typeface="华文中宋" panose="02010600040101010101" charset="-122"/>
                  <a:sym typeface="+mn-ea"/>
                </a:rPr>
                <a:t>资料夹内容</a:t>
              </a:r>
              <a:endParaRPr lang="zh-CN" altLang="en-US" sz="2200">
                <a:latin typeface="华文中宋" panose="02010600040101010101" charset="-122"/>
                <a:ea typeface="华文中宋" panose="02010600040101010101" charset="-122"/>
                <a:cs typeface="华文中宋" panose="02010600040101010101" charset="-122"/>
                <a:sym typeface="+mn-ea"/>
              </a:endParaRPr>
            </a:p>
          </p:txBody>
        </p:sp>
        <p:sp>
          <p:nvSpPr>
            <p:cNvPr id="13" name="矩形 12"/>
            <p:cNvSpPr/>
            <p:nvPr/>
          </p:nvSpPr>
          <p:spPr>
            <a:xfrm>
              <a:off x="7542" y="5792"/>
              <a:ext cx="8620" cy="3696"/>
            </a:xfrm>
            <a:prstGeom prst="rect">
              <a:avLst/>
            </a:prstGeom>
            <a:noFill/>
            <a:ln w="82550" cmpd="thickThin">
              <a:solidFill>
                <a:srgbClr val="CD895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 name="右箭头 1"/>
          <p:cNvSpPr/>
          <p:nvPr/>
        </p:nvSpPr>
        <p:spPr>
          <a:xfrm>
            <a:off x="2863215" y="2320290"/>
            <a:ext cx="855980" cy="32321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 name="组合 2"/>
          <p:cNvGrpSpPr/>
          <p:nvPr/>
        </p:nvGrpSpPr>
        <p:grpSpPr>
          <a:xfrm>
            <a:off x="2774315" y="568325"/>
            <a:ext cx="5882005" cy="1393825"/>
            <a:chOff x="848" y="1851"/>
            <a:chExt cx="3266" cy="1288"/>
          </a:xfrm>
        </p:grpSpPr>
        <p:pic>
          <p:nvPicPr>
            <p:cNvPr id="4" name="Picture 7" descr="C:\Users\Thinkpad\Desktop\65.png"/>
            <p:cNvPicPr>
              <a:picLocks noChangeAspect="1" noChangeArrowheads="1"/>
            </p:cNvPicPr>
            <p:nvPr/>
          </p:nvPicPr>
          <p:blipFill rotWithShape="1">
            <a:blip r:embed="rId1" cstate="print">
              <a:extLst>
                <a:ext uri="{BEBA8EAE-BF5A-486C-A8C5-ECC9F3942E4B}">
                  <a14:imgProps xmlns:a14="http://schemas.microsoft.com/office/drawing/2010/main">
                    <a14:imgLayer r:embed="rId2">
                      <a14:imgEffect>
                        <a14:brightnessContrast contrast="20000"/>
                      </a14:imgEffect>
                    </a14:imgLayer>
                  </a14:imgProps>
                </a:ext>
                <a:ext uri="{28A0092B-C50C-407E-A947-70E740481C1C}">
                  <a14:useLocalDpi xmlns:a14="http://schemas.microsoft.com/office/drawing/2010/main" val="0"/>
                </a:ext>
              </a:extLst>
            </a:blip>
            <a:srcRect l="7778" t="10614" r="7916" b="33107"/>
            <a:stretch>
              <a:fillRect/>
            </a:stretch>
          </p:blipFill>
          <p:spPr bwMode="auto">
            <a:xfrm>
              <a:off x="848" y="1851"/>
              <a:ext cx="3266" cy="1288"/>
            </a:xfrm>
            <a:prstGeom prst="rect">
              <a:avLst/>
            </a:prstGeom>
            <a:noFill/>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5" name="矩形 4"/>
            <p:cNvSpPr/>
            <p:nvPr/>
          </p:nvSpPr>
          <p:spPr>
            <a:xfrm>
              <a:off x="1021" y="2055"/>
              <a:ext cx="2726" cy="881"/>
            </a:xfrm>
            <a:prstGeom prst="rect">
              <a:avLst/>
            </a:prstGeom>
          </p:spPr>
          <p:txBody>
            <a:bodyPr wrap="square" anchor="ctr" anchorCtr="0">
              <a:spAutoFit/>
            </a:bodyPr>
            <a:p>
              <a:pPr lvl="0" algn="ctr">
                <a:lnSpc>
                  <a:spcPct val="100000"/>
                </a:lnSpc>
              </a:pPr>
              <a:r>
                <a:rPr lang="zh-CN" altLang="en-US" sz="2800" b="1" dirty="0">
                  <a:solidFill>
                    <a:prstClr val="black"/>
                  </a:solidFill>
                  <a:latin typeface="华文楷体" panose="02010600040101010101" charset="-122"/>
                  <a:ea typeface="华文楷体" panose="02010600040101010101" charset="-122"/>
                  <a:sym typeface="+mn-ea"/>
                </a:rPr>
                <a:t>《</a:t>
              </a:r>
              <a:r>
                <a:rPr lang="en-US" sz="2800" b="1" dirty="0">
                  <a:solidFill>
                    <a:prstClr val="black"/>
                  </a:solidFill>
                  <a:latin typeface="华文楷体" panose="02010600040101010101" charset="-122"/>
                  <a:ea typeface="华文楷体" panose="02010600040101010101" charset="-122"/>
                  <a:sym typeface="+mn-ea"/>
                </a:rPr>
                <a:t>27007</a:t>
              </a:r>
              <a:r>
                <a:rPr lang="zh-CN" altLang="en-US" sz="2800" b="1" dirty="0">
                  <a:solidFill>
                    <a:prstClr val="black"/>
                  </a:solidFill>
                  <a:latin typeface="华文楷体" panose="02010600040101010101" charset="-122"/>
                  <a:ea typeface="华文楷体" panose="02010600040101010101" charset="-122"/>
                  <a:sym typeface="+mn-ea"/>
                </a:rPr>
                <a:t>应用文写作（江苏）</a:t>
              </a:r>
              <a:r>
                <a:rPr lang="zh-CN" altLang="en-US" sz="2800" b="1" dirty="0">
                  <a:solidFill>
                    <a:prstClr val="black"/>
                  </a:solidFill>
                  <a:latin typeface="华文楷体" panose="02010600040101010101" charset="-122"/>
                  <a:ea typeface="华文楷体" panose="02010600040101010101" charset="-122"/>
                  <a:sym typeface="+mn-ea"/>
                </a:rPr>
                <a:t>》</a:t>
              </a:r>
              <a:endParaRPr lang="zh-CN" altLang="en-US" sz="2800" b="1" dirty="0">
                <a:solidFill>
                  <a:prstClr val="black"/>
                </a:solidFill>
                <a:latin typeface="华文楷体" panose="02010600040101010101" charset="-122"/>
                <a:ea typeface="华文楷体" panose="02010600040101010101" charset="-122"/>
                <a:sym typeface="+mn-ea"/>
              </a:endParaRPr>
            </a:p>
            <a:p>
              <a:pPr lvl="0" algn="ctr">
                <a:lnSpc>
                  <a:spcPct val="100000"/>
                </a:lnSpc>
              </a:pPr>
              <a:r>
                <a:rPr lang="zh-CN" altLang="en-US" sz="2800" b="1" dirty="0">
                  <a:solidFill>
                    <a:prstClr val="black"/>
                  </a:solidFill>
                  <a:latin typeface="华文楷体" panose="02010600040101010101" charset="-122"/>
                  <a:ea typeface="华文楷体" panose="02010600040101010101" charset="-122"/>
                </a:rPr>
                <a:t>复习指引</a:t>
              </a:r>
              <a:endParaRPr lang="zh-CN" altLang="en-US" sz="2800" b="1" dirty="0">
                <a:solidFill>
                  <a:prstClr val="black"/>
                </a:solidFill>
                <a:latin typeface="华文楷体" panose="02010600040101010101" charset="-122"/>
                <a:ea typeface="华文楷体" panose="02010600040101010101" charset="-122"/>
              </a:endParaRPr>
            </a:p>
          </p:txBody>
        </p:sp>
      </p:grpSp>
    </p:spTree>
  </p:cSld>
  <p:clrMapOvr>
    <a:masterClrMapping/>
  </p:clrMapOvr>
  <mc:AlternateContent xmlns:mc="http://schemas.openxmlformats.org/markup-compatibility/2006">
    <mc:Choice xmlns:p14="http://schemas.microsoft.com/office/powerpoint/2010/main" Requires="p14">
      <p:transition p14:dur="1500"/>
    </mc:Choice>
    <mc:Fallback>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83235" y="582930"/>
            <a:ext cx="3495040" cy="694690"/>
          </a:xfrm>
        </p:spPr>
        <p:txBody>
          <a:bodyPr>
            <a:normAutofit/>
          </a:bodyPr>
          <a:lstStyle/>
          <a:p>
            <a:r>
              <a:rPr lang="zh-CN" altLang="en-US">
                <a:sym typeface="+mn-ea"/>
              </a:rPr>
              <a:t>通知的写作</a:t>
            </a:r>
            <a:r>
              <a:rPr lang="zh-CN" altLang="en-US">
                <a:solidFill>
                  <a:srgbClr val="C00000"/>
                </a:solidFill>
                <a:sym typeface="+mn-ea"/>
              </a:rPr>
              <a:t>★★★</a:t>
            </a:r>
            <a:endParaRPr lang="zh-CN" altLang="en-US">
              <a:solidFill>
                <a:srgbClr val="C00000"/>
              </a:solidFill>
              <a:sym typeface="+mn-ea"/>
            </a:endParaRPr>
          </a:p>
        </p:txBody>
      </p:sp>
      <p:sp>
        <p:nvSpPr>
          <p:cNvPr id="3" name="内容占位符 2"/>
          <p:cNvSpPr>
            <a:spLocks noGrp="1"/>
          </p:cNvSpPr>
          <p:nvPr>
            <p:ph idx="1"/>
          </p:nvPr>
        </p:nvSpPr>
        <p:spPr>
          <a:xfrm>
            <a:off x="483235" y="1214755"/>
            <a:ext cx="8002270" cy="3689985"/>
          </a:xfrm>
        </p:spPr>
        <p:txBody>
          <a:bodyPr>
            <a:normAutofit fontScale="92500"/>
          </a:bodyPr>
          <a:lstStyle/>
          <a:p>
            <a:pPr>
              <a:lnSpc>
                <a:spcPct val="160000"/>
              </a:lnSpc>
            </a:pPr>
            <a:r>
              <a:rPr lang="zh-CN" altLang="en-US">
                <a:sym typeface="+mn-ea"/>
              </a:rPr>
              <a:t>（1）</a:t>
            </a:r>
            <a:r>
              <a:rPr lang="zh-CN" altLang="en-US" b="1">
                <a:solidFill>
                  <a:srgbClr val="7030A0"/>
                </a:solidFill>
                <a:latin typeface="微软雅黑" panose="020B0503020204020204" charset="-122"/>
                <a:ea typeface="微软雅黑" panose="020B0503020204020204" charset="-122"/>
                <a:sym typeface="+mn-ea"/>
              </a:rPr>
              <a:t>标题</a:t>
            </a:r>
            <a:r>
              <a:rPr lang="zh-CN" altLang="en-US" b="1">
                <a:latin typeface="微软雅黑" panose="020B0503020204020204" charset="-122"/>
                <a:ea typeface="微软雅黑" panose="020B0503020204020204" charset="-122"/>
                <a:sym typeface="+mn-ea"/>
              </a:rPr>
              <a:t>：</a:t>
            </a:r>
            <a:endParaRPr lang="zh-CN" altLang="en-US">
              <a:sym typeface="+mn-ea"/>
            </a:endParaRPr>
          </a:p>
          <a:p>
            <a:pPr>
              <a:lnSpc>
                <a:spcPct val="160000"/>
              </a:lnSpc>
            </a:pPr>
            <a:endParaRPr lang="zh-CN" altLang="en-US">
              <a:sym typeface="+mn-ea"/>
            </a:endParaRPr>
          </a:p>
          <a:p>
            <a:pPr>
              <a:lnSpc>
                <a:spcPct val="160000"/>
              </a:lnSpc>
            </a:pPr>
            <a:r>
              <a:rPr lang="zh-CN" altLang="en-US" sz="2200">
                <a:sym typeface="+mn-ea"/>
              </a:rPr>
              <a:t>如《中共黑龙江省委关于切实做好抗旱工作的紧急通知》</a:t>
            </a:r>
            <a:endParaRPr lang="zh-CN" altLang="en-US">
              <a:sym typeface="+mn-ea"/>
            </a:endParaRPr>
          </a:p>
          <a:p>
            <a:pPr>
              <a:lnSpc>
                <a:spcPct val="160000"/>
              </a:lnSpc>
            </a:pPr>
            <a:r>
              <a:rPr lang="zh-CN" altLang="en-US">
                <a:sym typeface="+mn-ea"/>
              </a:rPr>
              <a:t>（2）</a:t>
            </a:r>
            <a:r>
              <a:rPr lang="zh-CN" altLang="en-US" b="1">
                <a:solidFill>
                  <a:srgbClr val="7030A0"/>
                </a:solidFill>
                <a:latin typeface="微软雅黑" panose="020B0503020204020204" charset="-122"/>
                <a:ea typeface="微软雅黑" panose="020B0503020204020204" charset="-122"/>
                <a:sym typeface="+mn-ea"/>
              </a:rPr>
              <a:t>主送机关</a:t>
            </a:r>
            <a:r>
              <a:rPr lang="zh-CN" altLang="en-US" b="1">
                <a:latin typeface="微软雅黑" panose="020B0503020204020204" charset="-122"/>
                <a:ea typeface="微软雅黑" panose="020B0503020204020204" charset="-122"/>
                <a:sym typeface="+mn-ea"/>
              </a:rPr>
              <a:t>：</a:t>
            </a:r>
            <a:endParaRPr lang="zh-CN" altLang="en-US">
              <a:sym typeface="+mn-ea"/>
            </a:endParaRPr>
          </a:p>
          <a:p>
            <a:pPr>
              <a:lnSpc>
                <a:spcPct val="160000"/>
              </a:lnSpc>
            </a:pPr>
            <a:r>
              <a:rPr lang="zh-CN" altLang="en-US">
                <a:sym typeface="+mn-ea"/>
              </a:rPr>
              <a:t>（3）</a:t>
            </a:r>
            <a:r>
              <a:rPr lang="zh-CN" altLang="en-US" b="1">
                <a:solidFill>
                  <a:srgbClr val="7030A0"/>
                </a:solidFill>
                <a:latin typeface="微软雅黑" panose="020B0503020204020204" charset="-122"/>
                <a:ea typeface="微软雅黑" panose="020B0503020204020204" charset="-122"/>
                <a:sym typeface="+mn-ea"/>
              </a:rPr>
              <a:t>正文</a:t>
            </a:r>
            <a:r>
              <a:rPr lang="zh-CN" altLang="en-US" b="1">
                <a:latin typeface="微软雅黑" panose="020B0503020204020204" charset="-122"/>
                <a:ea typeface="微软雅黑" panose="020B0503020204020204" charset="-122"/>
                <a:sym typeface="+mn-ea"/>
              </a:rPr>
              <a:t>：</a:t>
            </a:r>
            <a:endParaRPr lang="zh-CN" altLang="en-US" b="1">
              <a:latin typeface="微软雅黑" panose="020B0503020204020204" charset="-122"/>
              <a:ea typeface="微软雅黑" panose="020B0503020204020204" charset="-122"/>
              <a:sym typeface="+mn-ea"/>
            </a:endParaRPr>
          </a:p>
          <a:p>
            <a:pPr>
              <a:lnSpc>
                <a:spcPct val="160000"/>
              </a:lnSpc>
            </a:pPr>
            <a:r>
              <a:rPr lang="zh-CN" altLang="en-US">
                <a:sym typeface="+mn-ea"/>
              </a:rPr>
              <a:t>（4）</a:t>
            </a:r>
            <a:r>
              <a:rPr lang="zh-CN" altLang="en-US" b="1">
                <a:solidFill>
                  <a:srgbClr val="7030A0"/>
                </a:solidFill>
                <a:latin typeface="微软雅黑" panose="020B0503020204020204" charset="-122"/>
                <a:ea typeface="微软雅黑" panose="020B0503020204020204" charset="-122"/>
                <a:sym typeface="+mn-ea"/>
              </a:rPr>
              <a:t>落款</a:t>
            </a:r>
            <a:r>
              <a:rPr lang="zh-CN" altLang="en-US" b="1">
                <a:latin typeface="微软雅黑" panose="020B0503020204020204" charset="-122"/>
                <a:ea typeface="微软雅黑" panose="020B0503020204020204" charset="-122"/>
                <a:sym typeface="+mn-ea"/>
              </a:rPr>
              <a:t>：</a:t>
            </a:r>
            <a:endParaRPr lang="zh-CN" altLang="en-US"/>
          </a:p>
        </p:txBody>
      </p:sp>
      <p:grpSp>
        <p:nvGrpSpPr>
          <p:cNvPr id="6" name="组合 5"/>
          <p:cNvGrpSpPr/>
          <p:nvPr/>
        </p:nvGrpSpPr>
        <p:grpSpPr>
          <a:xfrm>
            <a:off x="2731770" y="1675130"/>
            <a:ext cx="2145030" cy="585470"/>
            <a:chOff x="5759" y="2400"/>
            <a:chExt cx="3378" cy="922"/>
          </a:xfrm>
        </p:grpSpPr>
        <p:cxnSp>
          <p:nvCxnSpPr>
            <p:cNvPr id="4" name="直接箭头连接符 3"/>
            <p:cNvCxnSpPr>
              <a:stCxn id="15" idx="2"/>
            </p:cNvCxnSpPr>
            <p:nvPr/>
          </p:nvCxnSpPr>
          <p:spPr>
            <a:xfrm flipH="1">
              <a:off x="8140" y="2400"/>
              <a:ext cx="765" cy="432"/>
            </a:xfrm>
            <a:prstGeom prst="straightConnector1">
              <a:avLst/>
            </a:prstGeom>
            <a:ln w="19050">
              <a:solidFill>
                <a:srgbClr val="3B2560"/>
              </a:solidFill>
              <a:tailEnd type="arrow"/>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759" y="2742"/>
              <a:ext cx="3378" cy="580"/>
            </a:xfrm>
            <a:prstGeom prst="rect">
              <a:avLst/>
            </a:prstGeom>
            <a:noFill/>
          </p:spPr>
          <p:txBody>
            <a:bodyPr wrap="square" rtlCol="0">
              <a:spAutoFit/>
            </a:bodyPr>
            <a:lstStyle/>
            <a:p>
              <a:r>
                <a:rPr lang="zh-CN" altLang="en-US" b="1"/>
                <a:t>可以前面加程度词</a:t>
              </a:r>
              <a:endParaRPr lang="zh-CN" altLang="en-US" b="1"/>
            </a:p>
          </p:txBody>
        </p:sp>
      </p:grpSp>
      <p:grpSp>
        <p:nvGrpSpPr>
          <p:cNvPr id="7" name="组合 6"/>
          <p:cNvGrpSpPr/>
          <p:nvPr/>
        </p:nvGrpSpPr>
        <p:grpSpPr>
          <a:xfrm>
            <a:off x="4729480" y="1637030"/>
            <a:ext cx="2947035" cy="623570"/>
            <a:chOff x="5759" y="2340"/>
            <a:chExt cx="5534" cy="982"/>
          </a:xfrm>
        </p:grpSpPr>
        <p:cxnSp>
          <p:nvCxnSpPr>
            <p:cNvPr id="8" name="直接箭头连接符 7"/>
            <p:cNvCxnSpPr/>
            <p:nvPr/>
          </p:nvCxnSpPr>
          <p:spPr>
            <a:xfrm flipH="1">
              <a:off x="6965" y="2340"/>
              <a:ext cx="1394" cy="402"/>
            </a:xfrm>
            <a:prstGeom prst="straightConnector1">
              <a:avLst/>
            </a:prstGeom>
            <a:ln w="19050">
              <a:solidFill>
                <a:srgbClr val="3B2560"/>
              </a:solidFill>
              <a:tailEnd type="arrow"/>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5759" y="2742"/>
              <a:ext cx="5534" cy="580"/>
            </a:xfrm>
            <a:prstGeom prst="rect">
              <a:avLst/>
            </a:prstGeom>
            <a:noFill/>
          </p:spPr>
          <p:txBody>
            <a:bodyPr wrap="square" rtlCol="0">
              <a:spAutoFit/>
            </a:bodyPr>
            <a:lstStyle/>
            <a:p>
              <a:r>
                <a:rPr lang="zh-CN" altLang="en-US" b="1"/>
                <a:t>可以前面加补充性的词组</a:t>
              </a:r>
              <a:endParaRPr lang="zh-CN" altLang="en-US" b="1"/>
            </a:p>
          </p:txBody>
        </p:sp>
      </p:grpSp>
      <p:sp>
        <p:nvSpPr>
          <p:cNvPr id="10" name="文本框 9"/>
          <p:cNvSpPr txBox="1"/>
          <p:nvPr/>
        </p:nvSpPr>
        <p:spPr>
          <a:xfrm>
            <a:off x="483235" y="5055870"/>
            <a:ext cx="6946265" cy="1137285"/>
          </a:xfrm>
          <a:prstGeom prst="rect">
            <a:avLst/>
          </a:prstGeom>
          <a:noFill/>
        </p:spPr>
        <p:txBody>
          <a:bodyPr wrap="square" rtlCol="0">
            <a:spAutoFit/>
          </a:bodyPr>
          <a:lstStyle/>
          <a:p>
            <a:r>
              <a:rPr lang="zh-CN" altLang="en-US" sz="2200" b="1">
                <a:solidFill>
                  <a:srgbClr val="002060"/>
                </a:solidFill>
                <a:latin typeface="楷体" panose="02010609060101010101" pitchFamily="49" charset="-122"/>
                <a:ea typeface="楷体" panose="02010609060101010101" pitchFamily="49" charset="-122"/>
                <a:cs typeface="楷体" panose="02010609060101010101" pitchFamily="49" charset="-122"/>
                <a:sym typeface="+mn-ea"/>
              </a:rPr>
              <a:t>【提示】</a:t>
            </a:r>
            <a:r>
              <a:rPr lang="zh-CN" altLang="en-US" sz="2200">
                <a:latin typeface="楷体" panose="02010609060101010101" pitchFamily="49" charset="-122"/>
                <a:ea typeface="楷体" panose="02010609060101010101" pitchFamily="49" charset="-122"/>
                <a:cs typeface="楷体" panose="02010609060101010101" pitchFamily="49" charset="-122"/>
                <a:sym typeface="+mn-ea"/>
              </a:rPr>
              <a:t>通知是</a:t>
            </a:r>
            <a:r>
              <a:rPr lang="zh-CN" altLang="en-US" sz="2400" b="1">
                <a:solidFill>
                  <a:srgbClr val="C00000"/>
                </a:solidFill>
                <a:latin typeface="楷体" panose="02010609060101010101" pitchFamily="49" charset="-122"/>
                <a:ea typeface="楷体" panose="02010609060101010101" pitchFamily="49" charset="-122"/>
                <a:sym typeface="+mn-ea"/>
              </a:rPr>
              <a:t>下行文</a:t>
            </a:r>
            <a:r>
              <a:rPr lang="zh-CN" altLang="en-US" sz="2200">
                <a:latin typeface="楷体" panose="02010609060101010101" pitchFamily="49" charset="-122"/>
                <a:ea typeface="楷体" panose="02010609060101010101" pitchFamily="49" charset="-122"/>
                <a:cs typeface="楷体" panose="02010609060101010101" pitchFamily="49" charset="-122"/>
                <a:sym typeface="+mn-ea"/>
              </a:rPr>
              <a:t>，主送单位用</a:t>
            </a:r>
            <a:r>
              <a:rPr lang="zh-CN" altLang="en-US" sz="2400" b="1">
                <a:solidFill>
                  <a:srgbClr val="C00000"/>
                </a:solidFill>
                <a:latin typeface="楷体" panose="02010609060101010101" pitchFamily="49" charset="-122"/>
                <a:ea typeface="楷体" panose="02010609060101010101" pitchFamily="49" charset="-122"/>
                <a:sym typeface="+mn-ea"/>
              </a:rPr>
              <a:t>同类型机关统称</a:t>
            </a:r>
            <a:r>
              <a:rPr lang="zh-CN" altLang="en-US" sz="2200">
                <a:latin typeface="楷体" panose="02010609060101010101" pitchFamily="49" charset="-122"/>
                <a:ea typeface="楷体" panose="02010609060101010101" pitchFamily="49" charset="-122"/>
                <a:cs typeface="楷体" panose="02010609060101010101" pitchFamily="49" charset="-122"/>
                <a:sym typeface="+mn-ea"/>
              </a:rPr>
              <a:t>，</a:t>
            </a:r>
            <a:endParaRPr lang="zh-CN" altLang="en-US" sz="2200">
              <a:latin typeface="楷体" panose="02010609060101010101" pitchFamily="49" charset="-122"/>
              <a:ea typeface="楷体" panose="02010609060101010101" pitchFamily="49" charset="-122"/>
              <a:cs typeface="楷体" panose="02010609060101010101" pitchFamily="49" charset="-122"/>
              <a:sym typeface="+mn-ea"/>
            </a:endParaRPr>
          </a:p>
          <a:p>
            <a:r>
              <a:rPr lang="zh-CN" altLang="en-US" sz="2200">
                <a:latin typeface="楷体" panose="02010609060101010101" pitchFamily="49" charset="-122"/>
                <a:ea typeface="楷体" panose="02010609060101010101" pitchFamily="49" charset="-122"/>
                <a:cs typeface="楷体" panose="02010609060101010101" pitchFamily="49" charset="-122"/>
                <a:sym typeface="+mn-ea"/>
              </a:rPr>
              <a:t>    如“各人民市政府，各有关单位”、“各单位”、</a:t>
            </a:r>
            <a:endParaRPr lang="zh-CN" altLang="en-US" sz="2200">
              <a:latin typeface="楷体" panose="02010609060101010101" pitchFamily="49" charset="-122"/>
              <a:ea typeface="楷体" panose="02010609060101010101" pitchFamily="49" charset="-122"/>
              <a:cs typeface="楷体" panose="02010609060101010101" pitchFamily="49" charset="-122"/>
              <a:sym typeface="+mn-ea"/>
            </a:endParaRPr>
          </a:p>
          <a:p>
            <a:r>
              <a:rPr lang="zh-CN" altLang="en-US" sz="2200">
                <a:latin typeface="楷体" panose="02010609060101010101" pitchFamily="49" charset="-122"/>
                <a:ea typeface="楷体" panose="02010609060101010101" pitchFamily="49" charset="-122"/>
                <a:cs typeface="楷体" panose="02010609060101010101" pitchFamily="49" charset="-122"/>
                <a:sym typeface="+mn-ea"/>
              </a:rPr>
              <a:t>  “各委办厅局”、“各院系部处所”、各直属单位</a:t>
            </a:r>
            <a:endParaRPr lang="zh-CN" altLang="en-US" sz="2200">
              <a:latin typeface="楷体" panose="02010609060101010101" pitchFamily="49" charset="-122"/>
              <a:ea typeface="楷体" panose="02010609060101010101" pitchFamily="49" charset="-122"/>
              <a:cs typeface="楷体" panose="02010609060101010101" pitchFamily="49" charset="-122"/>
            </a:endParaRPr>
          </a:p>
        </p:txBody>
      </p:sp>
      <p:sp>
        <p:nvSpPr>
          <p:cNvPr id="11" name="文本框 10"/>
          <p:cNvSpPr txBox="1"/>
          <p:nvPr/>
        </p:nvSpPr>
        <p:spPr>
          <a:xfrm>
            <a:off x="3569335" y="582930"/>
            <a:ext cx="4498340" cy="368300"/>
          </a:xfrm>
          <a:prstGeom prst="rect">
            <a:avLst/>
          </a:prstGeom>
          <a:noFill/>
        </p:spPr>
        <p:txBody>
          <a:bodyPr wrap="square" rtlCol="0">
            <a:spAutoFit/>
          </a:bodyPr>
          <a:lstStyle/>
          <a:p>
            <a:r>
              <a:rPr lang="zh-CN" altLang="en-US" b="1">
                <a:solidFill>
                  <a:srgbClr val="002060"/>
                </a:solidFill>
              </a:rPr>
              <a:t>【改错题、要素分析题、分析题、写作题】</a:t>
            </a:r>
            <a:endParaRPr lang="zh-CN" altLang="en-US" b="1">
              <a:solidFill>
                <a:srgbClr val="002060"/>
              </a:solidFill>
            </a:endParaRPr>
          </a:p>
        </p:txBody>
      </p:sp>
      <p:sp>
        <p:nvSpPr>
          <p:cNvPr id="12" name="文本框 11"/>
          <p:cNvSpPr txBox="1"/>
          <p:nvPr/>
        </p:nvSpPr>
        <p:spPr>
          <a:xfrm>
            <a:off x="2305685" y="4323080"/>
            <a:ext cx="3601085" cy="460375"/>
          </a:xfrm>
          <a:prstGeom prst="rect">
            <a:avLst/>
          </a:prstGeom>
          <a:noFill/>
        </p:spPr>
        <p:txBody>
          <a:bodyPr wrap="square" rtlCol="0">
            <a:spAutoFit/>
          </a:bodyPr>
          <a:lstStyle/>
          <a:p>
            <a:r>
              <a:rPr lang="zh-CN" altLang="en-US" sz="2400">
                <a:latin typeface="楷体" panose="02010609060101010101" pitchFamily="49" charset="-122"/>
                <a:ea typeface="楷体" panose="02010609060101010101" pitchFamily="49" charset="-122"/>
              </a:rPr>
              <a:t>具体机关</a:t>
            </a:r>
            <a:r>
              <a:rPr lang="zh-CN" altLang="en-US" sz="2400" b="1">
                <a:solidFill>
                  <a:srgbClr val="C00000"/>
                </a:solidFill>
                <a:latin typeface="楷体" panose="02010609060101010101" pitchFamily="49" charset="-122"/>
                <a:ea typeface="楷体" panose="02010609060101010101" pitchFamily="49" charset="-122"/>
              </a:rPr>
              <a:t>名称</a:t>
            </a:r>
            <a:r>
              <a:rPr lang="zh-CN" altLang="en-US" sz="2400">
                <a:latin typeface="楷体" panose="02010609060101010101" pitchFamily="49" charset="-122"/>
                <a:ea typeface="楷体" panose="02010609060101010101" pitchFamily="49" charset="-122"/>
              </a:rPr>
              <a:t>和成文</a:t>
            </a:r>
            <a:r>
              <a:rPr lang="zh-CN" altLang="en-US" sz="2400" b="1">
                <a:solidFill>
                  <a:srgbClr val="C00000"/>
                </a:solidFill>
                <a:latin typeface="楷体" panose="02010609060101010101" pitchFamily="49" charset="-122"/>
                <a:ea typeface="楷体" panose="02010609060101010101" pitchFamily="49" charset="-122"/>
              </a:rPr>
              <a:t>日期</a:t>
            </a:r>
            <a:endParaRPr lang="zh-CN" altLang="en-US" sz="2400">
              <a:latin typeface="楷体" panose="02010609060101010101" pitchFamily="49" charset="-122"/>
              <a:ea typeface="楷体" panose="02010609060101010101" pitchFamily="49" charset="-122"/>
            </a:endParaRPr>
          </a:p>
        </p:txBody>
      </p:sp>
      <p:sp>
        <p:nvSpPr>
          <p:cNvPr id="13" name="文本框 12"/>
          <p:cNvSpPr txBox="1"/>
          <p:nvPr/>
        </p:nvSpPr>
        <p:spPr>
          <a:xfrm>
            <a:off x="2305685" y="3731895"/>
            <a:ext cx="4479290" cy="460375"/>
          </a:xfrm>
          <a:prstGeom prst="rect">
            <a:avLst/>
          </a:prstGeom>
          <a:noFill/>
        </p:spPr>
        <p:txBody>
          <a:bodyPr wrap="square" rtlCol="0">
            <a:spAutoFit/>
          </a:bodyPr>
          <a:lstStyle/>
          <a:p>
            <a:r>
              <a:rPr lang="zh-CN" altLang="en-US" sz="2400">
                <a:latin typeface="楷体" panose="02010609060101010101" pitchFamily="49" charset="-122"/>
                <a:ea typeface="楷体" panose="02010609060101010101" pitchFamily="49" charset="-122"/>
                <a:cs typeface="楷体" panose="02010609060101010101" pitchFamily="49" charset="-122"/>
              </a:rPr>
              <a:t>发文</a:t>
            </a:r>
            <a:r>
              <a:rPr lang="zh-CN" altLang="en-US" sz="2400" b="1">
                <a:solidFill>
                  <a:srgbClr val="C00000"/>
                </a:solidFill>
                <a:latin typeface="楷体" panose="02010609060101010101" pitchFamily="49" charset="-122"/>
                <a:ea typeface="楷体" panose="02010609060101010101" pitchFamily="49" charset="-122"/>
              </a:rPr>
              <a:t>原由</a:t>
            </a:r>
            <a:r>
              <a:rPr lang="en-US" altLang="zh-CN" sz="2400">
                <a:latin typeface="楷体" panose="02010609060101010101" pitchFamily="49" charset="-122"/>
                <a:ea typeface="楷体" panose="02010609060101010101" pitchFamily="49" charset="-122"/>
                <a:cs typeface="楷体" panose="02010609060101010101" pitchFamily="49" charset="-122"/>
              </a:rPr>
              <a:t>+</a:t>
            </a:r>
            <a:r>
              <a:rPr lang="zh-CN" altLang="en-US" sz="2400">
                <a:latin typeface="楷体" panose="02010609060101010101" pitchFamily="49" charset="-122"/>
                <a:ea typeface="楷体" panose="02010609060101010101" pitchFamily="49" charset="-122"/>
                <a:cs typeface="楷体" panose="02010609060101010101" pitchFamily="49" charset="-122"/>
              </a:rPr>
              <a:t>通知</a:t>
            </a:r>
            <a:r>
              <a:rPr lang="zh-CN" altLang="en-US" sz="2400" b="1">
                <a:solidFill>
                  <a:srgbClr val="C00000"/>
                </a:solidFill>
                <a:latin typeface="楷体" panose="02010609060101010101" pitchFamily="49" charset="-122"/>
                <a:ea typeface="楷体" panose="02010609060101010101" pitchFamily="49" charset="-122"/>
              </a:rPr>
              <a:t>事项</a:t>
            </a:r>
            <a:r>
              <a:rPr lang="en-US" altLang="zh-CN" sz="2400">
                <a:latin typeface="楷体" panose="02010609060101010101" pitchFamily="49" charset="-122"/>
                <a:ea typeface="楷体" panose="02010609060101010101" pitchFamily="49" charset="-122"/>
                <a:cs typeface="楷体" panose="02010609060101010101" pitchFamily="49" charset="-122"/>
              </a:rPr>
              <a:t>+</a:t>
            </a:r>
            <a:r>
              <a:rPr lang="zh-CN" altLang="en-US" sz="2400">
                <a:latin typeface="楷体" panose="02010609060101010101" pitchFamily="49" charset="-122"/>
                <a:ea typeface="楷体" panose="02010609060101010101" pitchFamily="49" charset="-122"/>
                <a:cs typeface="楷体" panose="02010609060101010101" pitchFamily="49" charset="-122"/>
              </a:rPr>
              <a:t>执行</a:t>
            </a:r>
            <a:r>
              <a:rPr lang="zh-CN" altLang="en-US" sz="2400" b="1">
                <a:solidFill>
                  <a:srgbClr val="C00000"/>
                </a:solidFill>
                <a:latin typeface="楷体" panose="02010609060101010101" pitchFamily="49" charset="-122"/>
                <a:ea typeface="楷体" panose="02010609060101010101" pitchFamily="49" charset="-122"/>
              </a:rPr>
              <a:t>要求</a:t>
            </a:r>
            <a:endParaRPr lang="zh-CN" altLang="en-US" sz="2400">
              <a:latin typeface="楷体" panose="02010609060101010101" pitchFamily="49" charset="-122"/>
              <a:ea typeface="楷体" panose="02010609060101010101" pitchFamily="49" charset="-122"/>
              <a:cs typeface="楷体" panose="02010609060101010101" pitchFamily="49" charset="-122"/>
            </a:endParaRPr>
          </a:p>
        </p:txBody>
      </p:sp>
      <p:sp>
        <p:nvSpPr>
          <p:cNvPr id="14" name="文本框 13"/>
          <p:cNvSpPr txBox="1"/>
          <p:nvPr/>
        </p:nvSpPr>
        <p:spPr>
          <a:xfrm>
            <a:off x="2731770" y="3198495"/>
            <a:ext cx="4460240" cy="460375"/>
          </a:xfrm>
          <a:prstGeom prst="rect">
            <a:avLst/>
          </a:prstGeom>
          <a:noFill/>
        </p:spPr>
        <p:txBody>
          <a:bodyPr wrap="square" rtlCol="0">
            <a:spAutoFit/>
          </a:bodyPr>
          <a:lstStyle/>
          <a:p>
            <a:r>
              <a:rPr lang="zh-CN" altLang="en-US" sz="2400" b="1">
                <a:solidFill>
                  <a:srgbClr val="C00000"/>
                </a:solidFill>
                <a:latin typeface="楷体" panose="02010609060101010101" pitchFamily="49" charset="-122"/>
                <a:ea typeface="楷体" panose="02010609060101010101" pitchFamily="49" charset="-122"/>
              </a:rPr>
              <a:t>一个</a:t>
            </a:r>
            <a:r>
              <a:rPr lang="zh-CN" altLang="en-US" sz="2400">
                <a:latin typeface="楷体" panose="02010609060101010101" pitchFamily="49" charset="-122"/>
                <a:ea typeface="楷体" panose="02010609060101010101" pitchFamily="49" charset="-122"/>
              </a:rPr>
              <a:t>机关单位或</a:t>
            </a:r>
            <a:r>
              <a:rPr lang="zh-CN" altLang="en-US" sz="2400" b="1">
                <a:solidFill>
                  <a:srgbClr val="C00000"/>
                </a:solidFill>
                <a:latin typeface="楷体" panose="02010609060101010101" pitchFamily="49" charset="-122"/>
                <a:ea typeface="楷体" panose="02010609060101010101" pitchFamily="49" charset="-122"/>
              </a:rPr>
              <a:t>多个</a:t>
            </a:r>
            <a:r>
              <a:rPr lang="zh-CN" altLang="en-US" sz="2400">
                <a:latin typeface="楷体" panose="02010609060101010101" pitchFamily="49" charset="-122"/>
                <a:ea typeface="楷体" panose="02010609060101010101" pitchFamily="49" charset="-122"/>
              </a:rPr>
              <a:t>机关单位</a:t>
            </a:r>
            <a:endParaRPr lang="zh-CN" altLang="en-US" sz="2400">
              <a:latin typeface="楷体" panose="02010609060101010101" pitchFamily="49" charset="-122"/>
              <a:ea typeface="楷体" panose="02010609060101010101" pitchFamily="49" charset="-122"/>
            </a:endParaRPr>
          </a:p>
        </p:txBody>
      </p:sp>
      <p:sp>
        <p:nvSpPr>
          <p:cNvPr id="15" name="文本框 14"/>
          <p:cNvSpPr txBox="1"/>
          <p:nvPr/>
        </p:nvSpPr>
        <p:spPr>
          <a:xfrm>
            <a:off x="2305685" y="1214755"/>
            <a:ext cx="4846955" cy="460375"/>
          </a:xfrm>
          <a:prstGeom prst="rect">
            <a:avLst/>
          </a:prstGeom>
          <a:noFill/>
        </p:spPr>
        <p:txBody>
          <a:bodyPr wrap="square" rtlCol="0">
            <a:spAutoFit/>
          </a:bodyPr>
          <a:lstStyle/>
          <a:p>
            <a:r>
              <a:rPr lang="en-US" altLang="zh-CN" sz="2400">
                <a:latin typeface="楷体" panose="02010609060101010101" pitchFamily="49" charset="-122"/>
                <a:ea typeface="楷体" panose="02010609060101010101" pitchFamily="49" charset="-122"/>
                <a:cs typeface="楷体" panose="02010609060101010101" pitchFamily="49" charset="-122"/>
              </a:rPr>
              <a:t>“</a:t>
            </a:r>
            <a:r>
              <a:rPr lang="zh-CN" altLang="en-US" sz="2400" b="1">
                <a:solidFill>
                  <a:srgbClr val="C00000"/>
                </a:solidFill>
                <a:latin typeface="楷体" panose="02010609060101010101" pitchFamily="49" charset="-122"/>
                <a:ea typeface="楷体" panose="02010609060101010101" pitchFamily="49" charset="-122"/>
              </a:rPr>
              <a:t>发文机关</a:t>
            </a:r>
            <a:r>
              <a:rPr lang="en-US" altLang="zh-CN" sz="2400">
                <a:latin typeface="楷体" panose="02010609060101010101" pitchFamily="49" charset="-122"/>
                <a:ea typeface="楷体" panose="02010609060101010101" pitchFamily="49" charset="-122"/>
                <a:cs typeface="楷体" panose="02010609060101010101" pitchFamily="49" charset="-122"/>
              </a:rPr>
              <a:t>”+“</a:t>
            </a:r>
            <a:r>
              <a:rPr lang="zh-CN" altLang="en-US" sz="2400" b="1">
                <a:solidFill>
                  <a:srgbClr val="C00000"/>
                </a:solidFill>
                <a:latin typeface="楷体" panose="02010609060101010101" pitchFamily="49" charset="-122"/>
                <a:ea typeface="楷体" panose="02010609060101010101" pitchFamily="49" charset="-122"/>
              </a:rPr>
              <a:t>事由</a:t>
            </a:r>
            <a:r>
              <a:rPr lang="en-US" altLang="zh-CN" sz="2400">
                <a:latin typeface="楷体" panose="02010609060101010101" pitchFamily="49" charset="-122"/>
                <a:ea typeface="楷体" panose="02010609060101010101" pitchFamily="49" charset="-122"/>
                <a:cs typeface="楷体" panose="02010609060101010101" pitchFamily="49" charset="-122"/>
              </a:rPr>
              <a:t>”+“</a:t>
            </a:r>
            <a:r>
              <a:rPr lang="zh-CN" altLang="en-US" sz="2400" b="1">
                <a:solidFill>
                  <a:srgbClr val="C00000"/>
                </a:solidFill>
                <a:latin typeface="楷体" panose="02010609060101010101" pitchFamily="49" charset="-122"/>
                <a:ea typeface="楷体" panose="02010609060101010101" pitchFamily="49" charset="-122"/>
              </a:rPr>
              <a:t>文种</a:t>
            </a:r>
            <a:r>
              <a:rPr lang="en-US" altLang="zh-CN" sz="2400">
                <a:latin typeface="楷体" panose="02010609060101010101" pitchFamily="49" charset="-122"/>
                <a:ea typeface="楷体" panose="02010609060101010101" pitchFamily="49" charset="-122"/>
                <a:cs typeface="楷体" panose="02010609060101010101" pitchFamily="49" charset="-122"/>
              </a:rPr>
              <a:t>”</a:t>
            </a:r>
            <a:endParaRPr lang="en-US" altLang="zh-CN" sz="2400">
              <a:latin typeface="楷体" panose="02010609060101010101" pitchFamily="49" charset="-122"/>
              <a:ea typeface="楷体" panose="02010609060101010101" pitchFamily="49" charset="-122"/>
              <a:cs typeface="楷体" panose="02010609060101010101" pitchFamily="49" charset="-122"/>
            </a:endParaRPr>
          </a:p>
        </p:txBody>
      </p:sp>
      <p:pic>
        <p:nvPicPr>
          <p:cNvPr id="18" name="图片 17"/>
          <p:cNvPicPr>
            <a:picLocks noChangeAspect="1"/>
          </p:cNvPicPr>
          <p:nvPr/>
        </p:nvPicPr>
        <p:blipFill>
          <a:blip r:embed="rId1"/>
          <a:stretch>
            <a:fillRect/>
          </a:stretch>
        </p:blipFill>
        <p:spPr>
          <a:xfrm>
            <a:off x="7520940" y="951230"/>
            <a:ext cx="3617595" cy="3720465"/>
          </a:xfrm>
          <a:prstGeom prst="rect">
            <a:avLst/>
          </a:prstGeom>
        </p:spPr>
      </p:pic>
      <p:sp>
        <p:nvSpPr>
          <p:cNvPr id="19" name="文本框 18"/>
          <p:cNvSpPr txBox="1"/>
          <p:nvPr/>
        </p:nvSpPr>
        <p:spPr>
          <a:xfrm>
            <a:off x="8335645" y="6269355"/>
            <a:ext cx="2563495" cy="275590"/>
          </a:xfrm>
          <a:prstGeom prst="rect">
            <a:avLst/>
          </a:prstGeom>
          <a:noFill/>
        </p:spPr>
        <p:txBody>
          <a:bodyPr wrap="square" rtlCol="0">
            <a:spAutoFit/>
          </a:bodyPr>
          <a:lstStyle/>
          <a:p>
            <a:r>
              <a:rPr lang="zh-CN" altLang="en-US" sz="1200"/>
              <a:t>本页图片源于网络</a:t>
            </a:r>
            <a:endParaRPr lang="zh-CN" altLang="en-US" sz="120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5195" y="1442085"/>
            <a:ext cx="8481060" cy="1402715"/>
          </a:xfrm>
          <a:ln w="12700">
            <a:solidFill>
              <a:srgbClr val="993366"/>
            </a:solidFill>
            <a:prstDash val="lgDashDotDot"/>
          </a:ln>
        </p:spPr>
        <p:txBody>
          <a:bodyPr/>
          <a:lstStyle/>
          <a:p>
            <a:pPr>
              <a:lnSpc>
                <a:spcPct val="130000"/>
              </a:lnSpc>
            </a:pPr>
            <a:r>
              <a:rPr lang="en-US" altLang="zh-CN" sz="2800" b="1">
                <a:cs typeface="楷体" panose="02010609060101010101" pitchFamily="49" charset="-122"/>
              </a:rPr>
              <a:t>6.</a:t>
            </a:r>
            <a:r>
              <a:rPr lang="zh-CN" altLang="en-US" sz="2800" b="1">
                <a:cs typeface="楷体" panose="02010609060101010101" pitchFamily="49" charset="-122"/>
              </a:rPr>
              <a:t>某单位针对近期办公区乱停车的现象，拟发文规范，明确告知停车要求。</a:t>
            </a:r>
            <a:r>
              <a:rPr lang="zh-CN" altLang="en-US" sz="2800">
                <a:cs typeface="楷体" panose="02010609060101010101" pitchFamily="49" charset="-122"/>
              </a:rPr>
              <a:t>（6分）</a:t>
            </a:r>
            <a:endParaRPr lang="zh-CN" altLang="en-US" sz="2800" b="1">
              <a:cs typeface="楷体" panose="02010609060101010101" pitchFamily="49" charset="-122"/>
            </a:endParaRPr>
          </a:p>
        </p:txBody>
      </p:sp>
      <p:sp>
        <p:nvSpPr>
          <p:cNvPr id="5" name="标题 4"/>
          <p:cNvSpPr>
            <a:spLocks noGrp="1"/>
          </p:cNvSpPr>
          <p:nvPr>
            <p:ph type="title"/>
          </p:nvPr>
        </p:nvSpPr>
        <p:spPr>
          <a:xfrm>
            <a:off x="925195" y="547370"/>
            <a:ext cx="1007110" cy="715645"/>
          </a:xfrm>
          <a:solidFill>
            <a:srgbClr val="FFC000"/>
          </a:solidFill>
        </p:spPr>
        <p:txBody>
          <a:bodyPr/>
          <a:lstStyle/>
          <a:p>
            <a:pPr algn="l"/>
            <a:r>
              <a:rPr lang="zh-CN" altLang="en-US" sz="3200"/>
              <a:t>通知</a:t>
            </a:r>
            <a:endParaRPr lang="zh-CN" altLang="en-US" sz="3200"/>
          </a:p>
        </p:txBody>
      </p:sp>
      <p:sp>
        <p:nvSpPr>
          <p:cNvPr id="2" name="文本框 1"/>
          <p:cNvSpPr txBox="1"/>
          <p:nvPr/>
        </p:nvSpPr>
        <p:spPr>
          <a:xfrm>
            <a:off x="883920" y="3446145"/>
            <a:ext cx="8522335" cy="1918335"/>
          </a:xfrm>
          <a:prstGeom prst="rect">
            <a:avLst/>
          </a:prstGeom>
          <a:noFill/>
          <a:ln w="12700">
            <a:noFill/>
            <a:prstDash val="lgDashDotDot"/>
          </a:ln>
        </p:spPr>
        <p:txBody>
          <a:bodyPr wrap="square" rtlCol="0" anchor="t">
            <a:spAutoFit/>
          </a:bodyPr>
          <a:lstStyle/>
          <a:p>
            <a:pPr>
              <a:lnSpc>
                <a:spcPct val="18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（1）该单位宜选用的文种是什么？（</a:t>
            </a:r>
            <a:r>
              <a:rPr lang="en-US" altLang="zh-CN" sz="2200" b="1" dirty="0">
                <a:latin typeface="楷体" panose="02010609060101010101" pitchFamily="49" charset="-122"/>
                <a:ea typeface="楷体" panose="02010609060101010101" pitchFamily="49" charset="-122"/>
                <a:cs typeface="楷体" panose="02010609060101010101" pitchFamily="49" charset="-122"/>
                <a:sym typeface="+mn-ea"/>
              </a:rPr>
              <a:t>2</a:t>
            </a: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分）</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a:p>
            <a:pPr>
              <a:lnSpc>
                <a:spcPct val="18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a:t>
            </a:r>
            <a:r>
              <a:rPr lang="en-US" altLang="zh-CN" sz="2200" b="1" dirty="0">
                <a:latin typeface="楷体" panose="02010609060101010101" pitchFamily="49" charset="-122"/>
                <a:ea typeface="楷体" panose="02010609060101010101" pitchFamily="49" charset="-122"/>
                <a:cs typeface="楷体" panose="02010609060101010101" pitchFamily="49" charset="-122"/>
                <a:sym typeface="+mn-ea"/>
              </a:rPr>
              <a:t>2</a:t>
            </a: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）该公文的主送机关应如何设置？（</a:t>
            </a:r>
            <a:r>
              <a:rPr lang="en-US" altLang="zh-CN" sz="2200" b="1" dirty="0">
                <a:latin typeface="楷体" panose="02010609060101010101" pitchFamily="49" charset="-122"/>
                <a:ea typeface="楷体" panose="02010609060101010101" pitchFamily="49" charset="-122"/>
                <a:cs typeface="楷体" panose="02010609060101010101" pitchFamily="49" charset="-122"/>
                <a:sym typeface="+mn-ea"/>
              </a:rPr>
              <a:t>2</a:t>
            </a: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分）</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a:p>
            <a:pPr>
              <a:lnSpc>
                <a:spcPct val="18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a:t>
            </a:r>
            <a:r>
              <a:rPr lang="en-US" altLang="zh-CN" sz="2200" b="1" dirty="0">
                <a:latin typeface="楷体" panose="02010609060101010101" pitchFamily="49" charset="-122"/>
                <a:ea typeface="楷体" panose="02010609060101010101" pitchFamily="49" charset="-122"/>
                <a:cs typeface="楷体" panose="02010609060101010101" pitchFamily="49" charset="-122"/>
                <a:sym typeface="+mn-ea"/>
              </a:rPr>
              <a:t>3</a:t>
            </a: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）该公文的结束语和惯用语分别是什么？（</a:t>
            </a:r>
            <a:r>
              <a:rPr lang="en-US" altLang="zh-CN" sz="2200" b="1" dirty="0">
                <a:latin typeface="楷体" panose="02010609060101010101" pitchFamily="49" charset="-122"/>
                <a:ea typeface="楷体" panose="02010609060101010101" pitchFamily="49" charset="-122"/>
                <a:cs typeface="楷体" panose="02010609060101010101" pitchFamily="49" charset="-122"/>
                <a:sym typeface="+mn-ea"/>
              </a:rPr>
              <a:t>2</a:t>
            </a: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分）</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246120" y="47307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1401</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4" name="文本框 3"/>
          <p:cNvSpPr txBox="1"/>
          <p:nvPr/>
        </p:nvSpPr>
        <p:spPr>
          <a:xfrm>
            <a:off x="8023860" y="3881120"/>
            <a:ext cx="2369185" cy="1322070"/>
          </a:xfrm>
          <a:prstGeom prst="rect">
            <a:avLst/>
          </a:prstGeom>
          <a:noFill/>
        </p:spPr>
        <p:txBody>
          <a:bodyPr wrap="square" rtlCol="0">
            <a:spAutoFit/>
          </a:bodyPr>
          <a:lstStyle/>
          <a:p>
            <a:r>
              <a:rPr lang="zh-CN" altLang="en-US" sz="2000" b="1"/>
              <a:t>要求下级进行</a:t>
            </a:r>
            <a:endParaRPr lang="zh-CN" altLang="en-US" sz="2000" b="1"/>
          </a:p>
          <a:p>
            <a:r>
              <a:rPr lang="zh-CN" altLang="en-US" sz="2000" b="1"/>
              <a:t>执行的文种：</a:t>
            </a:r>
            <a:endParaRPr lang="zh-CN" altLang="en-US" sz="2000" b="1"/>
          </a:p>
          <a:p>
            <a:r>
              <a:rPr lang="zh-CN" altLang="en-US" sz="2000" b="1"/>
              <a:t>通知、命令、</a:t>
            </a:r>
            <a:endParaRPr lang="zh-CN" altLang="en-US" sz="2000" b="1"/>
          </a:p>
          <a:p>
            <a:r>
              <a:rPr lang="zh-CN" altLang="en-US" sz="2000" b="1"/>
              <a:t>决定、决议</a:t>
            </a:r>
            <a:endParaRPr lang="zh-CN" altLang="en-US" sz="2000" b="1"/>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25195" y="3398520"/>
            <a:ext cx="8522335" cy="530860"/>
          </a:xfrm>
          <a:prstGeom prst="rect">
            <a:avLst/>
          </a:prstGeom>
          <a:noFill/>
          <a:ln w="12700">
            <a:noFill/>
            <a:prstDash val="lgDashDotDot"/>
          </a:ln>
        </p:spPr>
        <p:txBody>
          <a:bodyPr wrap="square" rtlCol="0" anchor="t">
            <a:spAutoFit/>
          </a:bodyPr>
          <a:lstStyle/>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a:t>
            </a:r>
            <a:r>
              <a:rPr lang="en-US" altLang="zh-CN" sz="2200" b="1" dirty="0">
                <a:latin typeface="楷体" panose="02010609060101010101" pitchFamily="49" charset="-122"/>
                <a:ea typeface="楷体" panose="02010609060101010101" pitchFamily="49" charset="-122"/>
                <a:cs typeface="楷体" panose="02010609060101010101" pitchFamily="49" charset="-122"/>
                <a:sym typeface="+mn-ea"/>
              </a:rPr>
              <a:t>1</a:t>
            </a: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）该单位宜选用的文种是什么？（</a:t>
            </a:r>
            <a:r>
              <a:rPr lang="en-US" altLang="zh-CN" sz="2200" b="1" dirty="0">
                <a:latin typeface="楷体" panose="02010609060101010101" pitchFamily="49" charset="-122"/>
                <a:ea typeface="楷体" panose="02010609060101010101" pitchFamily="49" charset="-122"/>
                <a:cs typeface="楷体" panose="02010609060101010101" pitchFamily="49" charset="-122"/>
                <a:sym typeface="+mn-ea"/>
              </a:rPr>
              <a:t>2</a:t>
            </a: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分）</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1152525" y="4262755"/>
            <a:ext cx="1866900" cy="1198880"/>
          </a:xfrm>
          <a:prstGeom prst="rect">
            <a:avLst/>
          </a:prstGeom>
          <a:noFill/>
        </p:spPr>
        <p:txBody>
          <a:bodyPr wrap="none" rtlCol="0" anchor="t">
            <a:spAutoFit/>
          </a:bodyPr>
          <a:lstStyle/>
          <a:p>
            <a:pPr>
              <a:lnSpc>
                <a:spcPct val="15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a:p>
            <a:pPr>
              <a:lnSpc>
                <a:spcPct val="150000"/>
              </a:lnSpc>
            </a:pPr>
            <a:r>
              <a:rPr lang="zh-CN" altLang="en-US" sz="2400" b="1">
                <a:latin typeface="楷体" panose="02010609060101010101" pitchFamily="49" charset="-122"/>
                <a:ea typeface="楷体" panose="02010609060101010101" pitchFamily="49" charset="-122"/>
                <a:sym typeface="+mn-ea"/>
              </a:rPr>
              <a:t>通知（2分）</a:t>
            </a:r>
            <a:endParaRPr lang="zh-CN" altLang="en-US" sz="2400" b="1">
              <a:latin typeface="楷体" panose="02010609060101010101" pitchFamily="49" charset="-122"/>
              <a:ea typeface="楷体" panose="02010609060101010101" pitchFamily="49" charset="-122"/>
              <a:sym typeface="+mn-ea"/>
            </a:endParaRPr>
          </a:p>
        </p:txBody>
      </p:sp>
      <p:grpSp>
        <p:nvGrpSpPr>
          <p:cNvPr id="118" name="组合 117"/>
          <p:cNvGrpSpPr/>
          <p:nvPr/>
        </p:nvGrpSpPr>
        <p:grpSpPr>
          <a:xfrm>
            <a:off x="3490595" y="4057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1401</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7" name="内容占位符 6"/>
          <p:cNvSpPr>
            <a:spLocks noGrp="1"/>
          </p:cNvSpPr>
          <p:nvPr>
            <p:ph idx="1"/>
          </p:nvPr>
        </p:nvSpPr>
        <p:spPr>
          <a:xfrm>
            <a:off x="925195" y="1386205"/>
            <a:ext cx="8481060" cy="1296035"/>
          </a:xfrm>
          <a:ln w="12700">
            <a:solidFill>
              <a:srgbClr val="993366"/>
            </a:solidFill>
            <a:prstDash val="lgDashDotDot"/>
          </a:ln>
        </p:spPr>
        <p:txBody>
          <a:bodyPr/>
          <a:lstStyle/>
          <a:p>
            <a:pPr>
              <a:lnSpc>
                <a:spcPct val="130000"/>
              </a:lnSpc>
            </a:pPr>
            <a:r>
              <a:rPr lang="en-US" altLang="zh-CN" sz="2800" b="1">
                <a:cs typeface="楷体" panose="02010609060101010101" pitchFamily="49" charset="-122"/>
                <a:sym typeface="+mn-ea"/>
              </a:rPr>
              <a:t>6.</a:t>
            </a:r>
            <a:r>
              <a:rPr lang="zh-CN" altLang="en-US" sz="2800" b="1">
                <a:cs typeface="楷体" panose="02010609060101010101" pitchFamily="49" charset="-122"/>
                <a:sym typeface="+mn-ea"/>
              </a:rPr>
              <a:t>某单位针对近期办公区乱停车的现象，拟发文规范，明确告知停车要求。</a:t>
            </a:r>
            <a:r>
              <a:rPr lang="zh-CN" altLang="en-US" sz="2800">
                <a:cs typeface="楷体" panose="02010609060101010101" pitchFamily="49" charset="-122"/>
              </a:rPr>
              <a:t>（6分）</a:t>
            </a:r>
            <a:endParaRPr lang="zh-CN" altLang="en-US" sz="2800" b="1">
              <a:cs typeface="楷体" panose="02010609060101010101" pitchFamily="49" charset="-122"/>
            </a:endParaRPr>
          </a:p>
        </p:txBody>
      </p:sp>
      <p:sp>
        <p:nvSpPr>
          <p:cNvPr id="6" name="标题 5"/>
          <p:cNvSpPr>
            <a:spLocks noGrp="1"/>
          </p:cNvSpPr>
          <p:nvPr>
            <p:ph type="title"/>
          </p:nvPr>
        </p:nvSpPr>
        <p:spPr>
          <a:xfrm>
            <a:off x="925195" y="473075"/>
            <a:ext cx="1007110" cy="683895"/>
          </a:xfrm>
          <a:solidFill>
            <a:srgbClr val="FFC000"/>
          </a:solidFill>
        </p:spPr>
        <p:txBody>
          <a:bodyPr/>
          <a:lstStyle/>
          <a:p>
            <a:pPr algn="l"/>
            <a:r>
              <a:rPr lang="zh-CN" altLang="en-US" sz="3200"/>
              <a:t>通知</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25195" y="3163570"/>
            <a:ext cx="8522335" cy="530860"/>
          </a:xfrm>
          <a:prstGeom prst="rect">
            <a:avLst/>
          </a:prstGeom>
          <a:noFill/>
          <a:ln w="12700">
            <a:noFill/>
            <a:prstDash val="lgDashDotDot"/>
          </a:ln>
        </p:spPr>
        <p:txBody>
          <a:bodyPr wrap="square" rtlCol="0" anchor="t">
            <a:spAutoFit/>
          </a:bodyPr>
          <a:lstStyle/>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a:t>
            </a:r>
            <a:r>
              <a:rPr lang="en-US" altLang="zh-CN" sz="2200" b="1" dirty="0">
                <a:latin typeface="楷体" panose="02010609060101010101" pitchFamily="49" charset="-122"/>
                <a:ea typeface="楷体" panose="02010609060101010101" pitchFamily="49" charset="-122"/>
                <a:cs typeface="楷体" panose="02010609060101010101" pitchFamily="49" charset="-122"/>
                <a:sym typeface="+mn-ea"/>
              </a:rPr>
              <a:t>2</a:t>
            </a: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）该公文的主送机关应如何设置？（</a:t>
            </a:r>
            <a:r>
              <a:rPr lang="en-US" altLang="zh-CN" sz="2200" b="1" dirty="0">
                <a:latin typeface="楷体" panose="02010609060101010101" pitchFamily="49" charset="-122"/>
                <a:ea typeface="楷体" panose="02010609060101010101" pitchFamily="49" charset="-122"/>
                <a:cs typeface="楷体" panose="02010609060101010101" pitchFamily="49" charset="-122"/>
                <a:sym typeface="+mn-ea"/>
              </a:rPr>
              <a:t>2</a:t>
            </a: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分）</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1114425" y="3753485"/>
            <a:ext cx="8333105" cy="1753235"/>
          </a:xfrm>
          <a:prstGeom prst="rect">
            <a:avLst/>
          </a:prstGeom>
          <a:noFill/>
        </p:spPr>
        <p:txBody>
          <a:bodyPr wrap="square" rtlCol="0" anchor="t">
            <a:spAutoFit/>
          </a:bodyPr>
          <a:lstStyle/>
          <a:p>
            <a:pPr algn="l">
              <a:lnSpc>
                <a:spcPct val="15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a:p>
            <a:pPr algn="l">
              <a:lnSpc>
                <a:spcPct val="150000"/>
              </a:lnSpc>
            </a:pPr>
            <a:r>
              <a:rPr lang="zh-CN" altLang="en-US" sz="2400" b="1">
                <a:latin typeface="楷体" panose="02010609060101010101" pitchFamily="49" charset="-122"/>
                <a:ea typeface="楷体" panose="02010609060101010101" pitchFamily="49" charset="-122"/>
                <a:sym typeface="+mn-ea"/>
              </a:rPr>
              <a:t>主送机关单位常用</a:t>
            </a:r>
            <a:r>
              <a:rPr lang="zh-CN" altLang="en-US" sz="2400" b="1">
                <a:solidFill>
                  <a:srgbClr val="7030A0"/>
                </a:solidFill>
                <a:latin typeface="楷体" panose="02010609060101010101" pitchFamily="49" charset="-122"/>
                <a:ea typeface="楷体" panose="02010609060101010101" pitchFamily="49" charset="-122"/>
                <a:sym typeface="+mn-ea"/>
              </a:rPr>
              <a:t>同类型机关统称</a:t>
            </a:r>
            <a:r>
              <a:rPr lang="zh-CN" altLang="en-US" sz="2400" b="1">
                <a:latin typeface="楷体" panose="02010609060101010101" pitchFamily="49" charset="-122"/>
                <a:ea typeface="楷体" panose="02010609060101010101" pitchFamily="49" charset="-122"/>
                <a:sym typeface="+mn-ea"/>
              </a:rPr>
              <a:t>，如“各有关单位、</a:t>
            </a:r>
            <a:endParaRPr lang="zh-CN" altLang="en-US" sz="2400" b="1">
              <a:latin typeface="楷体" panose="02010609060101010101" pitchFamily="49" charset="-122"/>
              <a:ea typeface="楷体" panose="02010609060101010101" pitchFamily="49" charset="-122"/>
              <a:sym typeface="+mn-ea"/>
            </a:endParaRPr>
          </a:p>
          <a:p>
            <a:pPr algn="l">
              <a:lnSpc>
                <a:spcPct val="150000"/>
              </a:lnSpc>
            </a:pPr>
            <a:r>
              <a:rPr lang="zh-CN" altLang="en-US" sz="2400" b="1">
                <a:latin typeface="楷体" panose="02010609060101010101" pitchFamily="49" charset="-122"/>
                <a:ea typeface="楷体" panose="02010609060101010101" pitchFamily="49" charset="-122"/>
                <a:sym typeface="+mn-ea"/>
              </a:rPr>
              <a:t>各院系部处所”。（2分）</a:t>
            </a:r>
            <a:endParaRPr lang="zh-CN" altLang="en-US" sz="2400" b="1">
              <a:latin typeface="楷体" panose="02010609060101010101" pitchFamily="49" charset="-122"/>
              <a:ea typeface="楷体" panose="02010609060101010101" pitchFamily="49" charset="-122"/>
              <a:sym typeface="+mn-ea"/>
            </a:endParaRPr>
          </a:p>
        </p:txBody>
      </p:sp>
      <p:grpSp>
        <p:nvGrpSpPr>
          <p:cNvPr id="118" name="组合 117"/>
          <p:cNvGrpSpPr/>
          <p:nvPr/>
        </p:nvGrpSpPr>
        <p:grpSpPr>
          <a:xfrm>
            <a:off x="3490595" y="4057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1401</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7" name="内容占位符 6"/>
          <p:cNvSpPr>
            <a:spLocks noGrp="1"/>
          </p:cNvSpPr>
          <p:nvPr>
            <p:ph idx="1"/>
          </p:nvPr>
        </p:nvSpPr>
        <p:spPr>
          <a:xfrm>
            <a:off x="925195" y="1386205"/>
            <a:ext cx="8481060" cy="1296035"/>
          </a:xfrm>
          <a:ln w="12700">
            <a:solidFill>
              <a:srgbClr val="993366"/>
            </a:solidFill>
            <a:prstDash val="lgDashDotDot"/>
          </a:ln>
        </p:spPr>
        <p:txBody>
          <a:bodyPr/>
          <a:lstStyle/>
          <a:p>
            <a:pPr>
              <a:lnSpc>
                <a:spcPct val="130000"/>
              </a:lnSpc>
            </a:pPr>
            <a:r>
              <a:rPr lang="en-US" altLang="zh-CN" sz="2800" b="1">
                <a:cs typeface="楷体" panose="02010609060101010101" pitchFamily="49" charset="-122"/>
                <a:sym typeface="+mn-ea"/>
              </a:rPr>
              <a:t>6.</a:t>
            </a:r>
            <a:r>
              <a:rPr lang="zh-CN" altLang="en-US" sz="2800" b="1">
                <a:cs typeface="楷体" panose="02010609060101010101" pitchFamily="49" charset="-122"/>
                <a:sym typeface="+mn-ea"/>
              </a:rPr>
              <a:t>某单位针对近期办公区乱停车的现象，拟发文规范，明确告知停车要求。</a:t>
            </a:r>
            <a:r>
              <a:rPr lang="zh-CN" altLang="en-US" sz="2800">
                <a:cs typeface="楷体" panose="02010609060101010101" pitchFamily="49" charset="-122"/>
              </a:rPr>
              <a:t>（6分）</a:t>
            </a:r>
            <a:endParaRPr lang="zh-CN" altLang="en-US" sz="2800" b="1">
              <a:cs typeface="楷体" panose="02010609060101010101" pitchFamily="49" charset="-122"/>
            </a:endParaRPr>
          </a:p>
        </p:txBody>
      </p:sp>
      <p:sp>
        <p:nvSpPr>
          <p:cNvPr id="6" name="标题 5"/>
          <p:cNvSpPr>
            <a:spLocks noGrp="1"/>
          </p:cNvSpPr>
          <p:nvPr>
            <p:ph type="title"/>
          </p:nvPr>
        </p:nvSpPr>
        <p:spPr>
          <a:xfrm>
            <a:off x="925195" y="473075"/>
            <a:ext cx="1007110" cy="683895"/>
          </a:xfrm>
          <a:solidFill>
            <a:srgbClr val="FFC000"/>
          </a:solidFill>
        </p:spPr>
        <p:txBody>
          <a:bodyPr/>
          <a:lstStyle/>
          <a:p>
            <a:pPr algn="l"/>
            <a:r>
              <a:rPr lang="zh-CN" altLang="en-US" sz="3200"/>
              <a:t>通知</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25195" y="3163570"/>
            <a:ext cx="8522335" cy="530860"/>
          </a:xfrm>
          <a:prstGeom prst="rect">
            <a:avLst/>
          </a:prstGeom>
          <a:noFill/>
          <a:ln w="12700">
            <a:noFill/>
            <a:prstDash val="lgDashDotDot"/>
          </a:ln>
        </p:spPr>
        <p:txBody>
          <a:bodyPr wrap="square" rtlCol="0" anchor="t">
            <a:spAutoFit/>
          </a:bodyPr>
          <a:lstStyle/>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a:t>
            </a:r>
            <a:r>
              <a:rPr lang="en-US" altLang="zh-CN" sz="2200" b="1" dirty="0">
                <a:latin typeface="楷体" panose="02010609060101010101" pitchFamily="49" charset="-122"/>
                <a:ea typeface="楷体" panose="02010609060101010101" pitchFamily="49" charset="-122"/>
                <a:cs typeface="楷体" panose="02010609060101010101" pitchFamily="49" charset="-122"/>
                <a:sym typeface="+mn-ea"/>
              </a:rPr>
              <a:t>3</a:t>
            </a: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）该公文的结束语和惯用语分别是什么？（</a:t>
            </a:r>
            <a:r>
              <a:rPr lang="en-US" altLang="zh-CN" sz="2200" b="1" dirty="0">
                <a:latin typeface="楷体" panose="02010609060101010101" pitchFamily="49" charset="-122"/>
                <a:ea typeface="楷体" panose="02010609060101010101" pitchFamily="49" charset="-122"/>
                <a:cs typeface="楷体" panose="02010609060101010101" pitchFamily="49" charset="-122"/>
                <a:sym typeface="+mn-ea"/>
              </a:rPr>
              <a:t>2</a:t>
            </a: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分）</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1124585" y="3860165"/>
            <a:ext cx="8926830" cy="1753235"/>
          </a:xfrm>
          <a:prstGeom prst="rect">
            <a:avLst/>
          </a:prstGeom>
          <a:noFill/>
        </p:spPr>
        <p:txBody>
          <a:bodyPr wrap="square" rtlCol="0" anchor="t">
            <a:spAutoFit/>
          </a:bodyPr>
          <a:lstStyle/>
          <a:p>
            <a:pPr algn="l">
              <a:lnSpc>
                <a:spcPct val="15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a:p>
            <a:pPr algn="l">
              <a:lnSpc>
                <a:spcPct val="150000"/>
              </a:lnSpc>
            </a:pPr>
            <a:r>
              <a:rPr lang="zh-CN" altLang="en-US" sz="2400" b="1">
                <a:latin typeface="楷体" panose="02010609060101010101" pitchFamily="49" charset="-122"/>
                <a:ea typeface="楷体" panose="02010609060101010101" pitchFamily="49" charset="-122"/>
                <a:sym typeface="+mn-ea"/>
              </a:rPr>
              <a:t>结束语：现将《办公区乱停车整治规定》印发给你们</a:t>
            </a:r>
            <a:endParaRPr lang="zh-CN" altLang="en-US" sz="2400" b="1">
              <a:latin typeface="楷体" panose="02010609060101010101" pitchFamily="49" charset="-122"/>
              <a:ea typeface="楷体" panose="02010609060101010101" pitchFamily="49" charset="-122"/>
              <a:sym typeface="+mn-ea"/>
            </a:endParaRPr>
          </a:p>
          <a:p>
            <a:pPr algn="l">
              <a:lnSpc>
                <a:spcPct val="150000"/>
              </a:lnSpc>
            </a:pPr>
            <a:r>
              <a:rPr lang="zh-CN" altLang="en-US" sz="2400" b="1">
                <a:latin typeface="楷体" panose="02010609060101010101" pitchFamily="49" charset="-122"/>
                <a:ea typeface="楷体" panose="02010609060101010101" pitchFamily="49" charset="-122"/>
                <a:sym typeface="+mn-ea"/>
              </a:rPr>
              <a:t>惯用语：</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请遵照执行</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（2分）</a:t>
            </a:r>
            <a:endParaRPr lang="zh-CN" altLang="en-US" sz="2400" b="1">
              <a:latin typeface="楷体" panose="02010609060101010101" pitchFamily="49" charset="-122"/>
              <a:ea typeface="楷体" panose="02010609060101010101" pitchFamily="49" charset="-122"/>
              <a:sym typeface="+mn-ea"/>
            </a:endParaRPr>
          </a:p>
        </p:txBody>
      </p:sp>
      <p:grpSp>
        <p:nvGrpSpPr>
          <p:cNvPr id="118" name="组合 117"/>
          <p:cNvGrpSpPr/>
          <p:nvPr/>
        </p:nvGrpSpPr>
        <p:grpSpPr>
          <a:xfrm>
            <a:off x="3490595" y="4057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1401</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7" name="内容占位符 6"/>
          <p:cNvSpPr>
            <a:spLocks noGrp="1"/>
          </p:cNvSpPr>
          <p:nvPr>
            <p:ph idx="1"/>
          </p:nvPr>
        </p:nvSpPr>
        <p:spPr>
          <a:xfrm>
            <a:off x="925195" y="1386205"/>
            <a:ext cx="8481060" cy="1296035"/>
          </a:xfrm>
          <a:ln w="12700">
            <a:solidFill>
              <a:srgbClr val="993366"/>
            </a:solidFill>
            <a:prstDash val="lgDashDotDot"/>
          </a:ln>
        </p:spPr>
        <p:txBody>
          <a:bodyPr/>
          <a:lstStyle/>
          <a:p>
            <a:pPr>
              <a:lnSpc>
                <a:spcPct val="130000"/>
              </a:lnSpc>
            </a:pPr>
            <a:r>
              <a:rPr lang="en-US" altLang="zh-CN" sz="2800" b="1">
                <a:cs typeface="楷体" panose="02010609060101010101" pitchFamily="49" charset="-122"/>
                <a:sym typeface="+mn-ea"/>
              </a:rPr>
              <a:t>6.</a:t>
            </a:r>
            <a:r>
              <a:rPr lang="zh-CN" altLang="en-US" sz="2800" b="1">
                <a:cs typeface="楷体" panose="02010609060101010101" pitchFamily="49" charset="-122"/>
                <a:sym typeface="+mn-ea"/>
              </a:rPr>
              <a:t>某单位针对近期办公区乱停车的现象，拟发文规范，明确告知停车要求。</a:t>
            </a:r>
            <a:r>
              <a:rPr lang="zh-CN" altLang="en-US" sz="2800">
                <a:cs typeface="楷体" panose="02010609060101010101" pitchFamily="49" charset="-122"/>
              </a:rPr>
              <a:t>（6分）</a:t>
            </a:r>
            <a:endParaRPr lang="zh-CN" altLang="en-US" sz="2800" b="1">
              <a:cs typeface="楷体" panose="02010609060101010101" pitchFamily="49" charset="-122"/>
            </a:endParaRPr>
          </a:p>
        </p:txBody>
      </p:sp>
      <p:sp>
        <p:nvSpPr>
          <p:cNvPr id="6" name="标题 5"/>
          <p:cNvSpPr>
            <a:spLocks noGrp="1"/>
          </p:cNvSpPr>
          <p:nvPr>
            <p:ph type="title"/>
          </p:nvPr>
        </p:nvSpPr>
        <p:spPr>
          <a:xfrm>
            <a:off x="925195" y="473075"/>
            <a:ext cx="1007110" cy="683895"/>
          </a:xfrm>
          <a:solidFill>
            <a:srgbClr val="FFC000"/>
          </a:solidFill>
        </p:spPr>
        <p:txBody>
          <a:bodyPr/>
          <a:lstStyle/>
          <a:p>
            <a:pPr algn="l"/>
            <a:r>
              <a:rPr lang="zh-CN" altLang="en-US" sz="3200"/>
              <a:t>通知</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5195" y="1386205"/>
            <a:ext cx="8481060" cy="1782445"/>
          </a:xfrm>
          <a:ln w="12700">
            <a:solidFill>
              <a:srgbClr val="993366"/>
            </a:solidFill>
            <a:prstDash val="lgDashDotDot"/>
          </a:ln>
        </p:spPr>
        <p:txBody>
          <a:bodyPr/>
          <a:lstStyle/>
          <a:p>
            <a:pPr>
              <a:lnSpc>
                <a:spcPct val="130000"/>
              </a:lnSpc>
            </a:pPr>
            <a:r>
              <a:rPr lang="en-US" altLang="zh-CN" sz="2800" b="1">
                <a:cs typeface="楷体" panose="02010609060101010101" pitchFamily="49" charset="-122"/>
              </a:rPr>
              <a:t>7.</a:t>
            </a:r>
            <a:r>
              <a:rPr lang="zh-CN" altLang="en-US" sz="2800" b="1">
                <a:cs typeface="楷体" panose="02010609060101010101" pitchFamily="49" charset="-122"/>
              </a:rPr>
              <a:t>江苏省教育厅给江苏省人民政府发文《关于进一步做好高考工作的意见》，文稿最后说：“以上意见</a:t>
            </a:r>
            <a:endParaRPr lang="zh-CN" altLang="en-US" sz="2800" b="1">
              <a:cs typeface="楷体" panose="02010609060101010101" pitchFamily="49" charset="-122"/>
            </a:endParaRPr>
          </a:p>
          <a:p>
            <a:pPr>
              <a:lnSpc>
                <a:spcPct val="130000"/>
              </a:lnSpc>
            </a:pPr>
            <a:r>
              <a:rPr lang="zh-CN" altLang="en-US" sz="2800" b="1">
                <a:cs typeface="楷体" panose="02010609060101010101" pitchFamily="49" charset="-122"/>
              </a:rPr>
              <a:t>如无不妥，请批转各市人民政府执行”。</a:t>
            </a:r>
            <a:r>
              <a:rPr lang="zh-CN" altLang="en-US" sz="2800">
                <a:cs typeface="楷体" panose="02010609060101010101" pitchFamily="49" charset="-122"/>
              </a:rPr>
              <a:t>（6分）</a:t>
            </a:r>
            <a:endParaRPr lang="zh-CN" altLang="en-US" sz="2800" b="1">
              <a:cs typeface="楷体" panose="02010609060101010101" pitchFamily="49" charset="-122"/>
            </a:endParaRPr>
          </a:p>
        </p:txBody>
      </p:sp>
      <p:sp>
        <p:nvSpPr>
          <p:cNvPr id="5" name="标题 4"/>
          <p:cNvSpPr>
            <a:spLocks noGrp="1"/>
          </p:cNvSpPr>
          <p:nvPr>
            <p:ph type="title"/>
          </p:nvPr>
        </p:nvSpPr>
        <p:spPr>
          <a:xfrm>
            <a:off x="925195" y="473075"/>
            <a:ext cx="1494155" cy="683895"/>
          </a:xfrm>
          <a:solidFill>
            <a:srgbClr val="FFC000"/>
          </a:solidFill>
        </p:spPr>
        <p:txBody>
          <a:bodyPr/>
          <a:lstStyle/>
          <a:p>
            <a:pPr algn="l"/>
            <a:r>
              <a:rPr lang="zh-CN" altLang="en-US" sz="3200"/>
              <a:t>分析题</a:t>
            </a:r>
            <a:endParaRPr lang="zh-CN" altLang="en-US" sz="3200"/>
          </a:p>
        </p:txBody>
      </p:sp>
      <p:sp>
        <p:nvSpPr>
          <p:cNvPr id="2" name="文本框 1"/>
          <p:cNvSpPr txBox="1"/>
          <p:nvPr/>
        </p:nvSpPr>
        <p:spPr>
          <a:xfrm>
            <a:off x="925195" y="3398520"/>
            <a:ext cx="8735695" cy="2290445"/>
          </a:xfrm>
          <a:prstGeom prst="rect">
            <a:avLst/>
          </a:prstGeom>
          <a:noFill/>
          <a:ln w="12700">
            <a:noFill/>
            <a:prstDash val="lgDashDotDot"/>
          </a:ln>
        </p:spPr>
        <p:txBody>
          <a:bodyPr wrap="square" rtlCol="0" anchor="t">
            <a:spAutoFit/>
          </a:bodyPr>
          <a:lstStyle/>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（1）此“意见”是否是“请示“的错误使用，为什么？（2分）</a:t>
            </a:r>
            <a:endParaRPr lang="zh-CN" altLang="en-US" sz="2200" b="1" dirty="0">
              <a:latin typeface="楷体" panose="02010609060101010101" pitchFamily="49" charset="-122"/>
              <a:ea typeface="楷体" panose="02010609060101010101" pitchFamily="49" charset="-122"/>
              <a:cs typeface="楷体" panose="02010609060101010101" pitchFamily="49" charset="-122"/>
            </a:endParaRPr>
          </a:p>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（2）经过省政府同意，该文由教育厅正式下发，教育厅在下发文件</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     表述上有何特殊要求？（2分）</a:t>
            </a:r>
            <a:endParaRPr lang="zh-CN" altLang="en-US" sz="2200" b="1" dirty="0">
              <a:latin typeface="楷体" panose="02010609060101010101" pitchFamily="49" charset="-122"/>
              <a:ea typeface="楷体" panose="02010609060101010101" pitchFamily="49" charset="-122"/>
              <a:cs typeface="楷体" panose="02010609060101010101" pitchFamily="49" charset="-122"/>
            </a:endParaRPr>
          </a:p>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（3）省教育厅向下级机关的重要行文，应该作哪些行文方式上</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     的处理？（2分）</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246120" y="47307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1510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925195" y="473075"/>
            <a:ext cx="1494155" cy="683895"/>
          </a:xfrm>
          <a:solidFill>
            <a:srgbClr val="FFC000"/>
          </a:solidFill>
        </p:spPr>
        <p:txBody>
          <a:bodyPr/>
          <a:lstStyle/>
          <a:p>
            <a:pPr algn="l"/>
            <a:r>
              <a:rPr lang="zh-CN" altLang="en-US" sz="3200"/>
              <a:t>分析题</a:t>
            </a:r>
            <a:endParaRPr lang="zh-CN" altLang="en-US" sz="3200"/>
          </a:p>
        </p:txBody>
      </p:sp>
      <p:sp>
        <p:nvSpPr>
          <p:cNvPr id="2" name="文本框 1"/>
          <p:cNvSpPr txBox="1"/>
          <p:nvPr/>
        </p:nvSpPr>
        <p:spPr>
          <a:xfrm>
            <a:off x="925195" y="3398520"/>
            <a:ext cx="8600440" cy="530860"/>
          </a:xfrm>
          <a:prstGeom prst="rect">
            <a:avLst/>
          </a:prstGeom>
          <a:noFill/>
          <a:ln w="12700">
            <a:noFill/>
            <a:prstDash val="lgDashDotDot"/>
          </a:ln>
        </p:spPr>
        <p:txBody>
          <a:bodyPr wrap="square" rtlCol="0" anchor="t">
            <a:spAutoFit/>
          </a:bodyPr>
          <a:lstStyle/>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（1）此“意见”是否是“请示“的错误使用，为什么？（2分）</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925195" y="3929380"/>
            <a:ext cx="7604760" cy="1938020"/>
          </a:xfrm>
          <a:prstGeom prst="rect">
            <a:avLst/>
          </a:prstGeom>
          <a:noFill/>
        </p:spPr>
        <p:txBody>
          <a:bodyPr wrap="square" rtlCol="0" anchor="t">
            <a:spAutoFit/>
          </a:bodyPr>
          <a:lstStyle/>
          <a:p>
            <a:pPr>
              <a:lnSpc>
                <a:spcPct val="150000"/>
              </a:lnSpc>
            </a:pPr>
            <a:r>
              <a:rPr lang="zh-CN" altLang="en-US" sz="2000" b="1">
                <a:latin typeface="楷体" panose="02010609060101010101" pitchFamily="49" charset="-122"/>
                <a:ea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sym typeface="+mn-ea"/>
            </a:endParaRPr>
          </a:p>
          <a:p>
            <a:pPr>
              <a:lnSpc>
                <a:spcPct val="150000"/>
              </a:lnSpc>
            </a:pPr>
            <a:r>
              <a:rPr lang="zh-CN" altLang="en-US" sz="2000" b="1">
                <a:latin typeface="楷体" panose="02010609060101010101" pitchFamily="49" charset="-122"/>
                <a:ea typeface="楷体" panose="02010609060101010101" pitchFamily="49" charset="-122"/>
                <a:sym typeface="+mn-ea"/>
              </a:rPr>
              <a:t>此“意见”不是“请示”的错误使用。本意见属于</a:t>
            </a:r>
            <a:r>
              <a:rPr lang="zh-CN" altLang="en-US" sz="2000" b="1">
                <a:solidFill>
                  <a:srgbClr val="C00000"/>
                </a:solidFill>
                <a:latin typeface="楷体" panose="02010609060101010101" pitchFamily="49" charset="-122"/>
                <a:ea typeface="楷体" panose="02010609060101010101" pitchFamily="49" charset="-122"/>
                <a:cs typeface="+mn-ea"/>
                <a:sym typeface="+mn-ea"/>
              </a:rPr>
              <a:t>呈转性意见</a:t>
            </a:r>
            <a:r>
              <a:rPr lang="zh-CN" altLang="en-US" sz="2000" b="1">
                <a:latin typeface="楷体" panose="02010609060101010101" pitchFamily="49" charset="-122"/>
                <a:ea typeface="楷体" panose="02010609060101010101" pitchFamily="49" charset="-122"/>
                <a:sym typeface="+mn-ea"/>
              </a:rPr>
              <a:t>，</a:t>
            </a:r>
            <a:endParaRPr lang="zh-CN" altLang="en-US" sz="2000" b="1">
              <a:latin typeface="楷体" panose="02010609060101010101" pitchFamily="49" charset="-122"/>
              <a:ea typeface="楷体" panose="02010609060101010101" pitchFamily="49" charset="-122"/>
              <a:sym typeface="+mn-ea"/>
            </a:endParaRPr>
          </a:p>
          <a:p>
            <a:pPr>
              <a:lnSpc>
                <a:spcPct val="150000"/>
              </a:lnSpc>
            </a:pPr>
            <a:r>
              <a:rPr lang="zh-CN" altLang="en-US" sz="2000" b="1">
                <a:latin typeface="楷体" panose="02010609060101010101" pitchFamily="49" charset="-122"/>
                <a:ea typeface="楷体" panose="02010609060101010101" pitchFamily="49" charset="-122"/>
                <a:sym typeface="+mn-ea"/>
              </a:rPr>
              <a:t>其内容是发文机关单位自己分内的事情，只不过要求上级解决</a:t>
            </a:r>
            <a:endParaRPr lang="zh-CN" altLang="en-US" sz="2000" b="1">
              <a:latin typeface="楷体" panose="02010609060101010101" pitchFamily="49" charset="-122"/>
              <a:ea typeface="楷体" panose="02010609060101010101" pitchFamily="49" charset="-122"/>
              <a:sym typeface="+mn-ea"/>
            </a:endParaRPr>
          </a:p>
          <a:p>
            <a:pPr>
              <a:lnSpc>
                <a:spcPct val="150000"/>
              </a:lnSpc>
            </a:pPr>
            <a:r>
              <a:rPr lang="zh-CN" altLang="en-US" sz="2000" b="1">
                <a:latin typeface="楷体" panose="02010609060101010101" pitchFamily="49" charset="-122"/>
                <a:ea typeface="楷体" panose="02010609060101010101" pitchFamily="49" charset="-122"/>
                <a:sym typeface="+mn-ea"/>
              </a:rPr>
              <a:t>“不能发文”的问题。（2分）</a:t>
            </a:r>
            <a:endParaRPr lang="zh-CN" altLang="en-US" sz="2000" b="1">
              <a:latin typeface="楷体" panose="02010609060101010101" pitchFamily="49" charset="-122"/>
              <a:ea typeface="楷体" panose="02010609060101010101" pitchFamily="49" charset="-122"/>
              <a:sym typeface="+mn-ea"/>
            </a:endParaRPr>
          </a:p>
        </p:txBody>
      </p:sp>
      <p:grpSp>
        <p:nvGrpSpPr>
          <p:cNvPr id="118" name="组合 117"/>
          <p:cNvGrpSpPr/>
          <p:nvPr/>
        </p:nvGrpSpPr>
        <p:grpSpPr>
          <a:xfrm>
            <a:off x="3246120" y="47307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1510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7" name="内容占位符 6"/>
          <p:cNvSpPr>
            <a:spLocks noGrp="1"/>
          </p:cNvSpPr>
          <p:nvPr>
            <p:ph idx="1"/>
          </p:nvPr>
        </p:nvSpPr>
        <p:spPr>
          <a:xfrm>
            <a:off x="925195" y="1386205"/>
            <a:ext cx="8481060" cy="1782445"/>
          </a:xfrm>
          <a:ln w="12700">
            <a:solidFill>
              <a:srgbClr val="993366"/>
            </a:solidFill>
            <a:prstDash val="lgDashDotDot"/>
          </a:ln>
        </p:spPr>
        <p:txBody>
          <a:bodyPr/>
          <a:lstStyle/>
          <a:p>
            <a:pPr>
              <a:lnSpc>
                <a:spcPct val="130000"/>
              </a:lnSpc>
            </a:pPr>
            <a:r>
              <a:rPr lang="en-US" altLang="zh-CN" sz="2800" b="1">
                <a:cs typeface="楷体" panose="02010609060101010101" pitchFamily="49" charset="-122"/>
              </a:rPr>
              <a:t>7.</a:t>
            </a:r>
            <a:r>
              <a:rPr lang="zh-CN" altLang="en-US" sz="2800" b="1">
                <a:cs typeface="楷体" panose="02010609060101010101" pitchFamily="49" charset="-122"/>
              </a:rPr>
              <a:t>江苏省教育厅给江苏省人民政府发文《关于进一步</a:t>
            </a:r>
            <a:endParaRPr lang="zh-CN" altLang="en-US" sz="2800" b="1">
              <a:cs typeface="楷体" panose="02010609060101010101" pitchFamily="49" charset="-122"/>
            </a:endParaRPr>
          </a:p>
          <a:p>
            <a:pPr>
              <a:lnSpc>
                <a:spcPct val="130000"/>
              </a:lnSpc>
            </a:pPr>
            <a:r>
              <a:rPr lang="zh-CN" altLang="en-US" sz="2800" b="1">
                <a:cs typeface="楷体" panose="02010609060101010101" pitchFamily="49" charset="-122"/>
              </a:rPr>
              <a:t>做好高考工作的意见》，文稿最后说：“以上意见</a:t>
            </a:r>
            <a:endParaRPr lang="zh-CN" altLang="en-US" sz="2800" b="1">
              <a:cs typeface="楷体" panose="02010609060101010101" pitchFamily="49" charset="-122"/>
            </a:endParaRPr>
          </a:p>
          <a:p>
            <a:pPr>
              <a:lnSpc>
                <a:spcPct val="130000"/>
              </a:lnSpc>
            </a:pPr>
            <a:r>
              <a:rPr lang="zh-CN" altLang="en-US" sz="2800" b="1">
                <a:cs typeface="楷体" panose="02010609060101010101" pitchFamily="49" charset="-122"/>
              </a:rPr>
              <a:t>如无不妥，请批转各市人民政府执行”。</a:t>
            </a:r>
            <a:r>
              <a:rPr lang="zh-CN" altLang="en-US" sz="2800">
                <a:cs typeface="楷体" panose="02010609060101010101" pitchFamily="49" charset="-122"/>
              </a:rPr>
              <a:t>（6分）</a:t>
            </a:r>
            <a:endParaRPr lang="zh-CN" altLang="en-US" sz="2800" b="1">
              <a:cs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925195" y="473075"/>
            <a:ext cx="1494155" cy="683895"/>
          </a:xfrm>
          <a:solidFill>
            <a:srgbClr val="FFC000"/>
          </a:solidFill>
        </p:spPr>
        <p:txBody>
          <a:bodyPr/>
          <a:lstStyle/>
          <a:p>
            <a:pPr algn="l"/>
            <a:r>
              <a:rPr lang="zh-CN" altLang="en-US" sz="3200"/>
              <a:t>分析题</a:t>
            </a:r>
            <a:endParaRPr lang="zh-CN" altLang="en-US" sz="3200"/>
          </a:p>
        </p:txBody>
      </p:sp>
      <p:sp>
        <p:nvSpPr>
          <p:cNvPr id="2" name="文本框 1"/>
          <p:cNvSpPr txBox="1"/>
          <p:nvPr/>
        </p:nvSpPr>
        <p:spPr>
          <a:xfrm>
            <a:off x="925195" y="3355340"/>
            <a:ext cx="8658225" cy="970915"/>
          </a:xfrm>
          <a:prstGeom prst="rect">
            <a:avLst/>
          </a:prstGeom>
          <a:noFill/>
          <a:ln w="12700">
            <a:noFill/>
            <a:prstDash val="lgDashDotDot"/>
          </a:ln>
        </p:spPr>
        <p:txBody>
          <a:bodyPr wrap="square" rtlCol="0" anchor="t">
            <a:spAutoFit/>
          </a:bodyPr>
          <a:lstStyle/>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（2）经过省政府同意，该文由教育厅正式下发，教育厅在下发文件</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     表述上有何特殊要求？（2分）</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925195" y="4394835"/>
            <a:ext cx="7834630" cy="1529715"/>
          </a:xfrm>
          <a:prstGeom prst="rect">
            <a:avLst/>
          </a:prstGeom>
          <a:noFill/>
        </p:spPr>
        <p:txBody>
          <a:bodyPr wrap="none" rtlCol="0" anchor="t">
            <a:spAutoFit/>
          </a:bodyPr>
          <a:lstStyle/>
          <a:p>
            <a:pPr>
              <a:lnSpc>
                <a:spcPct val="13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a:p>
            <a:pPr>
              <a:lnSpc>
                <a:spcPct val="130000"/>
              </a:lnSpc>
            </a:pPr>
            <a:r>
              <a:rPr lang="zh-CN" altLang="en-US" sz="2400" b="1">
                <a:latin typeface="楷体" panose="02010609060101010101" pitchFamily="49" charset="-122"/>
                <a:ea typeface="楷体" panose="02010609060101010101" pitchFamily="49" charset="-122"/>
                <a:sym typeface="+mn-ea"/>
              </a:rPr>
              <a:t>教育厅在下发文件时，在文中需要注明“</a:t>
            </a:r>
            <a:r>
              <a:rPr lang="zh-CN" altLang="en-US" sz="2400" b="1">
                <a:solidFill>
                  <a:srgbClr val="993366"/>
                </a:solidFill>
                <a:latin typeface="楷体" panose="02010609060101010101" pitchFamily="49" charset="-122"/>
                <a:ea typeface="楷体" panose="02010609060101010101" pitchFamily="49" charset="-122"/>
                <a:cs typeface="+mn-ea"/>
                <a:sym typeface="+mn-ea"/>
              </a:rPr>
              <a:t>经政府同意</a:t>
            </a:r>
            <a:r>
              <a:rPr lang="zh-CN" altLang="en-US" sz="2400" b="1">
                <a:latin typeface="楷体" panose="02010609060101010101" pitchFamily="49" charset="-122"/>
                <a:ea typeface="楷体" panose="02010609060101010101" pitchFamily="49" charset="-122"/>
                <a:sym typeface="+mn-ea"/>
              </a:rPr>
              <a:t>”、</a:t>
            </a:r>
            <a:endParaRPr lang="zh-CN" altLang="en-US" sz="2400" b="1">
              <a:latin typeface="楷体" panose="02010609060101010101" pitchFamily="49" charset="-122"/>
              <a:ea typeface="楷体" panose="02010609060101010101" pitchFamily="49" charset="-122"/>
              <a:sym typeface="+mn-ea"/>
            </a:endParaRPr>
          </a:p>
          <a:p>
            <a:pPr>
              <a:lnSpc>
                <a:spcPct val="130000"/>
              </a:lnSpc>
            </a:pPr>
            <a:r>
              <a:rPr lang="zh-CN" altLang="en-US" sz="2400" b="1">
                <a:latin typeface="楷体" panose="02010609060101010101" pitchFamily="49" charset="-122"/>
                <a:ea typeface="楷体" panose="02010609060101010101" pitchFamily="49" charset="-122"/>
                <a:sym typeface="+mn-ea"/>
              </a:rPr>
              <a:t>“</a:t>
            </a:r>
            <a:r>
              <a:rPr lang="zh-CN" altLang="en-US" sz="2400" b="1">
                <a:solidFill>
                  <a:srgbClr val="993366"/>
                </a:solidFill>
                <a:latin typeface="楷体" panose="02010609060101010101" pitchFamily="49" charset="-122"/>
                <a:ea typeface="楷体" panose="02010609060101010101" pitchFamily="49" charset="-122"/>
                <a:sym typeface="+mn-ea"/>
              </a:rPr>
              <a:t>经政府审批</a:t>
            </a:r>
            <a:r>
              <a:rPr lang="zh-CN" altLang="en-US" sz="2400" b="1">
                <a:latin typeface="楷体" panose="02010609060101010101" pitchFamily="49" charset="-122"/>
                <a:ea typeface="楷体" panose="02010609060101010101" pitchFamily="49" charset="-122"/>
                <a:sym typeface="+mn-ea"/>
              </a:rPr>
              <a:t>”等字样。（2分）</a:t>
            </a:r>
            <a:endParaRPr lang="zh-CN" altLang="en-US" sz="2400" b="1">
              <a:latin typeface="楷体" panose="02010609060101010101" pitchFamily="49" charset="-122"/>
              <a:ea typeface="楷体" panose="02010609060101010101" pitchFamily="49" charset="-122"/>
              <a:sym typeface="+mn-ea"/>
            </a:endParaRPr>
          </a:p>
        </p:txBody>
      </p:sp>
      <p:grpSp>
        <p:nvGrpSpPr>
          <p:cNvPr id="118" name="组合 117"/>
          <p:cNvGrpSpPr/>
          <p:nvPr/>
        </p:nvGrpSpPr>
        <p:grpSpPr>
          <a:xfrm>
            <a:off x="3481705" y="4057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1510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7" name="内容占位符 6"/>
          <p:cNvSpPr>
            <a:spLocks noGrp="1"/>
          </p:cNvSpPr>
          <p:nvPr>
            <p:ph idx="1"/>
          </p:nvPr>
        </p:nvSpPr>
        <p:spPr>
          <a:xfrm>
            <a:off x="925195" y="1386205"/>
            <a:ext cx="8481060" cy="1782445"/>
          </a:xfrm>
          <a:ln w="12700">
            <a:solidFill>
              <a:srgbClr val="993366"/>
            </a:solidFill>
            <a:prstDash val="lgDashDotDot"/>
          </a:ln>
        </p:spPr>
        <p:txBody>
          <a:bodyPr/>
          <a:lstStyle/>
          <a:p>
            <a:pPr>
              <a:lnSpc>
                <a:spcPct val="130000"/>
              </a:lnSpc>
            </a:pPr>
            <a:r>
              <a:rPr lang="en-US" altLang="zh-CN" sz="2800" b="1">
                <a:cs typeface="楷体" panose="02010609060101010101" pitchFamily="49" charset="-122"/>
              </a:rPr>
              <a:t>7.</a:t>
            </a:r>
            <a:r>
              <a:rPr lang="zh-CN" altLang="en-US" sz="2800" b="1">
                <a:cs typeface="楷体" panose="02010609060101010101" pitchFamily="49" charset="-122"/>
              </a:rPr>
              <a:t>江苏省教育厅给江苏省人民政府发文《关于进一步做好高考工作的意见》，文稿最后说：“以上意见</a:t>
            </a:r>
            <a:endParaRPr lang="zh-CN" altLang="en-US" sz="2800" b="1">
              <a:cs typeface="楷体" panose="02010609060101010101" pitchFamily="49" charset="-122"/>
            </a:endParaRPr>
          </a:p>
          <a:p>
            <a:pPr>
              <a:lnSpc>
                <a:spcPct val="130000"/>
              </a:lnSpc>
            </a:pPr>
            <a:r>
              <a:rPr lang="zh-CN" altLang="en-US" sz="2800" b="1">
                <a:cs typeface="楷体" panose="02010609060101010101" pitchFamily="49" charset="-122"/>
              </a:rPr>
              <a:t>如无不妥，请批转各市人民政府执行”。</a:t>
            </a:r>
            <a:r>
              <a:rPr lang="zh-CN" altLang="en-US" sz="2800">
                <a:cs typeface="楷体" panose="02010609060101010101" pitchFamily="49" charset="-122"/>
              </a:rPr>
              <a:t>（6分）</a:t>
            </a:r>
            <a:endParaRPr lang="zh-CN" altLang="en-US" sz="2800" b="1">
              <a:cs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925195" y="473075"/>
            <a:ext cx="1494155" cy="683895"/>
          </a:xfrm>
          <a:solidFill>
            <a:srgbClr val="FFC000"/>
          </a:solidFill>
        </p:spPr>
        <p:txBody>
          <a:bodyPr/>
          <a:lstStyle/>
          <a:p>
            <a:pPr algn="l"/>
            <a:r>
              <a:rPr lang="zh-CN" altLang="en-US" sz="3200"/>
              <a:t>分析题</a:t>
            </a:r>
            <a:endParaRPr lang="zh-CN" altLang="en-US" sz="3200"/>
          </a:p>
        </p:txBody>
      </p:sp>
      <p:sp>
        <p:nvSpPr>
          <p:cNvPr id="2" name="文本框 1"/>
          <p:cNvSpPr txBox="1"/>
          <p:nvPr/>
        </p:nvSpPr>
        <p:spPr>
          <a:xfrm>
            <a:off x="925195" y="3398520"/>
            <a:ext cx="8522335" cy="970915"/>
          </a:xfrm>
          <a:prstGeom prst="rect">
            <a:avLst/>
          </a:prstGeom>
          <a:noFill/>
          <a:ln w="12700">
            <a:noFill/>
            <a:prstDash val="lgDashDotDot"/>
          </a:ln>
        </p:spPr>
        <p:txBody>
          <a:bodyPr wrap="square" rtlCol="0" anchor="t">
            <a:spAutoFit/>
          </a:bodyPr>
          <a:lstStyle/>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（3）省教育厅向下级机关的重要行文，应该作哪些行文方式上</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a:p>
            <a:pPr>
              <a:lnSpc>
                <a:spcPct val="130000"/>
              </a:lnSpc>
            </a:pPr>
            <a:r>
              <a:rPr lang="zh-CN" altLang="en-US" sz="2200" b="1" dirty="0">
                <a:latin typeface="楷体" panose="02010609060101010101" pitchFamily="49" charset="-122"/>
                <a:ea typeface="楷体" panose="02010609060101010101" pitchFamily="49" charset="-122"/>
                <a:cs typeface="楷体" panose="02010609060101010101" pitchFamily="49" charset="-122"/>
                <a:sym typeface="+mn-ea"/>
              </a:rPr>
              <a:t>     的处理？（2分）</a:t>
            </a:r>
            <a:endParaRPr lang="zh-CN" altLang="en-US" sz="2200" b="1" dirty="0">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1143000" y="4457700"/>
            <a:ext cx="6764020" cy="1198880"/>
          </a:xfrm>
          <a:prstGeom prst="rect">
            <a:avLst/>
          </a:prstGeom>
          <a:noFill/>
        </p:spPr>
        <p:txBody>
          <a:bodyPr wrap="none" rtlCol="0" anchor="t">
            <a:spAutoFit/>
          </a:bodyPr>
          <a:lstStyle/>
          <a:p>
            <a:pPr>
              <a:lnSpc>
                <a:spcPct val="15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a:p>
            <a:pPr>
              <a:lnSpc>
                <a:spcPct val="150000"/>
              </a:lnSpc>
            </a:pPr>
            <a:r>
              <a:rPr lang="zh-CN" altLang="en-US" sz="2400" b="1">
                <a:latin typeface="楷体" panose="02010609060101010101" pitchFamily="49" charset="-122"/>
                <a:ea typeface="楷体" panose="02010609060101010101" pitchFamily="49" charset="-122"/>
                <a:sym typeface="+mn-ea"/>
              </a:rPr>
              <a:t>重要行文应当同时</a:t>
            </a:r>
            <a:r>
              <a:rPr lang="zh-CN" altLang="en-US" sz="2400" b="1">
                <a:solidFill>
                  <a:srgbClr val="7030A0"/>
                </a:solidFill>
                <a:latin typeface="楷体" panose="02010609060101010101" pitchFamily="49" charset="-122"/>
                <a:ea typeface="楷体" panose="02010609060101010101" pitchFamily="49" charset="-122"/>
                <a:cs typeface="+mn-ea"/>
                <a:sym typeface="+mn-ea"/>
              </a:rPr>
              <a:t>抄送省政府</a:t>
            </a:r>
            <a:r>
              <a:rPr lang="zh-CN" altLang="en-US" sz="2400" b="1">
                <a:latin typeface="楷体" panose="02010609060101010101" pitchFamily="49" charset="-122"/>
                <a:ea typeface="楷体" panose="02010609060101010101" pitchFamily="49" charset="-122"/>
                <a:sym typeface="+mn-ea"/>
              </a:rPr>
              <a:t>和</a:t>
            </a:r>
            <a:r>
              <a:rPr lang="zh-CN" altLang="en-US" sz="2400" b="1">
                <a:solidFill>
                  <a:srgbClr val="7030A0"/>
                </a:solidFill>
                <a:latin typeface="楷体" panose="02010609060101010101" pitchFamily="49" charset="-122"/>
                <a:ea typeface="楷体" panose="02010609060101010101" pitchFamily="49" charset="-122"/>
                <a:cs typeface="+mn-ea"/>
                <a:sym typeface="+mn-ea"/>
              </a:rPr>
              <a:t>教育部</a:t>
            </a:r>
            <a:r>
              <a:rPr lang="zh-CN" altLang="en-US" sz="2400" b="1">
                <a:latin typeface="楷体" panose="02010609060101010101" pitchFamily="49" charset="-122"/>
                <a:ea typeface="楷体" panose="02010609060101010101" pitchFamily="49" charset="-122"/>
                <a:sym typeface="+mn-ea"/>
              </a:rPr>
              <a:t>。（2分）</a:t>
            </a:r>
            <a:endParaRPr lang="zh-CN" altLang="en-US" sz="2400" b="1">
              <a:latin typeface="楷体" panose="02010609060101010101" pitchFamily="49" charset="-122"/>
              <a:ea typeface="楷体" panose="02010609060101010101" pitchFamily="49" charset="-122"/>
              <a:sym typeface="+mn-ea"/>
            </a:endParaRPr>
          </a:p>
        </p:txBody>
      </p:sp>
      <p:grpSp>
        <p:nvGrpSpPr>
          <p:cNvPr id="118" name="组合 117"/>
          <p:cNvGrpSpPr/>
          <p:nvPr/>
        </p:nvGrpSpPr>
        <p:grpSpPr>
          <a:xfrm>
            <a:off x="3490595" y="4057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1510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7" name="内容占位符 6"/>
          <p:cNvSpPr>
            <a:spLocks noGrp="1"/>
          </p:cNvSpPr>
          <p:nvPr>
            <p:ph idx="1"/>
          </p:nvPr>
        </p:nvSpPr>
        <p:spPr>
          <a:xfrm>
            <a:off x="925195" y="1386205"/>
            <a:ext cx="8481060" cy="1782445"/>
          </a:xfrm>
          <a:ln w="12700">
            <a:solidFill>
              <a:srgbClr val="993366"/>
            </a:solidFill>
            <a:prstDash val="lgDashDotDot"/>
          </a:ln>
        </p:spPr>
        <p:txBody>
          <a:bodyPr/>
          <a:lstStyle/>
          <a:p>
            <a:pPr>
              <a:lnSpc>
                <a:spcPct val="130000"/>
              </a:lnSpc>
            </a:pPr>
            <a:r>
              <a:rPr lang="en-US" altLang="zh-CN" sz="2800" b="1">
                <a:cs typeface="楷体" panose="02010609060101010101" pitchFamily="49" charset="-122"/>
              </a:rPr>
              <a:t>7.</a:t>
            </a:r>
            <a:r>
              <a:rPr lang="zh-CN" altLang="en-US" sz="2800" b="1">
                <a:cs typeface="楷体" panose="02010609060101010101" pitchFamily="49" charset="-122"/>
              </a:rPr>
              <a:t>江苏省教育厅给江苏省人民政府发文《关于进一步做好高考工作的意见》，文稿最后说：“以上意见</a:t>
            </a:r>
            <a:endParaRPr lang="zh-CN" altLang="en-US" sz="2800" b="1">
              <a:cs typeface="楷体" panose="02010609060101010101" pitchFamily="49" charset="-122"/>
            </a:endParaRPr>
          </a:p>
          <a:p>
            <a:pPr>
              <a:lnSpc>
                <a:spcPct val="130000"/>
              </a:lnSpc>
            </a:pPr>
            <a:r>
              <a:rPr lang="zh-CN" altLang="en-US" sz="2800" b="1">
                <a:cs typeface="楷体" panose="02010609060101010101" pitchFamily="49" charset="-122"/>
              </a:rPr>
              <a:t>如无不妥，请批转各市人民政府执行”。</a:t>
            </a:r>
            <a:r>
              <a:rPr lang="zh-CN" altLang="en-US" sz="2800">
                <a:cs typeface="楷体" panose="02010609060101010101" pitchFamily="49" charset="-122"/>
              </a:rPr>
              <a:t>（6分）</a:t>
            </a:r>
            <a:endParaRPr lang="zh-CN" altLang="en-US" sz="2800" b="1">
              <a:cs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41350" y="694690"/>
            <a:ext cx="4196080" cy="770255"/>
          </a:xfrm>
        </p:spPr>
        <p:txBody>
          <a:bodyPr/>
          <a:p>
            <a:r>
              <a:rPr lang="zh-CN" altLang="en-US" sz="3200" b="1">
                <a:solidFill>
                  <a:srgbClr val="002060"/>
                </a:solidFill>
              </a:rPr>
              <a:t>考点总结</a:t>
            </a:r>
            <a:r>
              <a:rPr lang="en-US" altLang="zh-CN" sz="3200" b="1">
                <a:solidFill>
                  <a:srgbClr val="002060"/>
                </a:solidFill>
              </a:rPr>
              <a:t>--</a:t>
            </a:r>
            <a:r>
              <a:rPr lang="zh-CN" altLang="en-US" sz="3200" b="1">
                <a:solidFill>
                  <a:srgbClr val="002060"/>
                </a:solidFill>
              </a:rPr>
              <a:t>抄送机关</a:t>
            </a:r>
            <a:endParaRPr lang="zh-CN" altLang="en-US" sz="3200" b="1">
              <a:solidFill>
                <a:srgbClr val="002060"/>
              </a:solidFill>
            </a:endParaRPr>
          </a:p>
        </p:txBody>
      </p:sp>
      <p:sp>
        <p:nvSpPr>
          <p:cNvPr id="3" name="内容占位符 2"/>
          <p:cNvSpPr>
            <a:spLocks noGrp="1"/>
          </p:cNvSpPr>
          <p:nvPr>
            <p:ph idx="1"/>
          </p:nvPr>
        </p:nvSpPr>
        <p:spPr>
          <a:xfrm>
            <a:off x="925195" y="1386205"/>
            <a:ext cx="8844280" cy="4582160"/>
          </a:xfrm>
        </p:spPr>
        <p:txBody>
          <a:bodyPr/>
          <a:p>
            <a:pPr>
              <a:lnSpc>
                <a:spcPct val="150000"/>
              </a:lnSpc>
            </a:pPr>
            <a:r>
              <a:rPr lang="zh-CN" altLang="en-US" b="1"/>
              <a:t>（</a:t>
            </a:r>
            <a:r>
              <a:rPr lang="en-US" altLang="zh-CN" b="1"/>
              <a:t>1</a:t>
            </a:r>
            <a:r>
              <a:rPr lang="zh-CN" altLang="en-US" b="1"/>
              <a:t>）特殊情况需要越级行文的，应同时抄送被越过的机关。</a:t>
            </a:r>
            <a:endParaRPr lang="zh-CN" altLang="en-US" b="1"/>
          </a:p>
          <a:p>
            <a:pPr>
              <a:lnSpc>
                <a:spcPct val="150000"/>
              </a:lnSpc>
            </a:pPr>
            <a:r>
              <a:rPr lang="zh-CN" altLang="en-US" b="1"/>
              <a:t>（</a:t>
            </a:r>
            <a:r>
              <a:rPr lang="en-US" altLang="zh-CN" b="1"/>
              <a:t>2</a:t>
            </a:r>
            <a:r>
              <a:rPr lang="zh-CN" altLang="en-US" b="1"/>
              <a:t>）向下级机关的</a:t>
            </a:r>
            <a:r>
              <a:rPr lang="zh-CN" altLang="en-US" b="1">
                <a:solidFill>
                  <a:srgbClr val="C00000"/>
                </a:solidFill>
              </a:rPr>
              <a:t>重要行文</a:t>
            </a:r>
            <a:r>
              <a:rPr lang="zh-CN" altLang="en-US" b="1"/>
              <a:t>同时抄送发文机关的直接上级机关</a:t>
            </a:r>
            <a:endParaRPr lang="zh-CN" altLang="en-US" b="1"/>
          </a:p>
          <a:p>
            <a:pPr>
              <a:lnSpc>
                <a:spcPct val="150000"/>
              </a:lnSpc>
            </a:pPr>
            <a:r>
              <a:rPr lang="zh-CN" altLang="en-US" b="1"/>
              <a:t>（</a:t>
            </a:r>
            <a:r>
              <a:rPr lang="en-US" altLang="zh-CN" b="1"/>
              <a:t>3</a:t>
            </a:r>
            <a:r>
              <a:rPr lang="zh-CN" altLang="en-US" b="1"/>
              <a:t>）受双层领导的机关向一个上级机关行文，</a:t>
            </a:r>
            <a:endParaRPr lang="zh-CN" altLang="en-US" b="1"/>
          </a:p>
          <a:p>
            <a:pPr>
              <a:lnSpc>
                <a:spcPct val="150000"/>
              </a:lnSpc>
            </a:pPr>
            <a:r>
              <a:rPr lang="zh-CN" altLang="en-US" b="1"/>
              <a:t>     </a:t>
            </a:r>
            <a:r>
              <a:rPr lang="zh-CN" altLang="en-US" b="1">
                <a:solidFill>
                  <a:srgbClr val="C00000"/>
                </a:solidFill>
              </a:rPr>
              <a:t>必要时</a:t>
            </a:r>
            <a:r>
              <a:rPr lang="zh-CN" altLang="en-US" b="1"/>
              <a:t>抄送另一个上级机关。</a:t>
            </a:r>
            <a:endParaRPr lang="zh-CN" altLang="en-US" b="1"/>
          </a:p>
          <a:p>
            <a:pPr>
              <a:lnSpc>
                <a:spcPct val="150000"/>
              </a:lnSpc>
            </a:pPr>
            <a:r>
              <a:rPr lang="zh-CN" altLang="en-US" b="1"/>
              <a:t>（</a:t>
            </a:r>
            <a:r>
              <a:rPr lang="en-US" altLang="zh-CN" b="1"/>
              <a:t>4</a:t>
            </a:r>
            <a:r>
              <a:rPr lang="zh-CN" altLang="en-US" b="1"/>
              <a:t>）上级机关向受双重领导的下级机关行文时，</a:t>
            </a:r>
            <a:endParaRPr lang="zh-CN" altLang="en-US" b="1"/>
          </a:p>
          <a:p>
            <a:pPr>
              <a:lnSpc>
                <a:spcPct val="150000"/>
              </a:lnSpc>
            </a:pPr>
            <a:r>
              <a:rPr lang="zh-CN" altLang="en-US" b="1"/>
              <a:t>     同时抄送该下级机关的另一个上级机关。</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55575" y="1235710"/>
            <a:ext cx="9888220" cy="1605280"/>
          </a:xfrm>
          <a:prstGeom prst="rect">
            <a:avLst/>
          </a:prstGeom>
        </p:spPr>
        <p:txBody>
          <a:bodyPr wrap="square">
            <a:spAutoFit/>
          </a:bodyPr>
          <a:p>
            <a:pPr algn="l">
              <a:lnSpc>
                <a:spcPct val="170000"/>
              </a:lnSpc>
            </a:pPr>
            <a:endParaRPr lang="zh-CN" altLang="en-US" sz="2400" dirty="0">
              <a:latin typeface="宋体" panose="02010600030101010101" pitchFamily="2" charset="-122"/>
              <a:ea typeface="宋体" panose="02010600030101010101" pitchFamily="2" charset="-122"/>
              <a:cs typeface="宋体" panose="02010600030101010101" pitchFamily="2" charset="-122"/>
            </a:endParaRPr>
          </a:p>
          <a:p>
            <a:pPr algn="just">
              <a:lnSpc>
                <a:spcPct val="180000"/>
              </a:lnSpc>
            </a:pPr>
            <a:r>
              <a:rPr lang="zh-CN" altLang="en-US" sz="2400" dirty="0">
                <a:latin typeface="宋体" panose="02010600030101010101" pitchFamily="2" charset="-122"/>
                <a:ea typeface="宋体" panose="02010600030101010101" pitchFamily="2" charset="-122"/>
                <a:cs typeface="宋体" panose="02010600030101010101" pitchFamily="2" charset="-122"/>
              </a:rPr>
              <a:t>    </a:t>
            </a:r>
            <a:r>
              <a:rPr lang="zh-CN" altLang="en-US" sz="3200" b="1" dirty="0">
                <a:solidFill>
                  <a:srgbClr val="C00000"/>
                </a:solidFill>
                <a:latin typeface="微软雅黑" panose="020B0503020204020204" charset="-122"/>
                <a:ea typeface="微软雅黑" panose="020B0503020204020204" charset="-122"/>
                <a:cs typeface="宋体" panose="02010600030101010101" pitchFamily="2" charset="-122"/>
              </a:rPr>
              <a:t> 复习资料          真题卷</a:t>
            </a:r>
            <a:endParaRPr lang="zh-CN" altLang="en-US" sz="2000" dirty="0">
              <a:latin typeface="宋体" panose="02010600030101010101" pitchFamily="2" charset="-122"/>
              <a:ea typeface="宋体" panose="02010600030101010101" pitchFamily="2" charset="-122"/>
              <a:cs typeface="宋体" panose="02010600030101010101" pitchFamily="2" charset="-122"/>
            </a:endParaRPr>
          </a:p>
        </p:txBody>
      </p:sp>
      <p:grpSp>
        <p:nvGrpSpPr>
          <p:cNvPr id="18" name="组合 17"/>
          <p:cNvGrpSpPr/>
          <p:nvPr/>
        </p:nvGrpSpPr>
        <p:grpSpPr>
          <a:xfrm>
            <a:off x="2696210" y="3388360"/>
            <a:ext cx="5768418" cy="2355215"/>
            <a:chOff x="7542" y="5779"/>
            <a:chExt cx="8096" cy="3709"/>
          </a:xfrm>
        </p:grpSpPr>
        <p:sp>
          <p:nvSpPr>
            <p:cNvPr id="11" name="文本框 10"/>
            <p:cNvSpPr txBox="1"/>
            <p:nvPr/>
          </p:nvSpPr>
          <p:spPr>
            <a:xfrm>
              <a:off x="7652" y="5779"/>
              <a:ext cx="7985" cy="2222"/>
            </a:xfrm>
            <a:prstGeom prst="rect">
              <a:avLst/>
            </a:prstGeom>
            <a:noFill/>
          </p:spPr>
          <p:txBody>
            <a:bodyPr wrap="square" rtlCol="0">
              <a:spAutoFit/>
            </a:bodyPr>
            <a:p>
              <a:pPr>
                <a:lnSpc>
                  <a:spcPct val="130000"/>
                </a:lnSpc>
              </a:pPr>
              <a:r>
                <a:rPr lang="zh-CN" altLang="en-US" sz="2200">
                  <a:latin typeface="华文中宋" panose="02010600040101010101" charset="-122"/>
                  <a:ea typeface="华文中宋" panose="02010600040101010101" charset="-122"/>
                  <a:cs typeface="华文中宋" panose="02010600040101010101" charset="-122"/>
                  <a:sym typeface="+mn-ea"/>
                </a:rPr>
                <a:t>真题卷全员必刷</a:t>
              </a:r>
              <a:endParaRPr lang="zh-CN" altLang="en-US" sz="2200">
                <a:latin typeface="华文中宋" panose="02010600040101010101" charset="-122"/>
                <a:ea typeface="华文中宋" panose="02010600040101010101" charset="-122"/>
                <a:cs typeface="华文中宋" panose="02010600040101010101" charset="-122"/>
                <a:sym typeface="+mn-ea"/>
              </a:endParaRPr>
            </a:p>
            <a:p>
              <a:pPr>
                <a:lnSpc>
                  <a:spcPct val="130000"/>
                </a:lnSpc>
              </a:pPr>
              <a:r>
                <a:rPr lang="zh-CN" altLang="en-US" sz="2200" b="1">
                  <a:latin typeface="楷体" panose="02010609060101010101" pitchFamily="49" charset="-122"/>
                  <a:ea typeface="楷体" panose="02010609060101010101" pitchFamily="49" charset="-122"/>
                  <a:cs typeface="华文中宋" panose="02010600040101010101" charset="-122"/>
                  <a:sym typeface="+mn-ea"/>
                </a:rPr>
                <a:t>资料库里，所有真题卷必须做一遍，找规律，找题感，每年选择题会有重复的。</a:t>
              </a:r>
              <a:endParaRPr lang="zh-CN" altLang="en-US" sz="2200" b="1">
                <a:latin typeface="楷体" panose="02010609060101010101" pitchFamily="49" charset="-122"/>
                <a:ea typeface="楷体" panose="02010609060101010101" pitchFamily="49" charset="-122"/>
                <a:cs typeface="华文中宋" panose="02010600040101010101" charset="-122"/>
                <a:sym typeface="+mn-ea"/>
              </a:endParaRPr>
            </a:p>
          </p:txBody>
        </p:sp>
        <p:sp>
          <p:nvSpPr>
            <p:cNvPr id="13" name="矩形 12"/>
            <p:cNvSpPr/>
            <p:nvPr/>
          </p:nvSpPr>
          <p:spPr>
            <a:xfrm>
              <a:off x="7542" y="5792"/>
              <a:ext cx="8096" cy="3696"/>
            </a:xfrm>
            <a:prstGeom prst="rect">
              <a:avLst/>
            </a:prstGeom>
            <a:noFill/>
            <a:ln w="82550" cmpd="thickThin">
              <a:solidFill>
                <a:srgbClr val="CD895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 name="右箭头 1"/>
          <p:cNvSpPr/>
          <p:nvPr/>
        </p:nvSpPr>
        <p:spPr>
          <a:xfrm>
            <a:off x="2863215" y="2320290"/>
            <a:ext cx="855980" cy="323215"/>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 name="组合 2"/>
          <p:cNvGrpSpPr/>
          <p:nvPr/>
        </p:nvGrpSpPr>
        <p:grpSpPr>
          <a:xfrm>
            <a:off x="3025140" y="284480"/>
            <a:ext cx="5882005" cy="1393825"/>
            <a:chOff x="848" y="1851"/>
            <a:chExt cx="3266" cy="1288"/>
          </a:xfrm>
        </p:grpSpPr>
        <p:pic>
          <p:nvPicPr>
            <p:cNvPr id="4" name="Picture 7" descr="C:\Users\Thinkpad\Desktop\65.png"/>
            <p:cNvPicPr>
              <a:picLocks noChangeAspect="1" noChangeArrowheads="1"/>
            </p:cNvPicPr>
            <p:nvPr/>
          </p:nvPicPr>
          <p:blipFill rotWithShape="1">
            <a:blip r:embed="rId1" cstate="print">
              <a:extLst>
                <a:ext uri="{BEBA8EAE-BF5A-486C-A8C5-ECC9F3942E4B}">
                  <a14:imgProps xmlns:a14="http://schemas.microsoft.com/office/drawing/2010/main">
                    <a14:imgLayer r:embed="rId2">
                      <a14:imgEffect>
                        <a14:brightnessContrast contrast="20000"/>
                      </a14:imgEffect>
                    </a14:imgLayer>
                  </a14:imgProps>
                </a:ext>
                <a:ext uri="{28A0092B-C50C-407E-A947-70E740481C1C}">
                  <a14:useLocalDpi xmlns:a14="http://schemas.microsoft.com/office/drawing/2010/main" val="0"/>
                </a:ext>
              </a:extLst>
            </a:blip>
            <a:srcRect l="7778" t="10614" r="7916" b="33107"/>
            <a:stretch>
              <a:fillRect/>
            </a:stretch>
          </p:blipFill>
          <p:spPr bwMode="auto">
            <a:xfrm>
              <a:off x="848" y="1851"/>
              <a:ext cx="3266" cy="1288"/>
            </a:xfrm>
            <a:prstGeom prst="rect">
              <a:avLst/>
            </a:prstGeom>
            <a:noFill/>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5" name="矩形 4"/>
            <p:cNvSpPr/>
            <p:nvPr/>
          </p:nvSpPr>
          <p:spPr>
            <a:xfrm>
              <a:off x="1021" y="2055"/>
              <a:ext cx="2726" cy="881"/>
            </a:xfrm>
            <a:prstGeom prst="rect">
              <a:avLst/>
            </a:prstGeom>
          </p:spPr>
          <p:txBody>
            <a:bodyPr wrap="square" anchor="ctr" anchorCtr="0">
              <a:spAutoFit/>
            </a:bodyPr>
            <a:p>
              <a:pPr lvl="0" algn="ctr">
                <a:lnSpc>
                  <a:spcPct val="100000"/>
                </a:lnSpc>
              </a:pPr>
              <a:r>
                <a:rPr lang="zh-CN" altLang="en-US" sz="2800" b="1" dirty="0">
                  <a:solidFill>
                    <a:prstClr val="black"/>
                  </a:solidFill>
                  <a:latin typeface="华文楷体" panose="02010600040101010101" charset="-122"/>
                  <a:ea typeface="华文楷体" panose="02010600040101010101" charset="-122"/>
                  <a:sym typeface="+mn-ea"/>
                </a:rPr>
                <a:t>《</a:t>
              </a:r>
              <a:r>
                <a:rPr lang="en-US" sz="2800" b="1" dirty="0">
                  <a:solidFill>
                    <a:prstClr val="black"/>
                  </a:solidFill>
                  <a:latin typeface="华文楷体" panose="02010600040101010101" charset="-122"/>
                  <a:ea typeface="华文楷体" panose="02010600040101010101" charset="-122"/>
                  <a:sym typeface="+mn-ea"/>
                </a:rPr>
                <a:t>27007</a:t>
              </a:r>
              <a:r>
                <a:rPr lang="zh-CN" altLang="en-US" sz="2800" b="1" dirty="0">
                  <a:solidFill>
                    <a:prstClr val="black"/>
                  </a:solidFill>
                  <a:latin typeface="华文楷体" panose="02010600040101010101" charset="-122"/>
                  <a:ea typeface="华文楷体" panose="02010600040101010101" charset="-122"/>
                  <a:sym typeface="+mn-ea"/>
                </a:rPr>
                <a:t>应用文写作（江苏）</a:t>
              </a:r>
              <a:r>
                <a:rPr lang="zh-CN" altLang="en-US" sz="2800" b="1" dirty="0">
                  <a:solidFill>
                    <a:prstClr val="black"/>
                  </a:solidFill>
                  <a:latin typeface="华文楷体" panose="02010600040101010101" charset="-122"/>
                  <a:ea typeface="华文楷体" panose="02010600040101010101" charset="-122"/>
                  <a:sym typeface="+mn-ea"/>
                </a:rPr>
                <a:t>》</a:t>
              </a:r>
              <a:endParaRPr lang="zh-CN" altLang="en-US" sz="2800" b="1" dirty="0">
                <a:solidFill>
                  <a:prstClr val="black"/>
                </a:solidFill>
                <a:latin typeface="华文楷体" panose="02010600040101010101" charset="-122"/>
                <a:ea typeface="华文楷体" panose="02010600040101010101" charset="-122"/>
                <a:sym typeface="+mn-ea"/>
              </a:endParaRPr>
            </a:p>
            <a:p>
              <a:pPr lvl="0" algn="ctr">
                <a:lnSpc>
                  <a:spcPct val="100000"/>
                </a:lnSpc>
              </a:pPr>
              <a:r>
                <a:rPr lang="zh-CN" altLang="en-US" sz="2800" b="1" dirty="0">
                  <a:solidFill>
                    <a:prstClr val="black"/>
                  </a:solidFill>
                  <a:latin typeface="华文楷体" panose="02010600040101010101" charset="-122"/>
                  <a:ea typeface="华文楷体" panose="02010600040101010101" charset="-122"/>
                </a:rPr>
                <a:t>复习指引</a:t>
              </a:r>
              <a:endParaRPr lang="zh-CN" altLang="en-US" sz="2800" b="1" dirty="0">
                <a:solidFill>
                  <a:prstClr val="black"/>
                </a:solidFill>
                <a:latin typeface="华文楷体" panose="02010600040101010101" charset="-122"/>
                <a:ea typeface="华文楷体" panose="02010600040101010101" charset="-122"/>
              </a:endParaRPr>
            </a:p>
          </p:txBody>
        </p:sp>
      </p:grpSp>
    </p:spTree>
  </p:cSld>
  <p:clrMapOvr>
    <a:masterClrMapping/>
  </p:clrMapOvr>
  <mc:AlternateContent xmlns:mc="http://schemas.openxmlformats.org/markup-compatibility/2006">
    <mc:Choice xmlns:p14="http://schemas.microsoft.com/office/powerpoint/2010/main" Requires="p14">
      <p:transition p14:dur="1500"/>
    </mc:Choice>
    <mc:Fallback>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04190" y="622300"/>
            <a:ext cx="1801495" cy="592455"/>
          </a:xfrm>
        </p:spPr>
        <p:txBody>
          <a:bodyPr/>
          <a:lstStyle/>
          <a:p>
            <a:r>
              <a:rPr lang="zh-CN" altLang="en-US" sz="3200" b="1">
                <a:solidFill>
                  <a:srgbClr val="002060"/>
                </a:solidFill>
              </a:rPr>
              <a:t>意见</a:t>
            </a:r>
            <a:endParaRPr lang="zh-CN" altLang="en-US" sz="3200" b="1">
              <a:solidFill>
                <a:srgbClr val="002060"/>
              </a:solidFill>
            </a:endParaRPr>
          </a:p>
        </p:txBody>
      </p:sp>
      <p:sp>
        <p:nvSpPr>
          <p:cNvPr id="4" name="内容占位符 3"/>
          <p:cNvSpPr>
            <a:spLocks noGrp="1"/>
          </p:cNvSpPr>
          <p:nvPr>
            <p:ph idx="1"/>
          </p:nvPr>
        </p:nvSpPr>
        <p:spPr>
          <a:xfrm>
            <a:off x="838200" y="1214755"/>
            <a:ext cx="9278620" cy="4962525"/>
          </a:xfrm>
        </p:spPr>
        <p:txBody>
          <a:bodyPr/>
          <a:lstStyle/>
          <a:p>
            <a:pPr>
              <a:lnSpc>
                <a:spcPct val="120000"/>
              </a:lnSpc>
            </a:pPr>
            <a:r>
              <a:rPr lang="zh-CN" altLang="en-US">
                <a:sym typeface="+mn-ea"/>
              </a:rPr>
              <a:t>（1）</a:t>
            </a:r>
            <a:r>
              <a:rPr lang="zh-CN" altLang="en-US" b="1">
                <a:solidFill>
                  <a:srgbClr val="7030A0"/>
                </a:solidFill>
                <a:latin typeface="微软雅黑" panose="020B0503020204020204" charset="-122"/>
                <a:ea typeface="微软雅黑" panose="020B0503020204020204" charset="-122"/>
                <a:sym typeface="+mn-ea"/>
              </a:rPr>
              <a:t>建议性</a:t>
            </a:r>
            <a:r>
              <a:rPr lang="zh-CN" altLang="en-US" b="1">
                <a:sym typeface="+mn-ea"/>
              </a:rPr>
              <a:t>意见：</a:t>
            </a:r>
            <a:r>
              <a:rPr lang="zh-CN" altLang="en-US">
                <a:sym typeface="+mn-ea"/>
              </a:rPr>
              <a:t>上行性意见，</a:t>
            </a:r>
            <a:r>
              <a:rPr lang="zh-CN" altLang="en-US" b="1" dirty="0">
                <a:solidFill>
                  <a:srgbClr val="C00000"/>
                </a:solidFill>
                <a:sym typeface="+mn-ea"/>
              </a:rPr>
              <a:t>向上级</a:t>
            </a:r>
            <a:r>
              <a:rPr lang="zh-CN" altLang="en-US">
                <a:sym typeface="+mn-ea"/>
              </a:rPr>
              <a:t>机关请示、建议</a:t>
            </a:r>
            <a:endParaRPr lang="zh-CN" altLang="en-US">
              <a:sym typeface="+mn-ea"/>
            </a:endParaRPr>
          </a:p>
          <a:p>
            <a:pPr>
              <a:lnSpc>
                <a:spcPct val="120000"/>
              </a:lnSpc>
            </a:pPr>
            <a:r>
              <a:rPr lang="zh-CN" altLang="en-US">
                <a:sym typeface="+mn-ea"/>
              </a:rPr>
              <a:t>                 某个方面的具体工作、活动；</a:t>
            </a:r>
            <a:endParaRPr lang="zh-CN" altLang="en-US"/>
          </a:p>
          <a:p>
            <a:pPr>
              <a:lnSpc>
                <a:spcPct val="120000"/>
              </a:lnSpc>
            </a:pPr>
            <a:r>
              <a:rPr lang="zh-CN" altLang="en-US">
                <a:sym typeface="+mn-ea"/>
              </a:rPr>
              <a:t>（2）</a:t>
            </a:r>
            <a:r>
              <a:rPr lang="zh-CN" altLang="en-US" b="1">
                <a:solidFill>
                  <a:srgbClr val="7030A0"/>
                </a:solidFill>
                <a:latin typeface="微软雅黑" panose="020B0503020204020204" charset="-122"/>
                <a:ea typeface="微软雅黑" panose="020B0503020204020204" charset="-122"/>
                <a:sym typeface="+mn-ea"/>
              </a:rPr>
              <a:t>直发性</a:t>
            </a:r>
            <a:r>
              <a:rPr lang="zh-CN" altLang="en-US" b="1">
                <a:sym typeface="+mn-ea"/>
              </a:rPr>
              <a:t>意见：</a:t>
            </a:r>
            <a:r>
              <a:rPr lang="zh-CN" altLang="en-US">
                <a:sym typeface="+mn-ea"/>
              </a:rPr>
              <a:t>下行性意见和平行性意见，用于</a:t>
            </a:r>
            <a:r>
              <a:rPr lang="zh-CN" altLang="en-US" b="1" dirty="0">
                <a:solidFill>
                  <a:srgbClr val="C00000"/>
                </a:solidFill>
                <a:sym typeface="+mn-ea"/>
              </a:rPr>
              <a:t>上级</a:t>
            </a:r>
            <a:r>
              <a:rPr lang="zh-CN" altLang="en-US">
                <a:sym typeface="+mn-ea"/>
              </a:rPr>
              <a:t>机关</a:t>
            </a:r>
            <a:endParaRPr lang="zh-CN" altLang="en-US">
              <a:sym typeface="+mn-ea"/>
            </a:endParaRPr>
          </a:p>
          <a:p>
            <a:pPr>
              <a:lnSpc>
                <a:spcPct val="120000"/>
              </a:lnSpc>
            </a:pPr>
            <a:r>
              <a:rPr lang="zh-CN" altLang="en-US">
                <a:sym typeface="+mn-ea"/>
              </a:rPr>
              <a:t>                 依据其职权直接发给</a:t>
            </a:r>
            <a:r>
              <a:rPr lang="zh-CN" altLang="en-US" b="1" dirty="0">
                <a:solidFill>
                  <a:srgbClr val="C00000"/>
                </a:solidFill>
                <a:sym typeface="+mn-ea"/>
              </a:rPr>
              <a:t>下级</a:t>
            </a:r>
            <a:r>
              <a:rPr lang="zh-CN" altLang="en-US">
                <a:sym typeface="+mn-ea"/>
              </a:rPr>
              <a:t>或</a:t>
            </a:r>
            <a:r>
              <a:rPr lang="zh-CN" altLang="en-US" b="1" dirty="0">
                <a:solidFill>
                  <a:srgbClr val="C00000"/>
                </a:solidFill>
                <a:sym typeface="+mn-ea"/>
              </a:rPr>
              <a:t>平级</a:t>
            </a:r>
            <a:r>
              <a:rPr lang="zh-CN" altLang="en-US">
                <a:sym typeface="+mn-ea"/>
              </a:rPr>
              <a:t>机关单位，</a:t>
            </a:r>
            <a:endParaRPr lang="zh-CN" altLang="en-US">
              <a:sym typeface="+mn-ea"/>
            </a:endParaRPr>
          </a:p>
          <a:p>
            <a:pPr>
              <a:lnSpc>
                <a:spcPct val="120000"/>
              </a:lnSpc>
            </a:pPr>
            <a:r>
              <a:rPr lang="zh-CN" altLang="en-US">
                <a:sym typeface="+mn-ea"/>
              </a:rPr>
              <a:t>                 要求贯彻执行或参照执行的见解和办法；</a:t>
            </a:r>
            <a:endParaRPr lang="zh-CN" altLang="en-US"/>
          </a:p>
          <a:p>
            <a:pPr>
              <a:lnSpc>
                <a:spcPct val="120000"/>
              </a:lnSpc>
            </a:pPr>
            <a:r>
              <a:rPr lang="zh-CN" altLang="en-US">
                <a:sym typeface="+mn-ea"/>
              </a:rPr>
              <a:t>（3）</a:t>
            </a:r>
            <a:r>
              <a:rPr lang="zh-CN" altLang="en-US" b="1">
                <a:solidFill>
                  <a:srgbClr val="7030A0"/>
                </a:solidFill>
                <a:latin typeface="微软雅黑" panose="020B0503020204020204" charset="-122"/>
                <a:ea typeface="微软雅黑" panose="020B0503020204020204" charset="-122"/>
                <a:sym typeface="+mn-ea"/>
              </a:rPr>
              <a:t>呈转性</a:t>
            </a:r>
            <a:r>
              <a:rPr lang="zh-CN" altLang="en-US" b="1">
                <a:sym typeface="+mn-ea"/>
              </a:rPr>
              <a:t>意见：</a:t>
            </a:r>
            <a:r>
              <a:rPr lang="zh-CN" altLang="en-US">
                <a:sym typeface="+mn-ea"/>
              </a:rPr>
              <a:t>用于请报上级机关批转、转发属于自己工作、</a:t>
            </a:r>
            <a:endParaRPr lang="zh-CN" altLang="en-US">
              <a:sym typeface="+mn-ea"/>
            </a:endParaRPr>
          </a:p>
          <a:p>
            <a:pPr>
              <a:lnSpc>
                <a:spcPct val="120000"/>
              </a:lnSpc>
            </a:pPr>
            <a:r>
              <a:rPr lang="zh-CN" altLang="en-US">
                <a:sym typeface="+mn-ea"/>
              </a:rPr>
              <a:t>                 业务范围内的，又要其他部门周知、执行的</a:t>
            </a:r>
            <a:endParaRPr lang="zh-CN" altLang="en-US">
              <a:sym typeface="+mn-ea"/>
            </a:endParaRPr>
          </a:p>
          <a:p>
            <a:pPr>
              <a:lnSpc>
                <a:spcPct val="120000"/>
              </a:lnSpc>
            </a:pPr>
            <a:r>
              <a:rPr lang="zh-CN" altLang="en-US">
                <a:sym typeface="+mn-ea"/>
              </a:rPr>
              <a:t>                 措施、见解、办法、规定等。</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7385" y="652145"/>
            <a:ext cx="1801495" cy="618490"/>
          </a:xfrm>
        </p:spPr>
        <p:txBody>
          <a:bodyPr/>
          <a:lstStyle/>
          <a:p>
            <a:r>
              <a:rPr lang="zh-CN" altLang="en-US" sz="3200" b="1">
                <a:solidFill>
                  <a:srgbClr val="002060"/>
                </a:solidFill>
              </a:rPr>
              <a:t>意见</a:t>
            </a:r>
            <a:endParaRPr lang="zh-CN" altLang="en-US" sz="3200" b="1">
              <a:solidFill>
                <a:srgbClr val="002060"/>
              </a:solidFill>
            </a:endParaRPr>
          </a:p>
        </p:txBody>
      </p:sp>
      <p:sp>
        <p:nvSpPr>
          <p:cNvPr id="4" name="内容占位符 3"/>
          <p:cNvSpPr>
            <a:spLocks noGrp="1"/>
          </p:cNvSpPr>
          <p:nvPr>
            <p:ph idx="1"/>
          </p:nvPr>
        </p:nvSpPr>
        <p:spPr>
          <a:xfrm>
            <a:off x="838200" y="1214755"/>
            <a:ext cx="9481185" cy="4962525"/>
          </a:xfrm>
        </p:spPr>
        <p:txBody>
          <a:bodyPr/>
          <a:lstStyle/>
          <a:p>
            <a:pPr>
              <a:lnSpc>
                <a:spcPct val="160000"/>
              </a:lnSpc>
            </a:pPr>
            <a:r>
              <a:rPr lang="zh-CN" altLang="en-US" dirty="0">
                <a:sym typeface="+mn-ea"/>
              </a:rPr>
              <a:t>（1）</a:t>
            </a:r>
            <a:r>
              <a:rPr lang="zh-CN" altLang="en-US" b="1" dirty="0">
                <a:solidFill>
                  <a:srgbClr val="7030A0"/>
                </a:solidFill>
                <a:latin typeface="微软雅黑" panose="020B0503020204020204" charset="-122"/>
                <a:ea typeface="微软雅黑" panose="020B0503020204020204" charset="-122"/>
                <a:sym typeface="+mn-ea"/>
              </a:rPr>
              <a:t>标题</a:t>
            </a:r>
            <a:r>
              <a:rPr lang="zh-CN" altLang="en-US" b="1" dirty="0">
                <a:sym typeface="+mn-ea"/>
              </a:rPr>
              <a:t>：</a:t>
            </a:r>
            <a:r>
              <a:rPr lang="zh-CN" altLang="en-US" b="1" dirty="0">
                <a:solidFill>
                  <a:srgbClr val="C00000"/>
                </a:solidFill>
                <a:sym typeface="+mn-ea"/>
              </a:rPr>
              <a:t>“发文机关”+“事由”+“文种”</a:t>
            </a:r>
            <a:r>
              <a:rPr lang="zh-CN" altLang="en-US" dirty="0">
                <a:sym typeface="+mn-ea"/>
              </a:rPr>
              <a:t>或</a:t>
            </a:r>
            <a:endParaRPr lang="zh-CN" altLang="en-US" dirty="0">
              <a:sym typeface="+mn-ea"/>
            </a:endParaRPr>
          </a:p>
          <a:p>
            <a:pPr>
              <a:lnSpc>
                <a:spcPct val="160000"/>
              </a:lnSpc>
            </a:pPr>
            <a:r>
              <a:rPr lang="zh-CN" altLang="en-US" dirty="0">
                <a:sym typeface="+mn-ea"/>
              </a:rPr>
              <a:t>            </a:t>
            </a:r>
            <a:r>
              <a:rPr lang="zh-CN" altLang="en-US" b="1" dirty="0">
                <a:solidFill>
                  <a:srgbClr val="C00000"/>
                </a:solidFill>
                <a:sym typeface="+mn-ea"/>
              </a:rPr>
              <a:t>“事由”+“文种”</a:t>
            </a:r>
            <a:endParaRPr lang="zh-CN" altLang="en-US" b="1" dirty="0">
              <a:solidFill>
                <a:srgbClr val="C00000"/>
              </a:solidFill>
            </a:endParaRPr>
          </a:p>
          <a:p>
            <a:pPr>
              <a:lnSpc>
                <a:spcPct val="160000"/>
              </a:lnSpc>
            </a:pPr>
            <a:r>
              <a:rPr lang="zh-CN" altLang="en-US" dirty="0">
                <a:sym typeface="+mn-ea"/>
              </a:rPr>
              <a:t>（2）</a:t>
            </a:r>
            <a:r>
              <a:rPr lang="zh-CN" altLang="en-US" b="1" dirty="0">
                <a:solidFill>
                  <a:srgbClr val="7030A0"/>
                </a:solidFill>
                <a:latin typeface="微软雅黑" panose="020B0503020204020204" charset="-122"/>
                <a:ea typeface="微软雅黑" panose="020B0503020204020204" charset="-122"/>
                <a:sym typeface="+mn-ea"/>
              </a:rPr>
              <a:t>主送机关</a:t>
            </a:r>
            <a:r>
              <a:rPr lang="zh-CN" altLang="en-US" b="1" dirty="0">
                <a:sym typeface="+mn-ea"/>
              </a:rPr>
              <a:t>：</a:t>
            </a:r>
            <a:endParaRPr lang="zh-CN" altLang="en-US" dirty="0"/>
          </a:p>
          <a:p>
            <a:pPr>
              <a:lnSpc>
                <a:spcPct val="160000"/>
              </a:lnSpc>
            </a:pPr>
            <a:r>
              <a:rPr lang="zh-CN" altLang="en-US" dirty="0">
                <a:sym typeface="+mn-ea"/>
              </a:rPr>
              <a:t>    ①上行性意见：一个；与请示要求相同；</a:t>
            </a:r>
            <a:r>
              <a:rPr lang="zh-CN" altLang="en-US" b="1" dirty="0">
                <a:sym typeface="+mn-ea"/>
              </a:rPr>
              <a:t>（上行）</a:t>
            </a:r>
            <a:endParaRPr lang="zh-CN" altLang="en-US" dirty="0"/>
          </a:p>
          <a:p>
            <a:pPr>
              <a:lnSpc>
                <a:spcPct val="160000"/>
              </a:lnSpc>
            </a:pPr>
            <a:r>
              <a:rPr lang="zh-CN" altLang="en-US" dirty="0">
                <a:sym typeface="+mn-ea"/>
              </a:rPr>
              <a:t>    ②下行性意见和平行性意见：使用同类型机关统称；</a:t>
            </a:r>
            <a:endParaRPr lang="zh-CN" altLang="en-US" b="1" dirty="0"/>
          </a:p>
          <a:p>
            <a:pPr>
              <a:lnSpc>
                <a:spcPct val="160000"/>
              </a:lnSpc>
            </a:pPr>
            <a:r>
              <a:rPr lang="zh-CN" altLang="en-US" dirty="0">
                <a:sym typeface="+mn-ea"/>
              </a:rPr>
              <a:t>    ③下行性意见不写主送机关：作为普发性发文</a:t>
            </a:r>
            <a:r>
              <a:rPr lang="zh-CN" altLang="en-US" b="1" dirty="0">
                <a:sym typeface="+mn-ea"/>
              </a:rPr>
              <a:t>（呈转）</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37075" y="454025"/>
            <a:ext cx="2804795" cy="683895"/>
          </a:xfrm>
        </p:spPr>
        <p:txBody>
          <a:bodyPr/>
          <a:p>
            <a:r>
              <a:rPr lang="zh-CN" altLang="en-US" sz="3200" b="1">
                <a:solidFill>
                  <a:srgbClr val="002060"/>
                </a:solidFill>
              </a:rPr>
              <a:t>分析题总结</a:t>
            </a:r>
            <a:endParaRPr lang="zh-CN" altLang="en-US" sz="3200" b="1">
              <a:solidFill>
                <a:srgbClr val="002060"/>
              </a:solidFill>
            </a:endParaRPr>
          </a:p>
        </p:txBody>
      </p:sp>
      <p:sp>
        <p:nvSpPr>
          <p:cNvPr id="3" name="内容占位符 2"/>
          <p:cNvSpPr>
            <a:spLocks noGrp="1"/>
          </p:cNvSpPr>
          <p:nvPr>
            <p:ph idx="1"/>
          </p:nvPr>
        </p:nvSpPr>
        <p:spPr>
          <a:xfrm>
            <a:off x="720725" y="1137920"/>
            <a:ext cx="9459595" cy="4582160"/>
          </a:xfrm>
        </p:spPr>
        <p:txBody>
          <a:bodyPr/>
          <a:p>
            <a:pPr>
              <a:lnSpc>
                <a:spcPct val="160000"/>
              </a:lnSpc>
            </a:pPr>
            <a:r>
              <a:rPr lang="zh-CN" altLang="en-US" sz="2000">
                <a:latin typeface="微软雅黑" panose="020B0503020204020204" charset="-122"/>
                <a:ea typeface="微软雅黑" panose="020B0503020204020204" charset="-122"/>
                <a:sym typeface="+mn-ea"/>
              </a:rPr>
              <a:t>（</a:t>
            </a:r>
            <a:r>
              <a:rPr lang="en-US" altLang="zh-CN" sz="2000">
                <a:latin typeface="微软雅黑" panose="020B0503020204020204" charset="-122"/>
                <a:ea typeface="微软雅黑" panose="020B0503020204020204" charset="-122"/>
                <a:sym typeface="+mn-ea"/>
              </a:rPr>
              <a:t>1</a:t>
            </a:r>
            <a:r>
              <a:rPr lang="zh-CN" altLang="en-US" sz="2000">
                <a:latin typeface="微软雅黑" panose="020B0503020204020204" charset="-122"/>
                <a:ea typeface="微软雅黑" panose="020B0503020204020204" charset="-122"/>
                <a:sym typeface="+mn-ea"/>
              </a:rPr>
              <a:t>）发文字号</a:t>
            </a:r>
            <a:endParaRPr lang="zh-CN" altLang="en-US" sz="2000">
              <a:latin typeface="微软雅黑" panose="020B0503020204020204" charset="-122"/>
              <a:ea typeface="微软雅黑" panose="020B0503020204020204" charset="-122"/>
              <a:sym typeface="+mn-ea"/>
            </a:endParaRPr>
          </a:p>
          <a:p>
            <a:pPr>
              <a:lnSpc>
                <a:spcPct val="160000"/>
              </a:lnSpc>
            </a:pPr>
            <a:r>
              <a:rPr lang="zh-CN" altLang="en-US" sz="2000">
                <a:latin typeface="微软雅黑" panose="020B0503020204020204" charset="-122"/>
                <a:ea typeface="微软雅黑" panose="020B0503020204020204" charset="-122"/>
                <a:sym typeface="+mn-ea"/>
              </a:rPr>
              <a:t>（</a:t>
            </a:r>
            <a:r>
              <a:rPr lang="en-US" altLang="zh-CN" sz="2000">
                <a:latin typeface="微软雅黑" panose="020B0503020204020204" charset="-122"/>
                <a:ea typeface="微软雅黑" panose="020B0503020204020204" charset="-122"/>
                <a:sym typeface="+mn-ea"/>
              </a:rPr>
              <a:t>2</a:t>
            </a:r>
            <a:r>
              <a:rPr lang="zh-CN" altLang="en-US" sz="2000">
                <a:latin typeface="微软雅黑" panose="020B0503020204020204" charset="-122"/>
                <a:ea typeface="微软雅黑" panose="020B0503020204020204" charset="-122"/>
                <a:sym typeface="+mn-ea"/>
              </a:rPr>
              <a:t>）标题</a:t>
            </a:r>
            <a:endParaRPr lang="zh-CN" altLang="en-US" sz="2000">
              <a:latin typeface="微软雅黑" panose="020B0503020204020204" charset="-122"/>
              <a:ea typeface="微软雅黑" panose="020B0503020204020204" charset="-122"/>
              <a:sym typeface="+mn-ea"/>
            </a:endParaRPr>
          </a:p>
          <a:p>
            <a:pPr>
              <a:lnSpc>
                <a:spcPct val="160000"/>
              </a:lnSpc>
            </a:pPr>
            <a:r>
              <a:rPr lang="zh-CN" altLang="en-US" sz="2000">
                <a:latin typeface="微软雅黑" panose="020B0503020204020204" charset="-122"/>
                <a:ea typeface="微软雅黑" panose="020B0503020204020204" charset="-122"/>
                <a:sym typeface="+mn-ea"/>
              </a:rPr>
              <a:t>（</a:t>
            </a:r>
            <a:r>
              <a:rPr lang="en-US" altLang="zh-CN" sz="2000">
                <a:latin typeface="微软雅黑" panose="020B0503020204020204" charset="-122"/>
                <a:ea typeface="微软雅黑" panose="020B0503020204020204" charset="-122"/>
                <a:sym typeface="+mn-ea"/>
              </a:rPr>
              <a:t>3</a:t>
            </a:r>
            <a:r>
              <a:rPr lang="zh-CN" altLang="en-US" sz="2000">
                <a:latin typeface="微软雅黑" panose="020B0503020204020204" charset="-122"/>
                <a:ea typeface="微软雅黑" panose="020B0503020204020204" charset="-122"/>
                <a:sym typeface="+mn-ea"/>
              </a:rPr>
              <a:t>）主送机关的统称：</a:t>
            </a:r>
            <a:endParaRPr lang="zh-CN" altLang="en-US" sz="2000">
              <a:latin typeface="微软雅黑" panose="020B0503020204020204" charset="-122"/>
              <a:ea typeface="微软雅黑" panose="020B0503020204020204" charset="-122"/>
            </a:endParaRPr>
          </a:p>
          <a:p>
            <a:pPr>
              <a:lnSpc>
                <a:spcPct val="160000"/>
              </a:lnSpc>
            </a:pPr>
            <a:r>
              <a:rPr lang="zh-CN" altLang="en-US">
                <a:sym typeface="+mn-ea"/>
              </a:rPr>
              <a:t>  </a:t>
            </a:r>
            <a:r>
              <a:rPr lang="zh-CN" altLang="en-US" sz="2000">
                <a:sym typeface="+mn-ea"/>
              </a:rPr>
              <a:t>（</a:t>
            </a:r>
            <a:r>
              <a:rPr lang="en-US" altLang="zh-CN" sz="2000">
                <a:sym typeface="+mn-ea"/>
              </a:rPr>
              <a:t>1</a:t>
            </a:r>
            <a:r>
              <a:rPr lang="zh-CN" altLang="en-US" sz="2000">
                <a:sym typeface="+mn-ea"/>
              </a:rPr>
              <a:t>）同类型的机关统称一般为下级党委、政府、本级直属</a:t>
            </a:r>
            <a:endParaRPr lang="zh-CN" altLang="en-US" sz="2000"/>
          </a:p>
          <a:p>
            <a:pPr>
              <a:lnSpc>
                <a:spcPct val="160000"/>
              </a:lnSpc>
            </a:pPr>
            <a:r>
              <a:rPr lang="zh-CN" altLang="en-US" sz="2000">
                <a:sym typeface="+mn-ea"/>
              </a:rPr>
              <a:t>       党的机关、行政机关、各直属单位</a:t>
            </a:r>
            <a:endParaRPr lang="zh-CN" altLang="en-US" sz="2000">
              <a:sym typeface="+mn-ea"/>
            </a:endParaRPr>
          </a:p>
          <a:p>
            <a:pPr indent="266700">
              <a:lnSpc>
                <a:spcPct val="160000"/>
              </a:lnSpc>
            </a:pPr>
            <a:r>
              <a:rPr lang="zh-CN" altLang="zh-CN" sz="2000">
                <a:sym typeface="+mn-ea"/>
              </a:rPr>
              <a:t>     如县一级：</a:t>
            </a:r>
            <a:r>
              <a:rPr sz="2000" b="1">
                <a:cs typeface="楷体" panose="02010609060101010101" pitchFamily="49" charset="-122"/>
                <a:sym typeface="+mn-ea"/>
              </a:rPr>
              <a:t>各</a:t>
            </a:r>
            <a:r>
              <a:rPr lang="zh-CN" sz="2000" b="1">
                <a:cs typeface="楷体" panose="02010609060101010101" pitchFamily="49" charset="-122"/>
                <a:sym typeface="+mn-ea"/>
              </a:rPr>
              <a:t>县</a:t>
            </a:r>
            <a:r>
              <a:rPr sz="2000" b="1">
                <a:cs typeface="楷体" panose="02010609060101010101" pitchFamily="49" charset="-122"/>
                <a:sym typeface="+mn-ea"/>
              </a:rPr>
              <a:t>（乡、</a:t>
            </a:r>
            <a:r>
              <a:rPr sz="2000" b="1">
                <a:cs typeface="楷体" panose="02010609060101010101" pitchFamily="49" charset="-122"/>
                <a:sym typeface="+mn-ea"/>
              </a:rPr>
              <a:t>镇</a:t>
            </a:r>
            <a:r>
              <a:rPr sz="2000" b="1">
                <a:cs typeface="楷体" panose="02010609060101010101" pitchFamily="49" charset="-122"/>
                <a:sym typeface="+mn-ea"/>
              </a:rPr>
              <a:t>）党委、人民政府，县各部委办局</a:t>
            </a:r>
            <a:r>
              <a:rPr lang="zh-CN" sz="2000" b="1">
                <a:cs typeface="楷体" panose="02010609060101010101" pitchFamily="49" charset="-122"/>
                <a:sym typeface="+mn-ea"/>
              </a:rPr>
              <a:t>，</a:t>
            </a:r>
            <a:r>
              <a:rPr sz="2000" b="1">
                <a:cs typeface="楷体" panose="02010609060101010101" pitchFamily="49" charset="-122"/>
                <a:sym typeface="+mn-ea"/>
              </a:rPr>
              <a:t>各直属单位。</a:t>
            </a:r>
            <a:endParaRPr lang="zh-CN" altLang="zh-CN" sz="2000"/>
          </a:p>
          <a:p>
            <a:pPr>
              <a:lnSpc>
                <a:spcPct val="160000"/>
              </a:lnSpc>
            </a:pPr>
            <a:r>
              <a:rPr lang="zh-CN" altLang="en-US" sz="2000">
                <a:sym typeface="+mn-ea"/>
              </a:rPr>
              <a:t>   （</a:t>
            </a:r>
            <a:r>
              <a:rPr lang="en-US" altLang="zh-CN" sz="2000">
                <a:sym typeface="+mn-ea"/>
              </a:rPr>
              <a:t>2</a:t>
            </a:r>
            <a:r>
              <a:rPr lang="zh-CN" altLang="en-US" sz="2000">
                <a:sym typeface="+mn-ea"/>
              </a:rPr>
              <a:t>）人民政府</a:t>
            </a:r>
            <a:r>
              <a:rPr lang="zh-CN" altLang="en-US" sz="2000" b="1">
                <a:solidFill>
                  <a:srgbClr val="C00000"/>
                </a:solidFill>
                <a:sym typeface="+mn-ea"/>
              </a:rPr>
              <a:t>令</a:t>
            </a:r>
            <a:r>
              <a:rPr lang="zh-CN" altLang="en-US" sz="2000">
                <a:sym typeface="+mn-ea"/>
              </a:rPr>
              <a:t>、</a:t>
            </a:r>
            <a:r>
              <a:rPr lang="zh-CN" altLang="en-US" sz="2000" b="1">
                <a:solidFill>
                  <a:srgbClr val="C00000"/>
                </a:solidFill>
                <a:sym typeface="+mn-ea"/>
              </a:rPr>
              <a:t>公告</a:t>
            </a:r>
            <a:r>
              <a:rPr lang="zh-CN" altLang="en-US" sz="2000">
                <a:sym typeface="+mn-ea"/>
              </a:rPr>
              <a:t>、</a:t>
            </a:r>
            <a:r>
              <a:rPr lang="zh-CN" altLang="en-US" sz="2000" b="1">
                <a:solidFill>
                  <a:srgbClr val="C00000"/>
                </a:solidFill>
                <a:sym typeface="+mn-ea"/>
              </a:rPr>
              <a:t>通告</a:t>
            </a:r>
            <a:r>
              <a:rPr lang="zh-CN" altLang="en-US" sz="2000">
                <a:sym typeface="+mn-ea"/>
              </a:rPr>
              <a:t>、</a:t>
            </a:r>
            <a:r>
              <a:rPr lang="zh-CN" altLang="en-US" sz="2000" b="1">
                <a:solidFill>
                  <a:srgbClr val="C00000"/>
                </a:solidFill>
                <a:sym typeface="+mn-ea"/>
              </a:rPr>
              <a:t>公报</a:t>
            </a:r>
            <a:r>
              <a:rPr lang="zh-CN" altLang="en-US" sz="2000">
                <a:sym typeface="+mn-ea"/>
              </a:rPr>
              <a:t>、</a:t>
            </a:r>
            <a:r>
              <a:rPr lang="zh-CN" altLang="en-US" sz="2000" b="1">
                <a:solidFill>
                  <a:srgbClr val="C00000"/>
                </a:solidFill>
                <a:sym typeface="+mn-ea"/>
              </a:rPr>
              <a:t>会议通报不用主送机关</a:t>
            </a:r>
            <a:endParaRPr lang="zh-CN" altLang="en-US" sz="2000"/>
          </a:p>
          <a:p>
            <a:pPr>
              <a:lnSpc>
                <a:spcPct val="160000"/>
              </a:lnSpc>
            </a:pPr>
            <a:r>
              <a:rPr lang="zh-CN" altLang="zh-CN" sz="2000">
                <a:latin typeface="微软雅黑" panose="020B0503020204020204" charset="-122"/>
                <a:ea typeface="微软雅黑" panose="020B0503020204020204" charset="-122"/>
                <a:cs typeface="微软雅黑" panose="020B0503020204020204" charset="-122"/>
              </a:rPr>
              <a:t>（</a:t>
            </a:r>
            <a:r>
              <a:rPr lang="en-US" altLang="zh-CN" sz="2000">
                <a:latin typeface="微软雅黑" panose="020B0503020204020204" charset="-122"/>
                <a:ea typeface="微软雅黑" panose="020B0503020204020204" charset="-122"/>
                <a:cs typeface="微软雅黑" panose="020B0503020204020204" charset="-122"/>
              </a:rPr>
              <a:t>4</a:t>
            </a:r>
            <a:r>
              <a:rPr lang="zh-CN" altLang="en-US" sz="2000">
                <a:latin typeface="微软雅黑" panose="020B0503020204020204" charset="-122"/>
                <a:ea typeface="微软雅黑" panose="020B0503020204020204" charset="-122"/>
                <a:cs typeface="微软雅黑" panose="020B0503020204020204" charset="-122"/>
              </a:rPr>
              <a:t>）成文日期及确立标准</a:t>
            </a:r>
            <a:r>
              <a:rPr lang="zh-CN" altLang="zh-CN" sz="2000"/>
              <a:t>  </a:t>
            </a:r>
            <a:r>
              <a:rPr lang="zh-CN" altLang="zh-CN"/>
              <a:t>   </a:t>
            </a:r>
            <a:endParaRPr lang="zh-CN" altLang="zh-CN"/>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8440" y="582930"/>
            <a:ext cx="1542415" cy="607695"/>
          </a:xfrm>
          <a:solidFill>
            <a:srgbClr val="FFC000"/>
          </a:solidFill>
        </p:spPr>
        <p:txBody>
          <a:bodyPr/>
          <a:lstStyle/>
          <a:p>
            <a:pPr algn="l"/>
            <a:r>
              <a:rPr lang="zh-CN" altLang="en-US" sz="3200" b="1"/>
              <a:t>改错题</a:t>
            </a:r>
            <a:endParaRPr lang="zh-CN" altLang="en-US" sz="3200" b="1"/>
          </a:p>
        </p:txBody>
      </p:sp>
      <p:sp>
        <p:nvSpPr>
          <p:cNvPr id="3" name="内容占位符 2"/>
          <p:cNvSpPr>
            <a:spLocks noGrp="1"/>
          </p:cNvSpPr>
          <p:nvPr>
            <p:ph idx="1"/>
          </p:nvPr>
        </p:nvSpPr>
        <p:spPr>
          <a:xfrm>
            <a:off x="896620" y="972820"/>
            <a:ext cx="7848600" cy="5408295"/>
          </a:xfrm>
        </p:spPr>
        <p:txBody>
          <a:bodyPr/>
          <a:lstStyle/>
          <a:p>
            <a:pPr algn="ctr">
              <a:lnSpc>
                <a:spcPct val="100000"/>
              </a:lnSpc>
            </a:pPr>
            <a:r>
              <a:rPr lang="zh-CN" altLang="en-US" sz="2000" b="1"/>
              <a:t>关于表彰实施科技兴市“1＋5”工程先进单位的通报</a:t>
            </a:r>
            <a:endParaRPr lang="zh-CN" altLang="en-US" sz="2000" b="1"/>
          </a:p>
          <a:p>
            <a:pPr>
              <a:lnSpc>
                <a:spcPct val="100000"/>
              </a:lnSpc>
            </a:pPr>
            <a:r>
              <a:rPr lang="zh-CN" altLang="en-US" sz="2000" b="1"/>
              <a:t>各县（市、区）委，市委各部委，市各局委办，市各直属单位：</a:t>
            </a:r>
            <a:endParaRPr lang="zh-CN" altLang="en-US" sz="2000" b="1"/>
          </a:p>
          <a:p>
            <a:pPr>
              <a:lnSpc>
                <a:spcPct val="100000"/>
              </a:lnSpc>
            </a:pPr>
            <a:r>
              <a:rPr lang="zh-CN" altLang="en-US" sz="2000" b="1"/>
              <a:t>   二O一一年以来，我市各县（市、区）、各单位、各部门按照市委、市政府统一安排和部署，加大了科技兴市“1＋5”工程的实施力度，促进了科技与经济的结合，取得了显著的经济效益和社会效益。两年中，全市共实施科技兴市“1＋5”工程573项，累计实现产值89.67亿元，超额完成了省政府下达我市的目标任务。</a:t>
            </a:r>
            <a:endParaRPr lang="zh-CN" altLang="en-US" sz="2000" b="1"/>
          </a:p>
          <a:p>
            <a:pPr>
              <a:lnSpc>
                <a:spcPct val="100000"/>
              </a:lnSpc>
            </a:pPr>
            <a:r>
              <a:rPr lang="zh-CN" altLang="en-US" sz="2000" b="1"/>
              <a:t>  为进一步推进科技兴市“1＋5”工程向纵深发展，根据市委、市政府的25号文件《关于分解科技兴市“1＋5”工程目标任务的通知》的要求和市领导的有关指示精神，市委、市政府决定对两年来实施科技兴市“1＋5”工程先进单位予以表彰。</a:t>
            </a:r>
            <a:endParaRPr lang="zh-CN" altLang="en-US" sz="2000" b="1"/>
          </a:p>
          <a:p>
            <a:pPr>
              <a:lnSpc>
                <a:spcPct val="100000"/>
              </a:lnSpc>
            </a:pPr>
            <a:r>
              <a:rPr lang="zh-CN" altLang="en-US" sz="2000" b="1"/>
              <a:t>┈┈</a:t>
            </a:r>
            <a:endParaRPr lang="zh-CN" altLang="en-US" sz="2000" b="1"/>
          </a:p>
          <a:p>
            <a:pPr>
              <a:lnSpc>
                <a:spcPct val="70000"/>
              </a:lnSpc>
            </a:pPr>
            <a:r>
              <a:rPr lang="zh-CN" altLang="en-US" sz="2000" b="1"/>
              <a:t>                                         中共××市委员会                                                                         </a:t>
            </a:r>
            <a:endParaRPr lang="zh-CN" altLang="en-US" sz="2000" b="1"/>
          </a:p>
          <a:p>
            <a:pPr>
              <a:lnSpc>
                <a:spcPct val="70000"/>
              </a:lnSpc>
            </a:pPr>
            <a:r>
              <a:rPr lang="zh-CN" altLang="en-US" sz="2000" b="1"/>
              <a:t>                                           ××市人民政府                                                        </a:t>
            </a:r>
            <a:endParaRPr lang="zh-CN" altLang="en-US" sz="2000" b="1"/>
          </a:p>
          <a:p>
            <a:pPr>
              <a:lnSpc>
                <a:spcPct val="70000"/>
              </a:lnSpc>
            </a:pPr>
            <a:r>
              <a:rPr lang="zh-CN" altLang="en-US" sz="2000" b="1"/>
              <a:t>                                          二O一二年×月×日</a:t>
            </a:r>
            <a:endParaRPr lang="zh-CN" altLang="en-US" sz="2000" b="1"/>
          </a:p>
          <a:p>
            <a:pPr>
              <a:lnSpc>
                <a:spcPct val="70000"/>
              </a:lnSpc>
            </a:pPr>
            <a:endParaRPr lang="zh-CN" altLang="en-US" sz="2000" b="1"/>
          </a:p>
          <a:p>
            <a:pPr>
              <a:lnSpc>
                <a:spcPct val="70000"/>
              </a:lnSpc>
            </a:pPr>
            <a:r>
              <a:rPr lang="zh-CN" altLang="en-US" sz="2000" b="1"/>
              <a:t>请找出其中的5处错误并加以改正。</a:t>
            </a:r>
            <a:endParaRPr lang="zh-CN" altLang="en-US" sz="2000" b="1"/>
          </a:p>
        </p:txBody>
      </p:sp>
      <p:sp>
        <p:nvSpPr>
          <p:cNvPr id="4" name="文本框 3"/>
          <p:cNvSpPr txBox="1"/>
          <p:nvPr/>
        </p:nvSpPr>
        <p:spPr>
          <a:xfrm>
            <a:off x="5040630" y="5982335"/>
            <a:ext cx="2110740" cy="398780"/>
          </a:xfrm>
          <a:prstGeom prst="rect">
            <a:avLst/>
          </a:prstGeom>
          <a:noFill/>
        </p:spPr>
        <p:txBody>
          <a:bodyPr wrap="none" rtlCol="0" anchor="t">
            <a:spAutoFit/>
          </a:bodyPr>
          <a:lstStyle/>
          <a:p>
            <a:r>
              <a:rPr lang="zh-CN" altLang="en-US" sz="2000" b="1">
                <a:sym typeface="+mn-ea"/>
              </a:rPr>
              <a:t>（本大题共5分）</a:t>
            </a:r>
            <a:endParaRPr lang="zh-CN" altLang="en-US" sz="2000" b="1">
              <a:sym typeface="+mn-ea"/>
            </a:endParaRPr>
          </a:p>
        </p:txBody>
      </p:sp>
      <p:grpSp>
        <p:nvGrpSpPr>
          <p:cNvPr id="6" name="组合 5"/>
          <p:cNvGrpSpPr/>
          <p:nvPr/>
        </p:nvGrpSpPr>
        <p:grpSpPr>
          <a:xfrm>
            <a:off x="6312535" y="307975"/>
            <a:ext cx="1810385" cy="672465"/>
            <a:chOff x="12793" y="1442"/>
            <a:chExt cx="2851" cy="1059"/>
          </a:xfrm>
        </p:grpSpPr>
        <p:sp>
          <p:nvSpPr>
            <p:cNvPr id="16" name="文本框 24"/>
            <p:cNvSpPr txBox="1"/>
            <p:nvPr/>
          </p:nvSpPr>
          <p:spPr>
            <a:xfrm>
              <a:off x="13228" y="1442"/>
              <a:ext cx="2416" cy="740"/>
            </a:xfrm>
            <a:prstGeom prst="rect">
              <a:avLst/>
            </a:prstGeom>
            <a:noFill/>
            <a:ln>
              <a:solidFill>
                <a:srgbClr val="FFCC99"/>
              </a:solidFill>
            </a:ln>
          </p:spPr>
          <p:txBody>
            <a:bodyPr wrap="none" lIns="480000" tIns="0" rIns="0" bIns="0" anchor="b" anchorCtr="0"/>
            <a:lstStyle/>
            <a:p>
              <a:r>
                <a:rPr lang="zh-CN" altLang="en-US" sz="2800" b="1">
                  <a:solidFill>
                    <a:srgbClr val="C00000"/>
                  </a:solidFill>
                </a:rPr>
                <a:t>标题</a:t>
              </a:r>
              <a:endParaRPr lang="zh-CN" altLang="en-US" sz="2800" b="1">
                <a:solidFill>
                  <a:srgbClr val="C00000"/>
                </a:solidFill>
              </a:endParaRPr>
            </a:p>
          </p:txBody>
        </p:sp>
        <p:cxnSp>
          <p:nvCxnSpPr>
            <p:cNvPr id="5" name="直接箭头连接符 4"/>
            <p:cNvCxnSpPr>
              <a:stCxn id="16" idx="1"/>
            </p:cNvCxnSpPr>
            <p:nvPr/>
          </p:nvCxnSpPr>
          <p:spPr>
            <a:xfrm flipH="1">
              <a:off x="12793" y="1812"/>
              <a:ext cx="435" cy="689"/>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7" name="组合 6"/>
          <p:cNvGrpSpPr/>
          <p:nvPr/>
        </p:nvGrpSpPr>
        <p:grpSpPr>
          <a:xfrm>
            <a:off x="8399780" y="4752975"/>
            <a:ext cx="2530475" cy="469900"/>
            <a:chOff x="13254" y="1442"/>
            <a:chExt cx="3985" cy="740"/>
          </a:xfrm>
        </p:grpSpPr>
        <p:sp>
          <p:nvSpPr>
            <p:cNvPr id="8" name="文本框 24"/>
            <p:cNvSpPr txBox="1"/>
            <p:nvPr/>
          </p:nvSpPr>
          <p:spPr>
            <a:xfrm>
              <a:off x="13933" y="1442"/>
              <a:ext cx="3306" cy="740"/>
            </a:xfrm>
            <a:prstGeom prst="rect">
              <a:avLst/>
            </a:prstGeom>
            <a:noFill/>
            <a:ln>
              <a:solidFill>
                <a:srgbClr val="FFCC99"/>
              </a:solidFill>
            </a:ln>
          </p:spPr>
          <p:txBody>
            <a:bodyPr wrap="none" lIns="480000" tIns="0" rIns="0" bIns="0" anchor="b" anchorCtr="0"/>
            <a:lstStyle/>
            <a:p>
              <a:pPr algn="l"/>
              <a:r>
                <a:rPr lang="zh-CN" altLang="en-US" sz="2800" b="1">
                  <a:solidFill>
                    <a:srgbClr val="C00000"/>
                  </a:solidFill>
                </a:rPr>
                <a:t>发文机关</a:t>
              </a:r>
              <a:endParaRPr lang="zh-CN" altLang="en-US" sz="2800" b="1">
                <a:solidFill>
                  <a:srgbClr val="C00000"/>
                </a:solidFill>
              </a:endParaRPr>
            </a:p>
          </p:txBody>
        </p:sp>
        <p:cxnSp>
          <p:nvCxnSpPr>
            <p:cNvPr id="9" name="直接箭头连接符 8"/>
            <p:cNvCxnSpPr>
              <a:stCxn id="8" idx="1"/>
            </p:cNvCxnSpPr>
            <p:nvPr/>
          </p:nvCxnSpPr>
          <p:spPr>
            <a:xfrm flipH="1" flipV="1">
              <a:off x="13254" y="1771"/>
              <a:ext cx="679" cy="41"/>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7464425" y="1105535"/>
            <a:ext cx="3380105" cy="469900"/>
            <a:chOff x="11443" y="1188"/>
            <a:chExt cx="5323" cy="740"/>
          </a:xfrm>
        </p:grpSpPr>
        <p:sp>
          <p:nvSpPr>
            <p:cNvPr id="11" name="文本框 24"/>
            <p:cNvSpPr txBox="1"/>
            <p:nvPr/>
          </p:nvSpPr>
          <p:spPr>
            <a:xfrm>
              <a:off x="13460" y="1188"/>
              <a:ext cx="3306" cy="740"/>
            </a:xfrm>
            <a:prstGeom prst="rect">
              <a:avLst/>
            </a:prstGeom>
            <a:noFill/>
            <a:ln>
              <a:solidFill>
                <a:srgbClr val="FFCC99"/>
              </a:solidFill>
            </a:ln>
          </p:spPr>
          <p:txBody>
            <a:bodyPr wrap="none" lIns="480000" tIns="0" rIns="0" bIns="0" anchor="b" anchorCtr="0"/>
            <a:lstStyle/>
            <a:p>
              <a:pPr algn="l"/>
              <a:r>
                <a:rPr lang="zh-CN" altLang="en-US" sz="2800" b="1">
                  <a:solidFill>
                    <a:srgbClr val="C00000"/>
                  </a:solidFill>
                </a:rPr>
                <a:t>发文字号</a:t>
              </a:r>
              <a:endParaRPr lang="zh-CN" altLang="en-US" sz="2800" b="1">
                <a:solidFill>
                  <a:srgbClr val="C00000"/>
                </a:solidFill>
              </a:endParaRPr>
            </a:p>
          </p:txBody>
        </p:sp>
        <p:cxnSp>
          <p:nvCxnSpPr>
            <p:cNvPr id="12" name="直接箭头连接符 11"/>
            <p:cNvCxnSpPr/>
            <p:nvPr/>
          </p:nvCxnSpPr>
          <p:spPr>
            <a:xfrm flipH="1">
              <a:off x="11443" y="1558"/>
              <a:ext cx="1814" cy="0"/>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8526780" y="5431790"/>
            <a:ext cx="2530475" cy="469900"/>
            <a:chOff x="13254" y="1442"/>
            <a:chExt cx="3985" cy="740"/>
          </a:xfrm>
        </p:grpSpPr>
        <p:sp>
          <p:nvSpPr>
            <p:cNvPr id="14" name="文本框 24"/>
            <p:cNvSpPr txBox="1"/>
            <p:nvPr/>
          </p:nvSpPr>
          <p:spPr>
            <a:xfrm>
              <a:off x="13933" y="1442"/>
              <a:ext cx="3306" cy="740"/>
            </a:xfrm>
            <a:prstGeom prst="rect">
              <a:avLst/>
            </a:prstGeom>
            <a:noFill/>
            <a:ln>
              <a:solidFill>
                <a:srgbClr val="FFCC99"/>
              </a:solidFill>
            </a:ln>
          </p:spPr>
          <p:txBody>
            <a:bodyPr wrap="none" lIns="480000" tIns="0" rIns="0" bIns="0" anchor="b" anchorCtr="0"/>
            <a:lstStyle/>
            <a:p>
              <a:pPr algn="l"/>
              <a:r>
                <a:rPr lang="zh-CN" altLang="en-US" sz="2800" b="1">
                  <a:solidFill>
                    <a:srgbClr val="C00000"/>
                  </a:solidFill>
                </a:rPr>
                <a:t>成文日期</a:t>
              </a:r>
              <a:endParaRPr lang="zh-CN" altLang="en-US" sz="2800" b="1">
                <a:solidFill>
                  <a:srgbClr val="C00000"/>
                </a:solidFill>
              </a:endParaRPr>
            </a:p>
          </p:txBody>
        </p:sp>
        <p:cxnSp>
          <p:nvCxnSpPr>
            <p:cNvPr id="15" name="直接箭头连接符 14"/>
            <p:cNvCxnSpPr>
              <a:stCxn id="14" idx="1"/>
            </p:cNvCxnSpPr>
            <p:nvPr/>
          </p:nvCxnSpPr>
          <p:spPr>
            <a:xfrm flipH="1" flipV="1">
              <a:off x="13254" y="1771"/>
              <a:ext cx="679" cy="41"/>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1224280" y="4961890"/>
            <a:ext cx="2530475" cy="469900"/>
            <a:chOff x="13254" y="1442"/>
            <a:chExt cx="3985" cy="740"/>
          </a:xfrm>
        </p:grpSpPr>
        <p:sp>
          <p:nvSpPr>
            <p:cNvPr id="18" name="文本框 24"/>
            <p:cNvSpPr txBox="1"/>
            <p:nvPr/>
          </p:nvSpPr>
          <p:spPr>
            <a:xfrm>
              <a:off x="13933" y="1442"/>
              <a:ext cx="3306" cy="740"/>
            </a:xfrm>
            <a:prstGeom prst="rect">
              <a:avLst/>
            </a:prstGeom>
            <a:noFill/>
            <a:ln>
              <a:solidFill>
                <a:srgbClr val="FFCC99"/>
              </a:solidFill>
            </a:ln>
          </p:spPr>
          <p:txBody>
            <a:bodyPr wrap="none" lIns="480000" tIns="0" rIns="0" bIns="0" anchor="b" anchorCtr="0"/>
            <a:lstStyle/>
            <a:p>
              <a:pPr algn="l"/>
              <a:r>
                <a:rPr lang="zh-CN" altLang="en-US" sz="2800" b="1">
                  <a:solidFill>
                    <a:srgbClr val="C00000"/>
                  </a:solidFill>
                </a:rPr>
                <a:t>附件</a:t>
              </a:r>
              <a:endParaRPr lang="zh-CN" altLang="en-US" sz="2800" b="1">
                <a:solidFill>
                  <a:srgbClr val="C00000"/>
                </a:solidFill>
              </a:endParaRPr>
            </a:p>
          </p:txBody>
        </p:sp>
        <p:cxnSp>
          <p:nvCxnSpPr>
            <p:cNvPr id="19" name="直接箭头连接符 18"/>
            <p:cNvCxnSpPr>
              <a:stCxn id="18" idx="1"/>
            </p:cNvCxnSpPr>
            <p:nvPr/>
          </p:nvCxnSpPr>
          <p:spPr>
            <a:xfrm flipH="1" flipV="1">
              <a:off x="13254" y="1771"/>
              <a:ext cx="679" cy="41"/>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7824470" y="1628775"/>
            <a:ext cx="3409950" cy="755650"/>
            <a:chOff x="11396" y="738"/>
            <a:chExt cx="5370" cy="1190"/>
          </a:xfrm>
        </p:grpSpPr>
        <p:sp>
          <p:nvSpPr>
            <p:cNvPr id="21" name="文本框 24"/>
            <p:cNvSpPr txBox="1"/>
            <p:nvPr/>
          </p:nvSpPr>
          <p:spPr>
            <a:xfrm>
              <a:off x="13460" y="1188"/>
              <a:ext cx="3306" cy="740"/>
            </a:xfrm>
            <a:prstGeom prst="rect">
              <a:avLst/>
            </a:prstGeom>
            <a:noFill/>
            <a:ln>
              <a:solidFill>
                <a:srgbClr val="FFCC99"/>
              </a:solidFill>
            </a:ln>
          </p:spPr>
          <p:txBody>
            <a:bodyPr wrap="none" lIns="480000" tIns="0" rIns="0" bIns="0" anchor="b" anchorCtr="0"/>
            <a:lstStyle/>
            <a:p>
              <a:pPr algn="l"/>
              <a:r>
                <a:rPr lang="zh-CN" altLang="en-US" sz="2800" b="1">
                  <a:solidFill>
                    <a:srgbClr val="C00000"/>
                  </a:solidFill>
                </a:rPr>
                <a:t>主送机关</a:t>
              </a:r>
              <a:endParaRPr lang="zh-CN" altLang="en-US" sz="2800" b="1">
                <a:solidFill>
                  <a:srgbClr val="C00000"/>
                </a:solidFill>
              </a:endParaRPr>
            </a:p>
          </p:txBody>
        </p:sp>
        <p:cxnSp>
          <p:nvCxnSpPr>
            <p:cNvPr id="22" name="直接箭头连接符 21"/>
            <p:cNvCxnSpPr/>
            <p:nvPr/>
          </p:nvCxnSpPr>
          <p:spPr>
            <a:xfrm flipH="1" flipV="1">
              <a:off x="11396" y="738"/>
              <a:ext cx="1861" cy="820"/>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a:xfrm>
            <a:off x="8399780" y="3051175"/>
            <a:ext cx="2657475" cy="755650"/>
            <a:chOff x="11396" y="738"/>
            <a:chExt cx="4185" cy="1190"/>
          </a:xfrm>
        </p:grpSpPr>
        <p:sp>
          <p:nvSpPr>
            <p:cNvPr id="24" name="文本框 24"/>
            <p:cNvSpPr txBox="1"/>
            <p:nvPr/>
          </p:nvSpPr>
          <p:spPr>
            <a:xfrm>
              <a:off x="13460" y="1188"/>
              <a:ext cx="2121" cy="740"/>
            </a:xfrm>
            <a:prstGeom prst="rect">
              <a:avLst/>
            </a:prstGeom>
            <a:noFill/>
            <a:ln>
              <a:solidFill>
                <a:srgbClr val="FFCC99"/>
              </a:solidFill>
            </a:ln>
          </p:spPr>
          <p:txBody>
            <a:bodyPr wrap="none" lIns="480000" tIns="0" rIns="0" bIns="0" anchor="b" anchorCtr="0"/>
            <a:lstStyle/>
            <a:p>
              <a:pPr algn="l"/>
              <a:r>
                <a:rPr lang="zh-CN" altLang="en-US" sz="2800" b="1">
                  <a:solidFill>
                    <a:srgbClr val="C00000"/>
                  </a:solidFill>
                </a:rPr>
                <a:t>正文</a:t>
              </a:r>
              <a:endParaRPr lang="zh-CN" altLang="en-US" sz="2800" b="1">
                <a:solidFill>
                  <a:srgbClr val="C00000"/>
                </a:solidFill>
              </a:endParaRPr>
            </a:p>
          </p:txBody>
        </p:sp>
        <p:cxnSp>
          <p:nvCxnSpPr>
            <p:cNvPr id="25" name="直接箭头连接符 24"/>
            <p:cNvCxnSpPr/>
            <p:nvPr/>
          </p:nvCxnSpPr>
          <p:spPr>
            <a:xfrm flipH="1" flipV="1">
              <a:off x="11396" y="738"/>
              <a:ext cx="1861" cy="820"/>
            </a:xfrm>
            <a:prstGeom prst="straightConnector1">
              <a:avLst/>
            </a:prstGeom>
            <a:ln w="19050">
              <a:solidFill>
                <a:srgbClr val="002060"/>
              </a:solidFill>
              <a:tailEnd type="arrow"/>
            </a:ln>
          </p:spPr>
          <p:style>
            <a:lnRef idx="1">
              <a:schemeClr val="accent1"/>
            </a:lnRef>
            <a:fillRef idx="0">
              <a:schemeClr val="accent1"/>
            </a:fillRef>
            <a:effectRef idx="0">
              <a:schemeClr val="accent1"/>
            </a:effectRef>
            <a:fontRef idx="minor">
              <a:schemeClr val="tx1"/>
            </a:fontRef>
          </p:style>
        </p:cxnSp>
      </p:grpSp>
      <p:grpSp>
        <p:nvGrpSpPr>
          <p:cNvPr id="98" name="组合 97"/>
          <p:cNvGrpSpPr/>
          <p:nvPr/>
        </p:nvGrpSpPr>
        <p:grpSpPr>
          <a:xfrm>
            <a:off x="4196080" y="227330"/>
            <a:ext cx="1727835" cy="844049"/>
            <a:chOff x="5086568" y="-17621"/>
            <a:chExt cx="1727835" cy="799058"/>
          </a:xfrm>
        </p:grpSpPr>
        <p:cxnSp>
          <p:nvCxnSpPr>
            <p:cNvPr id="99" name="直接箭头连接符 98"/>
            <p:cNvCxnSpPr/>
            <p:nvPr/>
          </p:nvCxnSpPr>
          <p:spPr>
            <a:xfrm>
              <a:off x="5086568" y="408555"/>
              <a:ext cx="1727835" cy="0"/>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00" name="组合 99"/>
            <p:cNvGrpSpPr/>
            <p:nvPr/>
          </p:nvGrpSpPr>
          <p:grpSpPr>
            <a:xfrm>
              <a:off x="5209190" y="-17621"/>
              <a:ext cx="1361977" cy="799058"/>
              <a:chOff x="5209190" y="-17621"/>
              <a:chExt cx="1361977" cy="799058"/>
            </a:xfrm>
          </p:grpSpPr>
          <p:grpSp>
            <p:nvGrpSpPr>
              <p:cNvPr id="110" name="组合 109"/>
              <p:cNvGrpSpPr/>
              <p:nvPr/>
            </p:nvGrpSpPr>
            <p:grpSpPr>
              <a:xfrm>
                <a:off x="5931087" y="354790"/>
                <a:ext cx="640080" cy="426191"/>
                <a:chOff x="5485551" y="342159"/>
                <a:chExt cx="640080" cy="426191"/>
              </a:xfrm>
            </p:grpSpPr>
            <p:sp>
              <p:nvSpPr>
                <p:cNvPr id="111" name="矩形 110"/>
                <p:cNvSpPr/>
                <p:nvPr/>
              </p:nvSpPr>
              <p:spPr>
                <a:xfrm>
                  <a:off x="5485551" y="419682"/>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13" name="等腰三角形 112"/>
                <p:cNvSpPr/>
                <p:nvPr/>
              </p:nvSpPr>
              <p:spPr>
                <a:xfrm>
                  <a:off x="5752539" y="342159"/>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nvGrpSpPr>
              <p:cNvPr id="114" name="组合 113"/>
              <p:cNvGrpSpPr/>
              <p:nvPr/>
            </p:nvGrpSpPr>
            <p:grpSpPr>
              <a:xfrm>
                <a:off x="5209190" y="-17621"/>
                <a:ext cx="1264920" cy="799058"/>
                <a:chOff x="6983869" y="-30589"/>
                <a:chExt cx="1264920" cy="799058"/>
              </a:xfrm>
            </p:grpSpPr>
            <p:sp>
              <p:nvSpPr>
                <p:cNvPr id="115" name="矩形 114"/>
                <p:cNvSpPr/>
                <p:nvPr/>
              </p:nvSpPr>
              <p:spPr>
                <a:xfrm>
                  <a:off x="6983869" y="419801"/>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1510</a:t>
                  </a:r>
                  <a:endParaRPr lang="en-US" altLang="zh-CN" dirty="0" smtClean="0">
                    <a:latin typeface="楷体" panose="02010609060101010101" pitchFamily="49" charset="-122"/>
                    <a:ea typeface="楷体" panose="02010609060101010101" pitchFamily="49" charset="-122"/>
                  </a:endParaRPr>
                </a:p>
              </p:txBody>
            </p:sp>
            <p:sp>
              <p:nvSpPr>
                <p:cNvPr id="116" name="矩形 115"/>
                <p:cNvSpPr/>
                <p:nvPr/>
              </p:nvSpPr>
              <p:spPr>
                <a:xfrm>
                  <a:off x="7251839" y="-30589"/>
                  <a:ext cx="996950" cy="377523"/>
                </a:xfrm>
                <a:prstGeom prst="rect">
                  <a:avLst/>
                </a:prstGeom>
              </p:spPr>
              <p:txBody>
                <a:bodyPr wrap="square">
                  <a:spAutoFit/>
                </a:bodyPr>
                <a:lstStyle/>
                <a:p>
                  <a:r>
                    <a:rPr lang="zh-CN" altLang="en-US" sz="2000" b="1" dirty="0" smtClean="0">
                      <a:latin typeface="楷体" panose="02010609060101010101" pitchFamily="49" charset="-122"/>
                      <a:ea typeface="楷体" panose="02010609060101010101" pitchFamily="49" charset="-122"/>
                    </a:rPr>
                    <a:t>分析题</a:t>
                  </a:r>
                  <a:endParaRPr lang="zh-CN" altLang="en-US" sz="2000" b="1" dirty="0" smtClean="0">
                    <a:latin typeface="楷体" panose="02010609060101010101" pitchFamily="49" charset="-122"/>
                    <a:ea typeface="楷体" panose="02010609060101010101" pitchFamily="49" charset="-122"/>
                  </a:endParaRPr>
                </a:p>
              </p:txBody>
            </p:sp>
            <p:sp>
              <p:nvSpPr>
                <p:cNvPr id="117" name="等腰三角形 116"/>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gr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strVal val="#ppt_w*0.05"/>
                                          </p:val>
                                        </p:tav>
                                        <p:tav tm="100000">
                                          <p:val>
                                            <p:strVal val="#ppt_w"/>
                                          </p:val>
                                        </p:tav>
                                      </p:tavLst>
                                    </p:anim>
                                    <p:anim calcmode="lin" valueType="num">
                                      <p:cBhvr>
                                        <p:cTn id="8" dur="500" fill="hold"/>
                                        <p:tgtEl>
                                          <p:spTgt spid="6"/>
                                        </p:tgtEl>
                                        <p:attrNameLst>
                                          <p:attrName>ppt_h</p:attrName>
                                        </p:attrNameLst>
                                      </p:cBhvr>
                                      <p:tavLst>
                                        <p:tav tm="0">
                                          <p:val>
                                            <p:strVal val="#ppt_h"/>
                                          </p:val>
                                        </p:tav>
                                        <p:tav tm="100000">
                                          <p:val>
                                            <p:strVal val="#ppt_h"/>
                                          </p:val>
                                        </p:tav>
                                      </p:tavLst>
                                    </p:anim>
                                    <p:anim calcmode="lin" valueType="num">
                                      <p:cBhvr>
                                        <p:cTn id="9" dur="500" fill="hold"/>
                                        <p:tgtEl>
                                          <p:spTgt spid="6"/>
                                        </p:tgtEl>
                                        <p:attrNameLst>
                                          <p:attrName>ppt_x</p:attrName>
                                        </p:attrNameLst>
                                      </p:cBhvr>
                                      <p:tavLst>
                                        <p:tav tm="0">
                                          <p:val>
                                            <p:strVal val="#ppt_x-.2"/>
                                          </p:val>
                                        </p:tav>
                                        <p:tav tm="100000">
                                          <p:val>
                                            <p:strVal val="#ppt_x"/>
                                          </p:val>
                                        </p:tav>
                                      </p:tavLst>
                                    </p:anim>
                                    <p:anim calcmode="lin" valueType="num">
                                      <p:cBhvr>
                                        <p:cTn id="10" dur="500" fill="hold"/>
                                        <p:tgtEl>
                                          <p:spTgt spid="6"/>
                                        </p:tgtEl>
                                        <p:attrNameLst>
                                          <p:attrName>ppt_y</p:attrName>
                                        </p:attrNameLst>
                                      </p:cBhvr>
                                      <p:tavLst>
                                        <p:tav tm="0">
                                          <p:val>
                                            <p:strVal val="#ppt_y"/>
                                          </p:val>
                                        </p:tav>
                                        <p:tav tm="100000">
                                          <p:val>
                                            <p:strVal val="#ppt_y"/>
                                          </p:val>
                                        </p:tav>
                                      </p:tavLst>
                                    </p:anim>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nodeType="click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strVal val="#ppt_w*0.05"/>
                                          </p:val>
                                        </p:tav>
                                        <p:tav tm="100000">
                                          <p:val>
                                            <p:strVal val="#ppt_w"/>
                                          </p:val>
                                        </p:tav>
                                      </p:tavLst>
                                    </p:anim>
                                    <p:anim calcmode="lin" valueType="num">
                                      <p:cBhvr>
                                        <p:cTn id="17" dur="500" fill="hold"/>
                                        <p:tgtEl>
                                          <p:spTgt spid="10"/>
                                        </p:tgtEl>
                                        <p:attrNameLst>
                                          <p:attrName>ppt_h</p:attrName>
                                        </p:attrNameLst>
                                      </p:cBhvr>
                                      <p:tavLst>
                                        <p:tav tm="0">
                                          <p:val>
                                            <p:strVal val="#ppt_h"/>
                                          </p:val>
                                        </p:tav>
                                        <p:tav tm="100000">
                                          <p:val>
                                            <p:strVal val="#ppt_h"/>
                                          </p:val>
                                        </p:tav>
                                      </p:tavLst>
                                    </p:anim>
                                    <p:anim calcmode="lin" valueType="num">
                                      <p:cBhvr>
                                        <p:cTn id="18" dur="500" fill="hold"/>
                                        <p:tgtEl>
                                          <p:spTgt spid="10"/>
                                        </p:tgtEl>
                                        <p:attrNameLst>
                                          <p:attrName>ppt_x</p:attrName>
                                        </p:attrNameLst>
                                      </p:cBhvr>
                                      <p:tavLst>
                                        <p:tav tm="0">
                                          <p:val>
                                            <p:strVal val="#ppt_x-.2"/>
                                          </p:val>
                                        </p:tav>
                                        <p:tav tm="100000">
                                          <p:val>
                                            <p:strVal val="#ppt_x"/>
                                          </p:val>
                                        </p:tav>
                                      </p:tavLst>
                                    </p:anim>
                                    <p:anim calcmode="lin" valueType="num">
                                      <p:cBhvr>
                                        <p:cTn id="19" dur="500" fill="hold"/>
                                        <p:tgtEl>
                                          <p:spTgt spid="10"/>
                                        </p:tgtEl>
                                        <p:attrNameLst>
                                          <p:attrName>ppt_y</p:attrName>
                                        </p:attrNameLst>
                                      </p:cBhvr>
                                      <p:tavLst>
                                        <p:tav tm="0">
                                          <p:val>
                                            <p:strVal val="#ppt_y"/>
                                          </p:val>
                                        </p:tav>
                                        <p:tav tm="100000">
                                          <p:val>
                                            <p:strVal val="#ppt_y"/>
                                          </p:val>
                                        </p:tav>
                                      </p:tavLst>
                                    </p:anim>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nodeType="click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strVal val="#ppt_w*0.05"/>
                                          </p:val>
                                        </p:tav>
                                        <p:tav tm="100000">
                                          <p:val>
                                            <p:strVal val="#ppt_w"/>
                                          </p:val>
                                        </p:tav>
                                      </p:tavLst>
                                    </p:anim>
                                    <p:anim calcmode="lin" valueType="num">
                                      <p:cBhvr>
                                        <p:cTn id="26" dur="500" fill="hold"/>
                                        <p:tgtEl>
                                          <p:spTgt spid="20"/>
                                        </p:tgtEl>
                                        <p:attrNameLst>
                                          <p:attrName>ppt_h</p:attrName>
                                        </p:attrNameLst>
                                      </p:cBhvr>
                                      <p:tavLst>
                                        <p:tav tm="0">
                                          <p:val>
                                            <p:strVal val="#ppt_h"/>
                                          </p:val>
                                        </p:tav>
                                        <p:tav tm="100000">
                                          <p:val>
                                            <p:strVal val="#ppt_h"/>
                                          </p:val>
                                        </p:tav>
                                      </p:tavLst>
                                    </p:anim>
                                    <p:anim calcmode="lin" valueType="num">
                                      <p:cBhvr>
                                        <p:cTn id="27" dur="500" fill="hold"/>
                                        <p:tgtEl>
                                          <p:spTgt spid="20"/>
                                        </p:tgtEl>
                                        <p:attrNameLst>
                                          <p:attrName>ppt_x</p:attrName>
                                        </p:attrNameLst>
                                      </p:cBhvr>
                                      <p:tavLst>
                                        <p:tav tm="0">
                                          <p:val>
                                            <p:strVal val="#ppt_x-.2"/>
                                          </p:val>
                                        </p:tav>
                                        <p:tav tm="100000">
                                          <p:val>
                                            <p:strVal val="#ppt_x"/>
                                          </p:val>
                                        </p:tav>
                                      </p:tavLst>
                                    </p:anim>
                                    <p:anim calcmode="lin" valueType="num">
                                      <p:cBhvr>
                                        <p:cTn id="28" dur="500" fill="hold"/>
                                        <p:tgtEl>
                                          <p:spTgt spid="20"/>
                                        </p:tgtEl>
                                        <p:attrNameLst>
                                          <p:attrName>ppt_y</p:attrName>
                                        </p:attrNameLst>
                                      </p:cBhvr>
                                      <p:tavLst>
                                        <p:tav tm="0">
                                          <p:val>
                                            <p:strVal val="#ppt_y"/>
                                          </p:val>
                                        </p:tav>
                                        <p:tav tm="100000">
                                          <p:val>
                                            <p:strVal val="#ppt_y"/>
                                          </p:val>
                                        </p:tav>
                                      </p:tavLst>
                                    </p:anim>
                                    <p:animEffect transition="in" filter="fade">
                                      <p:cBhvr>
                                        <p:cTn id="29" dur="500"/>
                                        <p:tgtEl>
                                          <p:spTgt spid="20"/>
                                        </p:tgtEl>
                                      </p:cBhvr>
                                    </p:animEffect>
                                  </p:childTnLst>
                                </p:cTn>
                              </p:par>
                            </p:childTnLst>
                          </p:cTn>
                        </p:par>
                      </p:childTnLst>
                    </p:cTn>
                  </p:par>
                  <p:par>
                    <p:cTn id="30" fill="hold">
                      <p:stCondLst>
                        <p:cond delay="indefinite"/>
                      </p:stCondLst>
                      <p:childTnLst>
                        <p:par>
                          <p:cTn id="31" fill="hold">
                            <p:stCondLst>
                              <p:cond delay="0"/>
                            </p:stCondLst>
                            <p:childTnLst>
                              <p:par>
                                <p:cTn id="32" presetID="54" presetClass="entr" presetSubtype="0" accel="100000" fill="hold" nodeType="clickEffect">
                                  <p:stCondLst>
                                    <p:cond delay="0"/>
                                  </p:stCondLst>
                                  <p:childTnLst>
                                    <p:set>
                                      <p:cBhvr>
                                        <p:cTn id="33" dur="1" fill="hold">
                                          <p:stCondLst>
                                            <p:cond delay="0"/>
                                          </p:stCondLst>
                                        </p:cTn>
                                        <p:tgtEl>
                                          <p:spTgt spid="7"/>
                                        </p:tgtEl>
                                        <p:attrNameLst>
                                          <p:attrName>style.visibility</p:attrName>
                                        </p:attrNameLst>
                                      </p:cBhvr>
                                      <p:to>
                                        <p:strVal val="visible"/>
                                      </p:to>
                                    </p:set>
                                    <p:anim calcmode="lin" valueType="num">
                                      <p:cBhvr>
                                        <p:cTn id="34" dur="500" fill="hold"/>
                                        <p:tgtEl>
                                          <p:spTgt spid="7"/>
                                        </p:tgtEl>
                                        <p:attrNameLst>
                                          <p:attrName>ppt_w</p:attrName>
                                        </p:attrNameLst>
                                      </p:cBhvr>
                                      <p:tavLst>
                                        <p:tav tm="0">
                                          <p:val>
                                            <p:strVal val="#ppt_w*0.05"/>
                                          </p:val>
                                        </p:tav>
                                        <p:tav tm="100000">
                                          <p:val>
                                            <p:strVal val="#ppt_w"/>
                                          </p:val>
                                        </p:tav>
                                      </p:tavLst>
                                    </p:anim>
                                    <p:anim calcmode="lin" valueType="num">
                                      <p:cBhvr>
                                        <p:cTn id="35" dur="500" fill="hold"/>
                                        <p:tgtEl>
                                          <p:spTgt spid="7"/>
                                        </p:tgtEl>
                                        <p:attrNameLst>
                                          <p:attrName>ppt_h</p:attrName>
                                        </p:attrNameLst>
                                      </p:cBhvr>
                                      <p:tavLst>
                                        <p:tav tm="0">
                                          <p:val>
                                            <p:strVal val="#ppt_h"/>
                                          </p:val>
                                        </p:tav>
                                        <p:tav tm="100000">
                                          <p:val>
                                            <p:strVal val="#ppt_h"/>
                                          </p:val>
                                        </p:tav>
                                      </p:tavLst>
                                    </p:anim>
                                    <p:anim calcmode="lin" valueType="num">
                                      <p:cBhvr>
                                        <p:cTn id="36" dur="500" fill="hold"/>
                                        <p:tgtEl>
                                          <p:spTgt spid="7"/>
                                        </p:tgtEl>
                                        <p:attrNameLst>
                                          <p:attrName>ppt_x</p:attrName>
                                        </p:attrNameLst>
                                      </p:cBhvr>
                                      <p:tavLst>
                                        <p:tav tm="0">
                                          <p:val>
                                            <p:strVal val="#ppt_x-.2"/>
                                          </p:val>
                                        </p:tav>
                                        <p:tav tm="100000">
                                          <p:val>
                                            <p:strVal val="#ppt_x"/>
                                          </p:val>
                                        </p:tav>
                                      </p:tavLst>
                                    </p:anim>
                                    <p:anim calcmode="lin" valueType="num">
                                      <p:cBhvr>
                                        <p:cTn id="37" dur="500" fill="hold"/>
                                        <p:tgtEl>
                                          <p:spTgt spid="7"/>
                                        </p:tgtEl>
                                        <p:attrNameLst>
                                          <p:attrName>ppt_y</p:attrName>
                                        </p:attrNameLst>
                                      </p:cBhvr>
                                      <p:tavLst>
                                        <p:tav tm="0">
                                          <p:val>
                                            <p:strVal val="#ppt_y"/>
                                          </p:val>
                                        </p:tav>
                                        <p:tav tm="100000">
                                          <p:val>
                                            <p:strVal val="#ppt_y"/>
                                          </p:val>
                                        </p:tav>
                                      </p:tavLst>
                                    </p:anim>
                                    <p:animEffect transition="in" filter="fade">
                                      <p:cBhvr>
                                        <p:cTn id="38" dur="500"/>
                                        <p:tgtEl>
                                          <p:spTgt spid="7"/>
                                        </p:tgtEl>
                                      </p:cBhvr>
                                    </p:animEffect>
                                  </p:childTnLst>
                                </p:cTn>
                              </p:par>
                            </p:childTnLst>
                          </p:cTn>
                        </p:par>
                      </p:childTnLst>
                    </p:cTn>
                  </p:par>
                  <p:par>
                    <p:cTn id="39" fill="hold">
                      <p:stCondLst>
                        <p:cond delay="indefinite"/>
                      </p:stCondLst>
                      <p:childTnLst>
                        <p:par>
                          <p:cTn id="40" fill="hold">
                            <p:stCondLst>
                              <p:cond delay="0"/>
                            </p:stCondLst>
                            <p:childTnLst>
                              <p:par>
                                <p:cTn id="41" presetID="54" presetClass="entr" presetSubtype="0" accel="100000" fill="hold" nodeType="click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p:cTn id="43" dur="500" fill="hold"/>
                                        <p:tgtEl>
                                          <p:spTgt spid="13"/>
                                        </p:tgtEl>
                                        <p:attrNameLst>
                                          <p:attrName>ppt_w</p:attrName>
                                        </p:attrNameLst>
                                      </p:cBhvr>
                                      <p:tavLst>
                                        <p:tav tm="0">
                                          <p:val>
                                            <p:strVal val="#ppt_w*0.05"/>
                                          </p:val>
                                        </p:tav>
                                        <p:tav tm="100000">
                                          <p:val>
                                            <p:strVal val="#ppt_w"/>
                                          </p:val>
                                        </p:tav>
                                      </p:tavLst>
                                    </p:anim>
                                    <p:anim calcmode="lin" valueType="num">
                                      <p:cBhvr>
                                        <p:cTn id="44" dur="500" fill="hold"/>
                                        <p:tgtEl>
                                          <p:spTgt spid="13"/>
                                        </p:tgtEl>
                                        <p:attrNameLst>
                                          <p:attrName>ppt_h</p:attrName>
                                        </p:attrNameLst>
                                      </p:cBhvr>
                                      <p:tavLst>
                                        <p:tav tm="0">
                                          <p:val>
                                            <p:strVal val="#ppt_h"/>
                                          </p:val>
                                        </p:tav>
                                        <p:tav tm="100000">
                                          <p:val>
                                            <p:strVal val="#ppt_h"/>
                                          </p:val>
                                        </p:tav>
                                      </p:tavLst>
                                    </p:anim>
                                    <p:anim calcmode="lin" valueType="num">
                                      <p:cBhvr>
                                        <p:cTn id="45" dur="500" fill="hold"/>
                                        <p:tgtEl>
                                          <p:spTgt spid="13"/>
                                        </p:tgtEl>
                                        <p:attrNameLst>
                                          <p:attrName>ppt_x</p:attrName>
                                        </p:attrNameLst>
                                      </p:cBhvr>
                                      <p:tavLst>
                                        <p:tav tm="0">
                                          <p:val>
                                            <p:strVal val="#ppt_x-.2"/>
                                          </p:val>
                                        </p:tav>
                                        <p:tav tm="100000">
                                          <p:val>
                                            <p:strVal val="#ppt_x"/>
                                          </p:val>
                                        </p:tav>
                                      </p:tavLst>
                                    </p:anim>
                                    <p:anim calcmode="lin" valueType="num">
                                      <p:cBhvr>
                                        <p:cTn id="46" dur="500" fill="hold"/>
                                        <p:tgtEl>
                                          <p:spTgt spid="13"/>
                                        </p:tgtEl>
                                        <p:attrNameLst>
                                          <p:attrName>ppt_y</p:attrName>
                                        </p:attrNameLst>
                                      </p:cBhvr>
                                      <p:tavLst>
                                        <p:tav tm="0">
                                          <p:val>
                                            <p:strVal val="#ppt_y"/>
                                          </p:val>
                                        </p:tav>
                                        <p:tav tm="100000">
                                          <p:val>
                                            <p:strVal val="#ppt_y"/>
                                          </p:val>
                                        </p:tav>
                                      </p:tavLst>
                                    </p:anim>
                                    <p:animEffect transition="in" filter="fade">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54" presetClass="entr" presetSubtype="0" accel="100000" fill="hold" nodeType="clickEffect">
                                  <p:stCondLst>
                                    <p:cond delay="0"/>
                                  </p:stCondLst>
                                  <p:childTnLst>
                                    <p:set>
                                      <p:cBhvr>
                                        <p:cTn id="51" dur="1" fill="hold">
                                          <p:stCondLst>
                                            <p:cond delay="0"/>
                                          </p:stCondLst>
                                        </p:cTn>
                                        <p:tgtEl>
                                          <p:spTgt spid="17"/>
                                        </p:tgtEl>
                                        <p:attrNameLst>
                                          <p:attrName>style.visibility</p:attrName>
                                        </p:attrNameLst>
                                      </p:cBhvr>
                                      <p:to>
                                        <p:strVal val="visible"/>
                                      </p:to>
                                    </p:set>
                                    <p:anim calcmode="lin" valueType="num">
                                      <p:cBhvr>
                                        <p:cTn id="52" dur="500" fill="hold"/>
                                        <p:tgtEl>
                                          <p:spTgt spid="17"/>
                                        </p:tgtEl>
                                        <p:attrNameLst>
                                          <p:attrName>ppt_w</p:attrName>
                                        </p:attrNameLst>
                                      </p:cBhvr>
                                      <p:tavLst>
                                        <p:tav tm="0">
                                          <p:val>
                                            <p:strVal val="#ppt_w*0.05"/>
                                          </p:val>
                                        </p:tav>
                                        <p:tav tm="100000">
                                          <p:val>
                                            <p:strVal val="#ppt_w"/>
                                          </p:val>
                                        </p:tav>
                                      </p:tavLst>
                                    </p:anim>
                                    <p:anim calcmode="lin" valueType="num">
                                      <p:cBhvr>
                                        <p:cTn id="53" dur="500" fill="hold"/>
                                        <p:tgtEl>
                                          <p:spTgt spid="17"/>
                                        </p:tgtEl>
                                        <p:attrNameLst>
                                          <p:attrName>ppt_h</p:attrName>
                                        </p:attrNameLst>
                                      </p:cBhvr>
                                      <p:tavLst>
                                        <p:tav tm="0">
                                          <p:val>
                                            <p:strVal val="#ppt_h"/>
                                          </p:val>
                                        </p:tav>
                                        <p:tav tm="100000">
                                          <p:val>
                                            <p:strVal val="#ppt_h"/>
                                          </p:val>
                                        </p:tav>
                                      </p:tavLst>
                                    </p:anim>
                                    <p:anim calcmode="lin" valueType="num">
                                      <p:cBhvr>
                                        <p:cTn id="54" dur="500" fill="hold"/>
                                        <p:tgtEl>
                                          <p:spTgt spid="17"/>
                                        </p:tgtEl>
                                        <p:attrNameLst>
                                          <p:attrName>ppt_x</p:attrName>
                                        </p:attrNameLst>
                                      </p:cBhvr>
                                      <p:tavLst>
                                        <p:tav tm="0">
                                          <p:val>
                                            <p:strVal val="#ppt_x-.2"/>
                                          </p:val>
                                        </p:tav>
                                        <p:tav tm="100000">
                                          <p:val>
                                            <p:strVal val="#ppt_x"/>
                                          </p:val>
                                        </p:tav>
                                      </p:tavLst>
                                    </p:anim>
                                    <p:anim calcmode="lin" valueType="num">
                                      <p:cBhvr>
                                        <p:cTn id="55" dur="500" fill="hold"/>
                                        <p:tgtEl>
                                          <p:spTgt spid="17"/>
                                        </p:tgtEl>
                                        <p:attrNameLst>
                                          <p:attrName>ppt_y</p:attrName>
                                        </p:attrNameLst>
                                      </p:cBhvr>
                                      <p:tavLst>
                                        <p:tav tm="0">
                                          <p:val>
                                            <p:strVal val="#ppt_y"/>
                                          </p:val>
                                        </p:tav>
                                        <p:tav tm="100000">
                                          <p:val>
                                            <p:strVal val="#ppt_y"/>
                                          </p:val>
                                        </p:tav>
                                      </p:tavLst>
                                    </p:anim>
                                    <p:animEffect transition="in" filter="fade">
                                      <p:cBhvr>
                                        <p:cTn id="56" dur="500"/>
                                        <p:tgtEl>
                                          <p:spTgt spid="17"/>
                                        </p:tgtEl>
                                      </p:cBhvr>
                                    </p:animEffect>
                                  </p:childTnLst>
                                </p:cTn>
                              </p:par>
                            </p:childTnLst>
                          </p:cTn>
                        </p:par>
                      </p:childTnLst>
                    </p:cTn>
                  </p:par>
                  <p:par>
                    <p:cTn id="57" fill="hold">
                      <p:stCondLst>
                        <p:cond delay="indefinite"/>
                      </p:stCondLst>
                      <p:childTnLst>
                        <p:par>
                          <p:cTn id="58" fill="hold">
                            <p:stCondLst>
                              <p:cond delay="0"/>
                            </p:stCondLst>
                            <p:childTnLst>
                              <p:par>
                                <p:cTn id="59" presetID="54" presetClass="entr" presetSubtype="0" accel="100000" fill="hold" nodeType="clickEffect">
                                  <p:stCondLst>
                                    <p:cond delay="0"/>
                                  </p:stCondLst>
                                  <p:childTnLst>
                                    <p:set>
                                      <p:cBhvr>
                                        <p:cTn id="60" dur="1" fill="hold">
                                          <p:stCondLst>
                                            <p:cond delay="0"/>
                                          </p:stCondLst>
                                        </p:cTn>
                                        <p:tgtEl>
                                          <p:spTgt spid="23"/>
                                        </p:tgtEl>
                                        <p:attrNameLst>
                                          <p:attrName>style.visibility</p:attrName>
                                        </p:attrNameLst>
                                      </p:cBhvr>
                                      <p:to>
                                        <p:strVal val="visible"/>
                                      </p:to>
                                    </p:set>
                                    <p:anim calcmode="lin" valueType="num">
                                      <p:cBhvr>
                                        <p:cTn id="61" dur="500" fill="hold"/>
                                        <p:tgtEl>
                                          <p:spTgt spid="23"/>
                                        </p:tgtEl>
                                        <p:attrNameLst>
                                          <p:attrName>ppt_w</p:attrName>
                                        </p:attrNameLst>
                                      </p:cBhvr>
                                      <p:tavLst>
                                        <p:tav tm="0">
                                          <p:val>
                                            <p:strVal val="#ppt_w*0.05"/>
                                          </p:val>
                                        </p:tav>
                                        <p:tav tm="100000">
                                          <p:val>
                                            <p:strVal val="#ppt_w"/>
                                          </p:val>
                                        </p:tav>
                                      </p:tavLst>
                                    </p:anim>
                                    <p:anim calcmode="lin" valueType="num">
                                      <p:cBhvr>
                                        <p:cTn id="62" dur="500" fill="hold"/>
                                        <p:tgtEl>
                                          <p:spTgt spid="23"/>
                                        </p:tgtEl>
                                        <p:attrNameLst>
                                          <p:attrName>ppt_h</p:attrName>
                                        </p:attrNameLst>
                                      </p:cBhvr>
                                      <p:tavLst>
                                        <p:tav tm="0">
                                          <p:val>
                                            <p:strVal val="#ppt_h"/>
                                          </p:val>
                                        </p:tav>
                                        <p:tav tm="100000">
                                          <p:val>
                                            <p:strVal val="#ppt_h"/>
                                          </p:val>
                                        </p:tav>
                                      </p:tavLst>
                                    </p:anim>
                                    <p:anim calcmode="lin" valueType="num">
                                      <p:cBhvr>
                                        <p:cTn id="63" dur="500" fill="hold"/>
                                        <p:tgtEl>
                                          <p:spTgt spid="23"/>
                                        </p:tgtEl>
                                        <p:attrNameLst>
                                          <p:attrName>ppt_x</p:attrName>
                                        </p:attrNameLst>
                                      </p:cBhvr>
                                      <p:tavLst>
                                        <p:tav tm="0">
                                          <p:val>
                                            <p:strVal val="#ppt_x-.2"/>
                                          </p:val>
                                        </p:tav>
                                        <p:tav tm="100000">
                                          <p:val>
                                            <p:strVal val="#ppt_x"/>
                                          </p:val>
                                        </p:tav>
                                      </p:tavLst>
                                    </p:anim>
                                    <p:anim calcmode="lin" valueType="num">
                                      <p:cBhvr>
                                        <p:cTn id="64" dur="500" fill="hold"/>
                                        <p:tgtEl>
                                          <p:spTgt spid="23"/>
                                        </p:tgtEl>
                                        <p:attrNameLst>
                                          <p:attrName>ppt_y</p:attrName>
                                        </p:attrNameLst>
                                      </p:cBhvr>
                                      <p:tavLst>
                                        <p:tav tm="0">
                                          <p:val>
                                            <p:strVal val="#ppt_y"/>
                                          </p:val>
                                        </p:tav>
                                        <p:tav tm="100000">
                                          <p:val>
                                            <p:strVal val="#ppt_y"/>
                                          </p:val>
                                        </p:tav>
                                      </p:tavLst>
                                    </p:anim>
                                    <p:animEffect transition="in" filter="fade">
                                      <p:cBhvr>
                                        <p:cTn id="6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1552575" y="876935"/>
            <a:ext cx="7923530" cy="5406390"/>
          </a:xfrm>
          <a:prstGeom prst="rect">
            <a:avLst/>
          </a:prstGeom>
          <a:noFill/>
          <a:ln w="9525">
            <a:noFill/>
          </a:ln>
        </p:spPr>
        <p:txBody>
          <a:bodyPr wrap="square">
            <a:spAutoFit/>
          </a:bodyPr>
          <a:lstStyle/>
          <a:p>
            <a:pPr marL="0" indent="0" algn="l">
              <a:lnSpc>
                <a:spcPct val="160000"/>
              </a:lnSpc>
            </a:pPr>
            <a:r>
              <a:rPr lang="zh-CN" altLang="en-US" sz="2400" b="1" u="none">
                <a:latin typeface="楷体" panose="02010609060101010101" pitchFamily="49" charset="-122"/>
                <a:ea typeface="楷体" panose="02010609060101010101" pitchFamily="49" charset="-122"/>
                <a:cs typeface="宋体" panose="02010600030101010101" pitchFamily="2" charset="-122"/>
              </a:rPr>
              <a:t>答：</a:t>
            </a:r>
            <a:endParaRPr lang="zh-CN" altLang="en-US"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60000"/>
              </a:lnSpc>
            </a:pPr>
            <a:r>
              <a:rPr lang="zh-CN" altLang="en-US" sz="2400" b="1" u="none">
                <a:latin typeface="楷体" panose="02010609060101010101" pitchFamily="49" charset="-122"/>
                <a:ea typeface="楷体" panose="02010609060101010101" pitchFamily="49" charset="-122"/>
                <a:cs typeface="宋体" panose="02010600030101010101" pitchFamily="2" charset="-122"/>
              </a:rPr>
              <a:t>（</a:t>
            </a:r>
            <a:r>
              <a:rPr lang="en-US" altLang="zh-CN" sz="2400" b="1" u="none">
                <a:latin typeface="楷体" panose="02010609060101010101" pitchFamily="49" charset="-122"/>
                <a:ea typeface="楷体" panose="02010609060101010101" pitchFamily="49" charset="-122"/>
                <a:cs typeface="宋体" panose="02010600030101010101" pitchFamily="2" charset="-122"/>
              </a:rPr>
              <a:t>1</a:t>
            </a:r>
            <a:r>
              <a:rPr lang="zh-CN" altLang="en-US" sz="2400" b="1" u="none">
                <a:latin typeface="楷体" panose="02010609060101010101" pitchFamily="49" charset="-122"/>
                <a:ea typeface="楷体" panose="02010609060101010101" pitchFamily="49" charset="-122"/>
                <a:cs typeface="宋体" panose="02010600030101010101" pitchFamily="2" charset="-122"/>
              </a:rPr>
              <a:t>）</a:t>
            </a:r>
            <a:r>
              <a:rPr sz="2400" b="1" u="none">
                <a:latin typeface="楷体" panose="02010609060101010101" pitchFamily="49" charset="-122"/>
                <a:ea typeface="楷体" panose="02010609060101010101" pitchFamily="49" charset="-122"/>
                <a:cs typeface="宋体" panose="02010600030101010101" pitchFamily="2" charset="-122"/>
              </a:rPr>
              <a:t>主送机关名称不全，各县（市、区）、人民政府，</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60000"/>
              </a:lnSpc>
            </a:pPr>
            <a:r>
              <a:rPr sz="2400" b="1" u="none">
                <a:latin typeface="楷体" panose="02010609060101010101" pitchFamily="49" charset="-122"/>
                <a:ea typeface="楷体" panose="02010609060101010101" pitchFamily="49" charset="-122"/>
                <a:cs typeface="宋体" panose="02010600030101010101" pitchFamily="2" charset="-122"/>
              </a:rPr>
              <a:t>     市委各部委，市各局委办，市各直属单位</a:t>
            </a:r>
            <a:r>
              <a:rPr lang="zh-CN" altLang="en-US" sz="2400" b="1" u="none">
                <a:latin typeface="楷体" panose="02010609060101010101" pitchFamily="49" charset="-122"/>
                <a:ea typeface="楷体" panose="02010609060101010101" pitchFamily="49" charset="-122"/>
                <a:cs typeface="宋体" panose="02010600030101010101" pitchFamily="2" charset="-122"/>
              </a:rPr>
              <a:t>；</a:t>
            </a:r>
            <a:endParaRPr lang="zh-CN" altLang="en-US"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60000"/>
              </a:lnSpc>
            </a:pPr>
            <a:r>
              <a:rPr lang="zh-CN" altLang="en-US" sz="2400" b="1" u="none">
                <a:latin typeface="楷体" panose="02010609060101010101" pitchFamily="49" charset="-122"/>
                <a:ea typeface="楷体" panose="02010609060101010101" pitchFamily="49" charset="-122"/>
                <a:cs typeface="宋体" panose="02010600030101010101" pitchFamily="2" charset="-122"/>
              </a:rPr>
              <a:t>（</a:t>
            </a:r>
            <a:r>
              <a:rPr lang="en-US" altLang="zh-CN" sz="2400" b="1" u="none">
                <a:latin typeface="楷体" panose="02010609060101010101" pitchFamily="49" charset="-122"/>
                <a:ea typeface="楷体" panose="02010609060101010101" pitchFamily="49" charset="-122"/>
                <a:cs typeface="宋体" panose="02010600030101010101" pitchFamily="2" charset="-122"/>
              </a:rPr>
              <a:t>2</a:t>
            </a:r>
            <a:r>
              <a:rPr lang="zh-CN" altLang="en-US" sz="2400" b="1" u="none">
                <a:latin typeface="楷体" panose="02010609060101010101" pitchFamily="49" charset="-122"/>
                <a:ea typeface="楷体" panose="02010609060101010101" pitchFamily="49" charset="-122"/>
                <a:cs typeface="宋体" panose="02010600030101010101" pitchFamily="2" charset="-122"/>
              </a:rPr>
              <a:t>）缺少发文字号：</a:t>
            </a:r>
            <a:r>
              <a:rPr lang="en-US" altLang="zh-CN" sz="2400" b="1" u="none">
                <a:latin typeface="楷体" panose="02010609060101010101" pitchFamily="49" charset="-122"/>
                <a:ea typeface="楷体" panose="02010609060101010101" pitchFamily="49" charset="-122"/>
                <a:cs typeface="宋体" panose="02010600030101010101" pitchFamily="2" charset="-122"/>
              </a:rPr>
              <a:t>×</a:t>
            </a:r>
            <a:r>
              <a:rPr lang="zh-CN" altLang="en-US" sz="2400" b="1" u="none">
                <a:latin typeface="楷体" panose="02010609060101010101" pitchFamily="49" charset="-122"/>
                <a:ea typeface="楷体" panose="02010609060101010101" pitchFamily="49" charset="-122"/>
                <a:cs typeface="宋体" panose="02010600030101010101" pitchFamily="2" charset="-122"/>
              </a:rPr>
              <a:t>委发</a:t>
            </a:r>
            <a:r>
              <a:rPr lang="en-US" altLang="zh-CN" sz="2400" b="1" u="none">
                <a:latin typeface="楷体" panose="02010609060101010101" pitchFamily="49" charset="-122"/>
                <a:ea typeface="楷体" panose="02010609060101010101" pitchFamily="49" charset="-122"/>
                <a:cs typeface="宋体" panose="02010600030101010101" pitchFamily="2" charset="-122"/>
              </a:rPr>
              <a:t>〔2012</a:t>
            </a:r>
            <a:r>
              <a:rPr lang="en-US" altLang="zh-CN" sz="2400" b="1">
                <a:latin typeface="楷体" panose="02010609060101010101" pitchFamily="49" charset="-122"/>
                <a:ea typeface="楷体" panose="02010609060101010101" pitchFamily="49" charset="-122"/>
                <a:cs typeface="宋体" panose="02010600030101010101" pitchFamily="2" charset="-122"/>
                <a:sym typeface="+mn-ea"/>
              </a:rPr>
              <a:t>〕</a:t>
            </a:r>
            <a:r>
              <a:rPr lang="en-US" altLang="zh-CN" sz="2400" b="1" u="none">
                <a:latin typeface="楷体" panose="02010609060101010101" pitchFamily="49" charset="-122"/>
                <a:ea typeface="楷体" panose="02010609060101010101" pitchFamily="49" charset="-122"/>
                <a:cs typeface="宋体" panose="02010600030101010101" pitchFamily="2" charset="-122"/>
              </a:rPr>
              <a:t>×</a:t>
            </a:r>
            <a:r>
              <a:rPr lang="zh-CN" altLang="en-US" sz="2400" b="1" u="none">
                <a:latin typeface="楷体" panose="02010609060101010101" pitchFamily="49" charset="-122"/>
                <a:ea typeface="楷体" panose="02010609060101010101" pitchFamily="49" charset="-122"/>
                <a:cs typeface="宋体" panose="02010600030101010101" pitchFamily="2" charset="-122"/>
              </a:rPr>
              <a:t>号；</a:t>
            </a:r>
            <a:endParaRPr lang="zh-CN" altLang="en-US"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60000"/>
              </a:lnSpc>
            </a:pPr>
            <a:r>
              <a:rPr lang="zh-CN" altLang="en-US" sz="2400" b="1" u="none">
                <a:latin typeface="楷体" panose="02010609060101010101" pitchFamily="49" charset="-122"/>
                <a:ea typeface="楷体" panose="02010609060101010101" pitchFamily="49" charset="-122"/>
                <a:cs typeface="宋体" panose="02010600030101010101" pitchFamily="2" charset="-122"/>
              </a:rPr>
              <a:t>（</a:t>
            </a:r>
            <a:r>
              <a:rPr lang="en-US" altLang="zh-CN" sz="2400" b="1" u="none">
                <a:latin typeface="楷体" panose="02010609060101010101" pitchFamily="49" charset="-122"/>
                <a:ea typeface="楷体" panose="02010609060101010101" pitchFamily="49" charset="-122"/>
                <a:cs typeface="宋体" panose="02010600030101010101" pitchFamily="2" charset="-122"/>
              </a:rPr>
              <a:t>3</a:t>
            </a:r>
            <a:r>
              <a:rPr lang="zh-CN" altLang="en-US" sz="2400" b="1" u="none">
                <a:latin typeface="楷体" panose="02010609060101010101" pitchFamily="49" charset="-122"/>
                <a:ea typeface="楷体" panose="02010609060101010101" pitchFamily="49" charset="-122"/>
                <a:cs typeface="宋体" panose="02010600030101010101" pitchFamily="2" charset="-122"/>
              </a:rPr>
              <a:t>）</a:t>
            </a:r>
            <a:r>
              <a:rPr sz="2400" b="1" u="none">
                <a:latin typeface="楷体" panose="02010609060101010101" pitchFamily="49" charset="-122"/>
                <a:ea typeface="楷体" panose="02010609060101010101" pitchFamily="49" charset="-122"/>
                <a:cs typeface="宋体" panose="02010600030101010101" pitchFamily="2" charset="-122"/>
              </a:rPr>
              <a:t>文中引用文件格式错误，应改为</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60000"/>
              </a:lnSpc>
            </a:pPr>
            <a:r>
              <a:rPr sz="2400" b="1" u="none">
                <a:latin typeface="楷体" panose="02010609060101010101" pitchFamily="49" charset="-122"/>
                <a:ea typeface="楷体" panose="02010609060101010101" pitchFamily="49" charset="-122"/>
                <a:cs typeface="宋体" panose="02010600030101010101" pitchFamily="2" charset="-122"/>
              </a:rPr>
              <a:t>    《关于分解科技兴市“1+5”工程目标任务的通知》</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60000"/>
              </a:lnSpc>
            </a:pPr>
            <a:r>
              <a:rPr sz="2400" b="1" u="none">
                <a:latin typeface="楷体" panose="02010609060101010101" pitchFamily="49" charset="-122"/>
                <a:ea typeface="楷体" panose="02010609060101010101" pitchFamily="49" charset="-122"/>
                <a:cs typeface="宋体" panose="02010600030101010101" pitchFamily="2" charset="-122"/>
              </a:rPr>
              <a:t>    （X 委</a:t>
            </a:r>
            <a:r>
              <a:rPr lang="zh-CN" sz="2400" b="1" u="none">
                <a:latin typeface="楷体" panose="02010609060101010101" pitchFamily="49" charset="-122"/>
                <a:ea typeface="楷体" panose="02010609060101010101" pitchFamily="49" charset="-122"/>
                <a:cs typeface="宋体" panose="02010600030101010101" pitchFamily="2" charset="-122"/>
              </a:rPr>
              <a:t>发</a:t>
            </a:r>
            <a:r>
              <a:rPr lang="en-US" altLang="zh-CN" sz="2400" b="1">
                <a:latin typeface="楷体" panose="02010609060101010101" pitchFamily="49" charset="-122"/>
                <a:ea typeface="楷体" panose="02010609060101010101" pitchFamily="49" charset="-122"/>
                <a:cs typeface="宋体" panose="02010600030101010101" pitchFamily="2" charset="-122"/>
                <a:sym typeface="+mn-ea"/>
              </a:rPr>
              <a:t>〔</a:t>
            </a:r>
            <a:r>
              <a:rPr sz="2400" b="1" u="none">
                <a:latin typeface="楷体" panose="02010609060101010101" pitchFamily="49" charset="-122"/>
                <a:ea typeface="楷体" panose="02010609060101010101" pitchFamily="49" charset="-122"/>
                <a:cs typeface="宋体" panose="02010600030101010101" pitchFamily="2" charset="-122"/>
              </a:rPr>
              <a:t>2011</a:t>
            </a:r>
            <a:r>
              <a:rPr lang="en-US" altLang="zh-CN" sz="2400" b="1">
                <a:latin typeface="楷体" panose="02010609060101010101" pitchFamily="49" charset="-122"/>
                <a:ea typeface="楷体" panose="02010609060101010101" pitchFamily="49" charset="-122"/>
                <a:cs typeface="宋体" panose="02010600030101010101" pitchFamily="2" charset="-122"/>
                <a:sym typeface="+mn-ea"/>
              </a:rPr>
              <a:t>〕</a:t>
            </a:r>
            <a:r>
              <a:rPr sz="2400" b="1" u="none">
                <a:latin typeface="楷体" panose="02010609060101010101" pitchFamily="49" charset="-122"/>
                <a:ea typeface="楷体" panose="02010609060101010101" pitchFamily="49" charset="-122"/>
                <a:cs typeface="宋体" panose="02010600030101010101" pitchFamily="2" charset="-122"/>
              </a:rPr>
              <a:t>25 号）</a:t>
            </a:r>
            <a:r>
              <a:rPr lang="zh-CN" altLang="en-US" sz="2400" b="1" u="none">
                <a:latin typeface="楷体" panose="02010609060101010101" pitchFamily="49" charset="-122"/>
                <a:ea typeface="楷体" panose="02010609060101010101" pitchFamily="49" charset="-122"/>
                <a:cs typeface="宋体" panose="02010600030101010101" pitchFamily="2" charset="-122"/>
              </a:rPr>
              <a:t>；</a:t>
            </a:r>
            <a:endParaRPr lang="zh-CN" altLang="en-US"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60000"/>
              </a:lnSpc>
            </a:pPr>
            <a:r>
              <a:rPr lang="zh-CN" altLang="en-US" sz="2400" b="1" u="none">
                <a:latin typeface="楷体" panose="02010609060101010101" pitchFamily="49" charset="-122"/>
                <a:ea typeface="楷体" panose="02010609060101010101" pitchFamily="49" charset="-122"/>
                <a:cs typeface="宋体" panose="02010600030101010101" pitchFamily="2" charset="-122"/>
              </a:rPr>
              <a:t>（</a:t>
            </a:r>
            <a:r>
              <a:rPr lang="en-US" altLang="zh-CN" sz="2400" b="1" u="none">
                <a:latin typeface="楷体" panose="02010609060101010101" pitchFamily="49" charset="-122"/>
                <a:ea typeface="楷体" panose="02010609060101010101" pitchFamily="49" charset="-122"/>
                <a:cs typeface="宋体" panose="02010600030101010101" pitchFamily="2" charset="-122"/>
              </a:rPr>
              <a:t>4</a:t>
            </a:r>
            <a:r>
              <a:rPr lang="zh-CN" altLang="en-US" sz="2400" b="1" u="none">
                <a:latin typeface="楷体" panose="02010609060101010101" pitchFamily="49" charset="-122"/>
                <a:ea typeface="楷体" panose="02010609060101010101" pitchFamily="49" charset="-122"/>
                <a:cs typeface="宋体" panose="02010600030101010101" pitchFamily="2" charset="-122"/>
              </a:rPr>
              <a:t>）日期改为</a:t>
            </a:r>
            <a:r>
              <a:rPr lang="en-US" altLang="zh-CN" sz="2400" b="1" u="none">
                <a:latin typeface="楷体" panose="02010609060101010101" pitchFamily="49" charset="-122"/>
                <a:ea typeface="楷体" panose="02010609060101010101" pitchFamily="49" charset="-122"/>
                <a:cs typeface="宋体" panose="02010600030101010101" pitchFamily="2" charset="-122"/>
              </a:rPr>
              <a:t>2012</a:t>
            </a:r>
            <a:r>
              <a:rPr lang="zh-CN" altLang="en-US" sz="2400" b="1" u="none">
                <a:latin typeface="楷体" panose="02010609060101010101" pitchFamily="49" charset="-122"/>
                <a:ea typeface="楷体" panose="02010609060101010101" pitchFamily="49" charset="-122"/>
                <a:cs typeface="宋体" panose="02010600030101010101" pitchFamily="2" charset="-122"/>
              </a:rPr>
              <a:t>年</a:t>
            </a:r>
            <a:r>
              <a:rPr lang="en-US" altLang="zh-CN" sz="2400" b="1" u="none">
                <a:latin typeface="楷体" panose="02010609060101010101" pitchFamily="49" charset="-122"/>
                <a:ea typeface="楷体" panose="02010609060101010101" pitchFamily="49" charset="-122"/>
                <a:cs typeface="宋体" panose="02010600030101010101" pitchFamily="2" charset="-122"/>
              </a:rPr>
              <a:t>×</a:t>
            </a:r>
            <a:r>
              <a:rPr lang="zh-CN" altLang="en-US" sz="2400" b="1" u="none">
                <a:latin typeface="楷体" panose="02010609060101010101" pitchFamily="49" charset="-122"/>
                <a:ea typeface="楷体" panose="02010609060101010101" pitchFamily="49" charset="-122"/>
                <a:cs typeface="宋体" panose="02010600030101010101" pitchFamily="2" charset="-122"/>
              </a:rPr>
              <a:t>月</a:t>
            </a:r>
            <a:r>
              <a:rPr lang="en-US" altLang="zh-CN" sz="2400" b="1" u="none">
                <a:latin typeface="楷体" panose="02010609060101010101" pitchFamily="49" charset="-122"/>
                <a:ea typeface="楷体" panose="02010609060101010101" pitchFamily="49" charset="-122"/>
                <a:cs typeface="宋体" panose="02010600030101010101" pitchFamily="2" charset="-122"/>
              </a:rPr>
              <a:t>×</a:t>
            </a:r>
            <a:r>
              <a:rPr lang="zh-CN" altLang="en-US" sz="2400" b="1" u="none">
                <a:latin typeface="楷体" panose="02010609060101010101" pitchFamily="49" charset="-122"/>
                <a:ea typeface="楷体" panose="02010609060101010101" pitchFamily="49" charset="-122"/>
                <a:cs typeface="宋体" panose="02010600030101010101" pitchFamily="2" charset="-122"/>
              </a:rPr>
              <a:t>日；</a:t>
            </a:r>
            <a:endParaRPr lang="zh-CN" altLang="en-US"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60000"/>
              </a:lnSpc>
            </a:pPr>
            <a:r>
              <a:rPr lang="zh-CN" altLang="en-US" sz="2400" b="1" u="none">
                <a:latin typeface="楷体" panose="02010609060101010101" pitchFamily="49" charset="-122"/>
                <a:ea typeface="楷体" panose="02010609060101010101" pitchFamily="49" charset="-122"/>
                <a:cs typeface="宋体" panose="02010600030101010101" pitchFamily="2" charset="-122"/>
              </a:rPr>
              <a:t>（</a:t>
            </a:r>
            <a:r>
              <a:rPr lang="en-US" altLang="zh-CN" sz="2400" b="1" u="none">
                <a:latin typeface="楷体" panose="02010609060101010101" pitchFamily="49" charset="-122"/>
                <a:ea typeface="楷体" panose="02010609060101010101" pitchFamily="49" charset="-122"/>
                <a:cs typeface="宋体" panose="02010600030101010101" pitchFamily="2" charset="-122"/>
              </a:rPr>
              <a:t>5</a:t>
            </a:r>
            <a:r>
              <a:rPr lang="zh-CN" altLang="en-US" sz="2400" b="1" u="none">
                <a:latin typeface="楷体" panose="02010609060101010101" pitchFamily="49" charset="-122"/>
                <a:ea typeface="楷体" panose="02010609060101010101" pitchFamily="49" charset="-122"/>
                <a:cs typeface="宋体" panose="02010600030101010101" pitchFamily="2" charset="-122"/>
              </a:rPr>
              <a:t>）添加表彰工程先进单位的附件。</a:t>
            </a:r>
            <a:endParaRPr lang="zh-CN" altLang="en-US" sz="2400" b="1" u="none">
              <a:latin typeface="楷体" panose="02010609060101010101" pitchFamily="49" charset="-122"/>
              <a:ea typeface="楷体" panose="02010609060101010101" pitchFamily="49" charset="-122"/>
              <a:cs typeface="宋体" panose="02010600030101010101" pitchFamily="2" charset="-122"/>
            </a:endParaRPr>
          </a:p>
        </p:txBody>
      </p:sp>
      <p:sp>
        <p:nvSpPr>
          <p:cNvPr id="4" name="标题 3"/>
          <p:cNvSpPr>
            <a:spLocks noGrp="1"/>
          </p:cNvSpPr>
          <p:nvPr>
            <p:ph type="title"/>
          </p:nvPr>
        </p:nvSpPr>
        <p:spPr>
          <a:xfrm>
            <a:off x="283845" y="535940"/>
            <a:ext cx="1542415" cy="607695"/>
          </a:xfrm>
          <a:solidFill>
            <a:srgbClr val="FFC000"/>
          </a:solidFill>
        </p:spPr>
        <p:txBody>
          <a:bodyPr/>
          <a:lstStyle/>
          <a:p>
            <a:pPr algn="l"/>
            <a:r>
              <a:rPr lang="zh-CN" altLang="en-US" sz="3200" b="1"/>
              <a:t>改错题</a:t>
            </a:r>
            <a:endParaRPr lang="zh-CN" altLang="en-US" sz="3200" b="1"/>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890270" y="5252085"/>
            <a:ext cx="3464560" cy="624205"/>
            <a:chOff x="2186" y="8236"/>
            <a:chExt cx="5456" cy="983"/>
          </a:xfrm>
        </p:grpSpPr>
        <p:sp>
          <p:nvSpPr>
            <p:cNvPr id="6" name="矩形: 圆角 5"/>
            <p:cNvSpPr/>
            <p:nvPr/>
          </p:nvSpPr>
          <p:spPr>
            <a:xfrm>
              <a:off x="2186" y="8236"/>
              <a:ext cx="1272" cy="983"/>
            </a:xfrm>
            <a:prstGeom prst="roundRect">
              <a:avLst/>
            </a:prstGeom>
            <a:solidFill>
              <a:srgbClr val="33669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r>
                <a:rPr lang="en-US" altLang="zh-CN" sz="2400">
                  <a:solidFill>
                    <a:schemeClr val="bg1"/>
                  </a:solidFill>
                  <a:latin typeface="Impact" panose="020B0806030902050204" pitchFamily="34" charset="0"/>
                </a:rPr>
                <a:t>05</a:t>
              </a:r>
              <a:endParaRPr lang="en-US" altLang="zh-CN" sz="2400">
                <a:solidFill>
                  <a:schemeClr val="bg1"/>
                </a:solidFill>
                <a:latin typeface="Impact" panose="020B0806030902050204" pitchFamily="34" charset="0"/>
              </a:endParaRPr>
            </a:p>
          </p:txBody>
        </p:sp>
        <p:sp>
          <p:nvSpPr>
            <p:cNvPr id="24" name="文本框 32"/>
            <p:cNvSpPr txBox="1"/>
            <p:nvPr/>
          </p:nvSpPr>
          <p:spPr>
            <a:xfrm>
              <a:off x="4226" y="8284"/>
              <a:ext cx="3416" cy="789"/>
            </a:xfrm>
            <a:prstGeom prst="rect">
              <a:avLst/>
            </a:prstGeom>
            <a:noFill/>
            <a:ln>
              <a:solidFill>
                <a:srgbClr val="336699"/>
              </a:solidFill>
            </a:ln>
          </p:spPr>
          <p:txBody>
            <a:bodyPr wrap="none" lIns="480000" tIns="0" rIns="0" bIns="0" anchor="b" anchorCtr="0"/>
            <a:lstStyle/>
            <a:p>
              <a:r>
                <a:rPr lang="zh-CN" altLang="en-US" sz="2400" b="1">
                  <a:solidFill>
                    <a:srgbClr val="002060"/>
                  </a:solidFill>
                </a:rPr>
                <a:t>日期或附件</a:t>
              </a:r>
              <a:endParaRPr lang="zh-CN" altLang="en-US" sz="2400" b="1">
                <a:solidFill>
                  <a:srgbClr val="002060"/>
                </a:solidFill>
              </a:endParaRPr>
            </a:p>
          </p:txBody>
        </p:sp>
      </p:grpSp>
      <p:grpSp>
        <p:nvGrpSpPr>
          <p:cNvPr id="36" name="组合 35"/>
          <p:cNvGrpSpPr/>
          <p:nvPr/>
        </p:nvGrpSpPr>
        <p:grpSpPr>
          <a:xfrm>
            <a:off x="901065" y="4370705"/>
            <a:ext cx="4964482" cy="624205"/>
            <a:chOff x="2197" y="6852"/>
            <a:chExt cx="7015" cy="983"/>
          </a:xfrm>
        </p:grpSpPr>
        <p:sp>
          <p:nvSpPr>
            <p:cNvPr id="8" name="矩形: 圆角 7"/>
            <p:cNvSpPr/>
            <p:nvPr/>
          </p:nvSpPr>
          <p:spPr>
            <a:xfrm>
              <a:off x="2197" y="6852"/>
              <a:ext cx="1272" cy="983"/>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rmAutofit/>
            </a:bodyPr>
            <a:lstStyle/>
            <a:p>
              <a:pPr algn="ctr"/>
              <a:r>
                <a:rPr lang="en-US" altLang="zh-CN" sz="2400">
                  <a:solidFill>
                    <a:schemeClr val="bg1"/>
                  </a:solidFill>
                  <a:latin typeface="Impact" panose="020B0806030902050204" pitchFamily="34" charset="0"/>
                </a:rPr>
                <a:t>04</a:t>
              </a:r>
              <a:endParaRPr lang="en-US" altLang="zh-CN" sz="2400">
                <a:solidFill>
                  <a:schemeClr val="bg1"/>
                </a:solidFill>
                <a:latin typeface="Impact" panose="020B0806030902050204" pitchFamily="34" charset="0"/>
              </a:endParaRPr>
            </a:p>
          </p:txBody>
        </p:sp>
        <p:sp>
          <p:nvSpPr>
            <p:cNvPr id="22" name="文本框 30"/>
            <p:cNvSpPr txBox="1"/>
            <p:nvPr/>
          </p:nvSpPr>
          <p:spPr>
            <a:xfrm>
              <a:off x="3905" y="6900"/>
              <a:ext cx="5307" cy="785"/>
            </a:xfrm>
            <a:prstGeom prst="rect">
              <a:avLst/>
            </a:prstGeom>
            <a:noFill/>
            <a:ln>
              <a:solidFill>
                <a:schemeClr val="tx1">
                  <a:lumMod val="65000"/>
                  <a:lumOff val="35000"/>
                </a:schemeClr>
              </a:solidFill>
            </a:ln>
          </p:spPr>
          <p:txBody>
            <a:bodyPr wrap="none" lIns="480000" tIns="0" rIns="0" bIns="0" anchor="b" anchorCtr="0"/>
            <a:lstStyle/>
            <a:p>
              <a:r>
                <a:rPr lang="zh-CN" altLang="en-US" sz="2400" b="1">
                  <a:solidFill>
                    <a:schemeClr val="accent4">
                      <a:lumMod val="100000"/>
                    </a:schemeClr>
                  </a:solidFill>
                </a:rPr>
                <a:t>正文引用文件有无错误</a:t>
              </a:r>
              <a:endParaRPr lang="zh-CN" altLang="en-US" sz="2400" b="1">
                <a:solidFill>
                  <a:schemeClr val="accent4">
                    <a:lumMod val="100000"/>
                  </a:schemeClr>
                </a:solidFill>
              </a:endParaRPr>
            </a:p>
          </p:txBody>
        </p:sp>
      </p:grpSp>
      <p:grpSp>
        <p:nvGrpSpPr>
          <p:cNvPr id="35" name="组合 34"/>
          <p:cNvGrpSpPr/>
          <p:nvPr/>
        </p:nvGrpSpPr>
        <p:grpSpPr>
          <a:xfrm>
            <a:off x="901065" y="3491865"/>
            <a:ext cx="4667250" cy="623570"/>
            <a:chOff x="2197" y="5468"/>
            <a:chExt cx="7350" cy="982"/>
          </a:xfrm>
        </p:grpSpPr>
        <p:sp>
          <p:nvSpPr>
            <p:cNvPr id="10" name="矩形: 圆角 9"/>
            <p:cNvSpPr/>
            <p:nvPr/>
          </p:nvSpPr>
          <p:spPr>
            <a:xfrm>
              <a:off x="2197" y="5468"/>
              <a:ext cx="1272" cy="983"/>
            </a:xfrm>
            <a:prstGeom prst="round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rmAutofit/>
            </a:bodyPr>
            <a:lstStyle/>
            <a:p>
              <a:pPr algn="ctr"/>
              <a:r>
                <a:rPr lang="en-US" altLang="zh-CN" sz="2400">
                  <a:solidFill>
                    <a:schemeClr val="bg1"/>
                  </a:solidFill>
                  <a:latin typeface="Impact" panose="020B0806030902050204" pitchFamily="34" charset="0"/>
                </a:rPr>
                <a:t>03</a:t>
              </a:r>
              <a:endParaRPr lang="en-US" altLang="zh-CN" sz="2400">
                <a:solidFill>
                  <a:schemeClr val="bg1"/>
                </a:solidFill>
                <a:latin typeface="Impact" panose="020B0806030902050204" pitchFamily="34" charset="0"/>
              </a:endParaRPr>
            </a:p>
          </p:txBody>
        </p:sp>
        <p:sp>
          <p:nvSpPr>
            <p:cNvPr id="20" name="文本框 28"/>
            <p:cNvSpPr txBox="1"/>
            <p:nvPr/>
          </p:nvSpPr>
          <p:spPr>
            <a:xfrm>
              <a:off x="3995" y="5619"/>
              <a:ext cx="5552" cy="681"/>
            </a:xfrm>
            <a:prstGeom prst="rect">
              <a:avLst/>
            </a:prstGeom>
            <a:noFill/>
            <a:ln>
              <a:solidFill>
                <a:srgbClr val="008080"/>
              </a:solidFill>
            </a:ln>
          </p:spPr>
          <p:txBody>
            <a:bodyPr wrap="none" lIns="480000" tIns="0" rIns="0" bIns="0" anchor="b" anchorCtr="0"/>
            <a:lstStyle/>
            <a:p>
              <a:r>
                <a:rPr lang="zh-CN" altLang="en-US" sz="2400" b="1">
                  <a:solidFill>
                    <a:srgbClr val="002060"/>
                  </a:solidFill>
                </a:rPr>
                <a:t>主送机关或发文机关</a:t>
              </a:r>
              <a:endParaRPr lang="zh-CN" altLang="en-US" sz="2400" b="1">
                <a:solidFill>
                  <a:srgbClr val="002060"/>
                </a:solidFill>
              </a:endParaRPr>
            </a:p>
          </p:txBody>
        </p:sp>
      </p:grpSp>
      <p:grpSp>
        <p:nvGrpSpPr>
          <p:cNvPr id="34" name="组合 33"/>
          <p:cNvGrpSpPr/>
          <p:nvPr/>
        </p:nvGrpSpPr>
        <p:grpSpPr>
          <a:xfrm>
            <a:off x="896620" y="2540635"/>
            <a:ext cx="3458210" cy="623570"/>
            <a:chOff x="2197" y="4085"/>
            <a:chExt cx="5446" cy="982"/>
          </a:xfrm>
        </p:grpSpPr>
        <p:sp>
          <p:nvSpPr>
            <p:cNvPr id="12" name="矩形: 圆角 11"/>
            <p:cNvSpPr/>
            <p:nvPr/>
          </p:nvSpPr>
          <p:spPr>
            <a:xfrm>
              <a:off x="2197" y="4085"/>
              <a:ext cx="1272" cy="983"/>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r>
                <a:rPr lang="en-US" altLang="zh-CN" sz="2400">
                  <a:solidFill>
                    <a:schemeClr val="bg1"/>
                  </a:solidFill>
                  <a:latin typeface="Impact" panose="020B0806030902050204" pitchFamily="34" charset="0"/>
                </a:rPr>
                <a:t>02</a:t>
              </a:r>
              <a:endParaRPr lang="en-US" altLang="zh-CN" sz="2400">
                <a:solidFill>
                  <a:schemeClr val="bg1"/>
                </a:solidFill>
                <a:latin typeface="Impact" panose="020B0806030902050204" pitchFamily="34" charset="0"/>
              </a:endParaRPr>
            </a:p>
          </p:txBody>
        </p:sp>
        <p:sp>
          <p:nvSpPr>
            <p:cNvPr id="18" name="文本框 26"/>
            <p:cNvSpPr txBox="1"/>
            <p:nvPr/>
          </p:nvSpPr>
          <p:spPr>
            <a:xfrm>
              <a:off x="4227" y="4133"/>
              <a:ext cx="3416" cy="805"/>
            </a:xfrm>
            <a:prstGeom prst="rect">
              <a:avLst/>
            </a:prstGeom>
            <a:noFill/>
            <a:ln>
              <a:solidFill>
                <a:srgbClr val="003399"/>
              </a:solidFill>
            </a:ln>
          </p:spPr>
          <p:txBody>
            <a:bodyPr wrap="none" lIns="480000" tIns="0" rIns="0" bIns="0" anchor="b" anchorCtr="0"/>
            <a:lstStyle/>
            <a:p>
              <a:pPr>
                <a:lnSpc>
                  <a:spcPct val="70000"/>
                </a:lnSpc>
              </a:pPr>
              <a:r>
                <a:rPr lang="zh-CN" altLang="en-US" sz="2400" b="1">
                  <a:solidFill>
                    <a:schemeClr val="accent2">
                      <a:lumMod val="100000"/>
                    </a:schemeClr>
                  </a:solidFill>
                </a:rPr>
                <a:t>发文字号</a:t>
              </a:r>
              <a:endParaRPr lang="zh-CN" altLang="en-US" sz="2400" b="1">
                <a:solidFill>
                  <a:schemeClr val="accent2">
                    <a:lumMod val="100000"/>
                  </a:schemeClr>
                </a:solidFill>
              </a:endParaRPr>
            </a:p>
          </p:txBody>
        </p:sp>
      </p:grpSp>
      <p:grpSp>
        <p:nvGrpSpPr>
          <p:cNvPr id="2" name="组合 1"/>
          <p:cNvGrpSpPr/>
          <p:nvPr/>
        </p:nvGrpSpPr>
        <p:grpSpPr>
          <a:xfrm>
            <a:off x="901065" y="1687830"/>
            <a:ext cx="2823210" cy="624205"/>
            <a:chOff x="2197" y="2701"/>
            <a:chExt cx="4446" cy="983"/>
          </a:xfrm>
        </p:grpSpPr>
        <p:sp>
          <p:nvSpPr>
            <p:cNvPr id="14" name="矩形: 圆角 13"/>
            <p:cNvSpPr/>
            <p:nvPr/>
          </p:nvSpPr>
          <p:spPr>
            <a:xfrm>
              <a:off x="2197" y="2701"/>
              <a:ext cx="1272" cy="983"/>
            </a:xfrm>
            <a:prstGeom prst="roundRect">
              <a:avLst/>
            </a:prstGeom>
            <a:solidFill>
              <a:srgbClr val="FFCC9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rmAutofit/>
            </a:bodyPr>
            <a:lstStyle/>
            <a:p>
              <a:pPr algn="ctr"/>
              <a:r>
                <a:rPr lang="en-US" altLang="zh-CN" sz="2400">
                  <a:solidFill>
                    <a:schemeClr val="bg1"/>
                  </a:solidFill>
                  <a:latin typeface="Impact" panose="020B0806030902050204" pitchFamily="34" charset="0"/>
                </a:rPr>
                <a:t>01</a:t>
              </a:r>
              <a:endParaRPr lang="en-US" altLang="zh-CN" sz="2400">
                <a:solidFill>
                  <a:schemeClr val="bg1"/>
                </a:solidFill>
                <a:latin typeface="Impact" panose="020B0806030902050204" pitchFamily="34" charset="0"/>
              </a:endParaRPr>
            </a:p>
          </p:txBody>
        </p:sp>
        <p:sp>
          <p:nvSpPr>
            <p:cNvPr id="16" name="文本框 24"/>
            <p:cNvSpPr txBox="1"/>
            <p:nvPr/>
          </p:nvSpPr>
          <p:spPr>
            <a:xfrm>
              <a:off x="4227" y="2823"/>
              <a:ext cx="2416" cy="740"/>
            </a:xfrm>
            <a:prstGeom prst="rect">
              <a:avLst/>
            </a:prstGeom>
            <a:noFill/>
            <a:ln>
              <a:solidFill>
                <a:srgbClr val="FFCC99"/>
              </a:solidFill>
            </a:ln>
          </p:spPr>
          <p:txBody>
            <a:bodyPr wrap="none" lIns="480000" tIns="0" rIns="0" bIns="0" anchor="b" anchorCtr="0"/>
            <a:lstStyle/>
            <a:p>
              <a:r>
                <a:rPr lang="zh-CN" altLang="en-US" sz="2800" b="1">
                  <a:solidFill>
                    <a:srgbClr val="C00000"/>
                  </a:solidFill>
                </a:rPr>
                <a:t>标题</a:t>
              </a:r>
              <a:endParaRPr lang="zh-CN" altLang="en-US" sz="2800" b="1">
                <a:solidFill>
                  <a:srgbClr val="C00000"/>
                </a:solidFill>
              </a:endParaRPr>
            </a:p>
          </p:txBody>
        </p:sp>
      </p:grpSp>
      <p:sp>
        <p:nvSpPr>
          <p:cNvPr id="3" name="标题 1"/>
          <p:cNvSpPr>
            <a:spLocks noGrp="1"/>
          </p:cNvSpPr>
          <p:nvPr/>
        </p:nvSpPr>
        <p:spPr>
          <a:xfrm>
            <a:off x="818515" y="643890"/>
            <a:ext cx="2059305" cy="584835"/>
          </a:xfrm>
          <a:prstGeom prst="rect">
            <a:avLst/>
          </a:prstGeom>
          <a:solidFill>
            <a:srgbClr val="70C8D9"/>
          </a:solidFill>
          <a:ln>
            <a:solidFill>
              <a:schemeClr val="tx1"/>
            </a:solidFill>
          </a:ln>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3200" kern="1200">
                <a:solidFill>
                  <a:schemeClr val="tx1"/>
                </a:solidFill>
                <a:latin typeface="微软雅黑" panose="020B0503020204020204" charset="-122"/>
                <a:ea typeface="微软雅黑" panose="020B0503020204020204" charset="-122"/>
                <a:cs typeface="+mj-cs"/>
              </a:defRPr>
            </a:lvl1pPr>
          </a:lstStyle>
          <a:p>
            <a:r>
              <a:rPr lang="zh-CN" altLang="en-US"/>
              <a:t>改错题总结</a:t>
            </a:r>
            <a:endParaRPr lang="zh-CN" altLang="en-US"/>
          </a:p>
        </p:txBody>
      </p:sp>
      <p:grpSp>
        <p:nvGrpSpPr>
          <p:cNvPr id="7" name="组合 6"/>
          <p:cNvGrpSpPr/>
          <p:nvPr/>
        </p:nvGrpSpPr>
        <p:grpSpPr>
          <a:xfrm>
            <a:off x="3724275" y="1765300"/>
            <a:ext cx="3767059" cy="398780"/>
            <a:chOff x="6858" y="2831"/>
            <a:chExt cx="6439" cy="628"/>
          </a:xfrm>
        </p:grpSpPr>
        <p:cxnSp>
          <p:nvCxnSpPr>
            <p:cNvPr id="4" name="直接箭头连接符 3"/>
            <p:cNvCxnSpPr/>
            <p:nvPr/>
          </p:nvCxnSpPr>
          <p:spPr>
            <a:xfrm flipV="1">
              <a:off x="6858" y="3132"/>
              <a:ext cx="1382" cy="34"/>
            </a:xfrm>
            <a:prstGeom prst="straightConnector1">
              <a:avLst/>
            </a:prstGeom>
            <a:ln w="12700">
              <a:solidFill>
                <a:srgbClr val="002060"/>
              </a:solidFill>
              <a:tailEnd type="arrow"/>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8479" y="2831"/>
              <a:ext cx="4818" cy="628"/>
            </a:xfrm>
            <a:prstGeom prst="rect">
              <a:avLst/>
            </a:prstGeom>
            <a:noFill/>
          </p:spPr>
          <p:txBody>
            <a:bodyPr wrap="square" rtlCol="0">
              <a:spAutoFit/>
            </a:bodyPr>
            <a:p>
              <a:r>
                <a:rPr lang="zh-CN" altLang="en-US" sz="2000" b="1">
                  <a:latin typeface="微软雅黑" panose="020B0503020204020204" charset="-122"/>
                  <a:ea typeface="微软雅黑" panose="020B0503020204020204" charset="-122"/>
                  <a:cs typeface="微软雅黑" panose="020B0503020204020204" charset="-122"/>
                </a:rPr>
                <a:t>发文机关</a:t>
              </a:r>
              <a:r>
                <a:rPr lang="en-US" altLang="zh-CN" sz="2000" b="1">
                  <a:latin typeface="微软雅黑" panose="020B0503020204020204" charset="-122"/>
                  <a:ea typeface="微软雅黑" panose="020B0503020204020204" charset="-122"/>
                  <a:cs typeface="微软雅黑" panose="020B0503020204020204" charset="-122"/>
                </a:rPr>
                <a:t>+</a:t>
              </a:r>
              <a:r>
                <a:rPr lang="zh-CN" altLang="en-US" sz="2000" b="1">
                  <a:latin typeface="微软雅黑" panose="020B0503020204020204" charset="-122"/>
                  <a:ea typeface="微软雅黑" panose="020B0503020204020204" charset="-122"/>
                  <a:cs typeface="微软雅黑" panose="020B0503020204020204" charset="-122"/>
                </a:rPr>
                <a:t>事由</a:t>
              </a:r>
              <a:r>
                <a:rPr lang="en-US" altLang="zh-CN" sz="2000" b="1">
                  <a:latin typeface="微软雅黑" panose="020B0503020204020204" charset="-122"/>
                  <a:ea typeface="微软雅黑" panose="020B0503020204020204" charset="-122"/>
                  <a:cs typeface="微软雅黑" panose="020B0503020204020204" charset="-122"/>
                </a:rPr>
                <a:t>+</a:t>
              </a:r>
              <a:r>
                <a:rPr lang="zh-CN" altLang="en-US" sz="2000" b="1">
                  <a:latin typeface="微软雅黑" panose="020B0503020204020204" charset="-122"/>
                  <a:ea typeface="微软雅黑" panose="020B0503020204020204" charset="-122"/>
                  <a:cs typeface="微软雅黑" panose="020B0503020204020204" charset="-122"/>
                </a:rPr>
                <a:t>文种</a:t>
              </a:r>
              <a:endParaRPr lang="zh-CN" altLang="en-US" sz="2000" b="1">
                <a:latin typeface="微软雅黑" panose="020B0503020204020204" charset="-122"/>
                <a:ea typeface="微软雅黑" panose="020B0503020204020204" charset="-122"/>
                <a:cs typeface="微软雅黑" panose="020B0503020204020204" charset="-122"/>
              </a:endParaRPr>
            </a:p>
          </p:txBody>
        </p:sp>
      </p:grpSp>
      <p:grpSp>
        <p:nvGrpSpPr>
          <p:cNvPr id="9" name="组合 8"/>
          <p:cNvGrpSpPr/>
          <p:nvPr/>
        </p:nvGrpSpPr>
        <p:grpSpPr>
          <a:xfrm>
            <a:off x="4387215" y="2683510"/>
            <a:ext cx="3767059" cy="398780"/>
            <a:chOff x="6858" y="2831"/>
            <a:chExt cx="6439" cy="628"/>
          </a:xfrm>
        </p:grpSpPr>
        <p:cxnSp>
          <p:nvCxnSpPr>
            <p:cNvPr id="11" name="直接箭头连接符 10"/>
            <p:cNvCxnSpPr/>
            <p:nvPr/>
          </p:nvCxnSpPr>
          <p:spPr>
            <a:xfrm flipV="1">
              <a:off x="6858" y="3132"/>
              <a:ext cx="1382" cy="34"/>
            </a:xfrm>
            <a:prstGeom prst="straightConnector1">
              <a:avLst/>
            </a:prstGeom>
            <a:ln w="12700">
              <a:solidFill>
                <a:srgbClr val="002060"/>
              </a:solidFill>
              <a:tailEnd type="arrow"/>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8479" y="2831"/>
              <a:ext cx="4818" cy="628"/>
            </a:xfrm>
            <a:prstGeom prst="rect">
              <a:avLst/>
            </a:prstGeom>
            <a:noFill/>
          </p:spPr>
          <p:txBody>
            <a:bodyPr wrap="square" rtlCol="0">
              <a:spAutoFit/>
            </a:bodyPr>
            <a:p>
              <a:r>
                <a:rPr lang="zh-CN" altLang="en-US" sz="2000" b="1">
                  <a:latin typeface="微软雅黑" panose="020B0503020204020204" charset="-122"/>
                  <a:ea typeface="微软雅黑" panose="020B0503020204020204" charset="-122"/>
                  <a:cs typeface="微软雅黑" panose="020B0503020204020204" charset="-122"/>
                </a:rPr>
                <a:t>机关代字</a:t>
              </a:r>
              <a:r>
                <a:rPr lang="en-US" altLang="zh-CN" sz="2000" b="1">
                  <a:latin typeface="微软雅黑" panose="020B0503020204020204" charset="-122"/>
                  <a:ea typeface="微软雅黑" panose="020B0503020204020204" charset="-122"/>
                  <a:cs typeface="微软雅黑" panose="020B0503020204020204" charset="-122"/>
                </a:rPr>
                <a:t>+</a:t>
              </a:r>
              <a:r>
                <a:rPr lang="zh-CN" altLang="en-US" sz="2000" b="1">
                  <a:latin typeface="微软雅黑" panose="020B0503020204020204" charset="-122"/>
                  <a:ea typeface="微软雅黑" panose="020B0503020204020204" charset="-122"/>
                  <a:cs typeface="微软雅黑" panose="020B0503020204020204" charset="-122"/>
                </a:rPr>
                <a:t>年份</a:t>
              </a:r>
              <a:r>
                <a:rPr lang="en-US" altLang="zh-CN" sz="2000" b="1">
                  <a:latin typeface="微软雅黑" panose="020B0503020204020204" charset="-122"/>
                  <a:ea typeface="微软雅黑" panose="020B0503020204020204" charset="-122"/>
                  <a:cs typeface="微软雅黑" panose="020B0503020204020204" charset="-122"/>
                </a:rPr>
                <a:t>+</a:t>
              </a:r>
              <a:r>
                <a:rPr lang="zh-CN" altLang="en-US" sz="2000" b="1">
                  <a:latin typeface="微软雅黑" panose="020B0503020204020204" charset="-122"/>
                  <a:ea typeface="微软雅黑" panose="020B0503020204020204" charset="-122"/>
                  <a:cs typeface="微软雅黑" panose="020B0503020204020204" charset="-122"/>
                </a:rPr>
                <a:t>份号</a:t>
              </a:r>
              <a:endParaRPr lang="zh-CN" altLang="en-US" sz="2000" b="1">
                <a:latin typeface="微软雅黑" panose="020B0503020204020204" charset="-122"/>
                <a:ea typeface="微软雅黑" panose="020B0503020204020204" charset="-122"/>
                <a:cs typeface="微软雅黑" panose="020B0503020204020204" charset="-122"/>
              </a:endParaRPr>
            </a:p>
          </p:txBody>
        </p:sp>
      </p:grpSp>
      <p:grpSp>
        <p:nvGrpSpPr>
          <p:cNvPr id="15" name="组合 14"/>
          <p:cNvGrpSpPr/>
          <p:nvPr/>
        </p:nvGrpSpPr>
        <p:grpSpPr>
          <a:xfrm>
            <a:off x="4354830" y="5411470"/>
            <a:ext cx="4652221" cy="645160"/>
            <a:chOff x="6858" y="2831"/>
            <a:chExt cx="7952" cy="1016"/>
          </a:xfrm>
        </p:grpSpPr>
        <p:cxnSp>
          <p:nvCxnSpPr>
            <p:cNvPr id="17" name="直接箭头连接符 16"/>
            <p:cNvCxnSpPr/>
            <p:nvPr/>
          </p:nvCxnSpPr>
          <p:spPr>
            <a:xfrm flipV="1">
              <a:off x="6858" y="3132"/>
              <a:ext cx="1382" cy="34"/>
            </a:xfrm>
            <a:prstGeom prst="straightConnector1">
              <a:avLst/>
            </a:prstGeom>
            <a:ln w="12700">
              <a:solidFill>
                <a:srgbClr val="002060"/>
              </a:solidFill>
              <a:tailEnd type="arrow"/>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8479" y="2831"/>
              <a:ext cx="6331" cy="1016"/>
            </a:xfrm>
            <a:prstGeom prst="rect">
              <a:avLst/>
            </a:prstGeom>
            <a:noFill/>
          </p:spPr>
          <p:txBody>
            <a:bodyPr wrap="square" rtlCol="0">
              <a:spAutoFit/>
            </a:bodyPr>
            <a:p>
              <a:r>
                <a:rPr lang="zh-CN" altLang="en-US" b="1">
                  <a:latin typeface="微软雅黑" panose="020B0503020204020204" charset="-122"/>
                  <a:ea typeface="微软雅黑" panose="020B0503020204020204" charset="-122"/>
                  <a:cs typeface="微软雅黑" panose="020B0503020204020204" charset="-122"/>
                </a:rPr>
                <a:t>日期是否是使用阿拉伯数字书写；</a:t>
              </a:r>
              <a:endParaRPr lang="zh-CN" altLang="en-US" b="1">
                <a:latin typeface="微软雅黑" panose="020B0503020204020204" charset="-122"/>
                <a:ea typeface="微软雅黑" panose="020B0503020204020204" charset="-122"/>
                <a:cs typeface="微软雅黑" panose="020B0503020204020204" charset="-122"/>
              </a:endParaRPr>
            </a:p>
            <a:p>
              <a:r>
                <a:rPr lang="zh-CN" altLang="en-US" b="1">
                  <a:latin typeface="微软雅黑" panose="020B0503020204020204" charset="-122"/>
                  <a:ea typeface="微软雅黑" panose="020B0503020204020204" charset="-122"/>
                  <a:cs typeface="微软雅黑" panose="020B0503020204020204" charset="-122"/>
                </a:rPr>
                <a:t>附件是否需要添加</a:t>
              </a:r>
              <a:endParaRPr lang="zh-CN" altLang="en-US" b="1">
                <a:latin typeface="微软雅黑" panose="020B0503020204020204" charset="-122"/>
                <a:ea typeface="微软雅黑" panose="020B0503020204020204" charset="-122"/>
                <a:cs typeface="微软雅黑" panose="020B0503020204020204" charset="-122"/>
              </a:endParaRPr>
            </a:p>
          </p:txBody>
        </p:sp>
      </p:grpSp>
      <p:grpSp>
        <p:nvGrpSpPr>
          <p:cNvPr id="21" name="组合 20"/>
          <p:cNvGrpSpPr/>
          <p:nvPr/>
        </p:nvGrpSpPr>
        <p:grpSpPr>
          <a:xfrm>
            <a:off x="5866130" y="4461510"/>
            <a:ext cx="3767059" cy="645160"/>
            <a:chOff x="6858" y="2831"/>
            <a:chExt cx="6439" cy="1016"/>
          </a:xfrm>
        </p:grpSpPr>
        <p:cxnSp>
          <p:nvCxnSpPr>
            <p:cNvPr id="23" name="直接箭头连接符 22"/>
            <p:cNvCxnSpPr/>
            <p:nvPr/>
          </p:nvCxnSpPr>
          <p:spPr>
            <a:xfrm flipV="1">
              <a:off x="6858" y="3132"/>
              <a:ext cx="1382" cy="34"/>
            </a:xfrm>
            <a:prstGeom prst="straightConnector1">
              <a:avLst/>
            </a:prstGeom>
            <a:ln w="12700">
              <a:solidFill>
                <a:srgbClr val="002060"/>
              </a:solidFill>
              <a:tailEnd type="arrow"/>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8479" y="2831"/>
              <a:ext cx="4818" cy="1016"/>
            </a:xfrm>
            <a:prstGeom prst="rect">
              <a:avLst/>
            </a:prstGeom>
            <a:noFill/>
          </p:spPr>
          <p:txBody>
            <a:bodyPr wrap="square" rtlCol="0">
              <a:spAutoFit/>
            </a:bodyPr>
            <a:p>
              <a:r>
                <a:rPr lang="zh-CN" altLang="en-US" b="1">
                  <a:latin typeface="微软雅黑" panose="020B0503020204020204" charset="-122"/>
                  <a:ea typeface="微软雅黑" panose="020B0503020204020204" charset="-122"/>
                  <a:cs typeface="微软雅黑" panose="020B0503020204020204" charset="-122"/>
                </a:rPr>
                <a:t>引文先写书名号的内容</a:t>
              </a:r>
              <a:endParaRPr lang="zh-CN" altLang="en-US" b="1">
                <a:latin typeface="微软雅黑" panose="020B0503020204020204" charset="-122"/>
                <a:ea typeface="微软雅黑" panose="020B0503020204020204" charset="-122"/>
                <a:cs typeface="微软雅黑" panose="020B0503020204020204" charset="-122"/>
              </a:endParaRPr>
            </a:p>
            <a:p>
              <a:r>
                <a:rPr lang="zh-CN" altLang="en-US" b="1">
                  <a:latin typeface="微软雅黑" panose="020B0503020204020204" charset="-122"/>
                  <a:ea typeface="微软雅黑" panose="020B0503020204020204" charset="-122"/>
                  <a:cs typeface="微软雅黑" panose="020B0503020204020204" charset="-122"/>
                </a:rPr>
                <a:t>再写发文字号</a:t>
              </a:r>
              <a:endParaRPr lang="zh-CN" altLang="en-US" b="1">
                <a:latin typeface="微软雅黑" panose="020B0503020204020204" charset="-122"/>
                <a:ea typeface="微软雅黑" panose="020B0503020204020204" charset="-122"/>
                <a:cs typeface="微软雅黑" panose="020B0503020204020204" charset="-122"/>
              </a:endParaRPr>
            </a:p>
          </p:txBody>
        </p:sp>
      </p:grpSp>
      <p:grpSp>
        <p:nvGrpSpPr>
          <p:cNvPr id="26" name="组合 25"/>
          <p:cNvGrpSpPr/>
          <p:nvPr/>
        </p:nvGrpSpPr>
        <p:grpSpPr>
          <a:xfrm>
            <a:off x="5568315" y="3587750"/>
            <a:ext cx="3767059" cy="645160"/>
            <a:chOff x="6858" y="2831"/>
            <a:chExt cx="6439" cy="1016"/>
          </a:xfrm>
        </p:grpSpPr>
        <p:cxnSp>
          <p:nvCxnSpPr>
            <p:cNvPr id="27" name="直接箭头连接符 26"/>
            <p:cNvCxnSpPr/>
            <p:nvPr/>
          </p:nvCxnSpPr>
          <p:spPr>
            <a:xfrm flipV="1">
              <a:off x="6858" y="3132"/>
              <a:ext cx="1382" cy="34"/>
            </a:xfrm>
            <a:prstGeom prst="straightConnector1">
              <a:avLst/>
            </a:prstGeom>
            <a:ln w="12700">
              <a:solidFill>
                <a:srgbClr val="002060"/>
              </a:solidFill>
              <a:tailEnd type="arrow"/>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8479" y="2831"/>
              <a:ext cx="4818" cy="1016"/>
            </a:xfrm>
            <a:prstGeom prst="rect">
              <a:avLst/>
            </a:prstGeom>
            <a:noFill/>
          </p:spPr>
          <p:txBody>
            <a:bodyPr wrap="square" rtlCol="0">
              <a:spAutoFit/>
            </a:bodyPr>
            <a:p>
              <a:r>
                <a:rPr lang="zh-CN" altLang="en-US" b="1">
                  <a:latin typeface="微软雅黑" panose="020B0503020204020204" charset="-122"/>
                  <a:ea typeface="微软雅黑" panose="020B0503020204020204" charset="-122"/>
                  <a:cs typeface="微软雅黑" panose="020B0503020204020204" charset="-122"/>
                </a:rPr>
                <a:t>主送机关：是否全面</a:t>
              </a:r>
              <a:endParaRPr lang="zh-CN" altLang="en-US" b="1">
                <a:latin typeface="微软雅黑" panose="020B0503020204020204" charset="-122"/>
                <a:ea typeface="微软雅黑" panose="020B0503020204020204" charset="-122"/>
                <a:cs typeface="微软雅黑" panose="020B0503020204020204" charset="-122"/>
              </a:endParaRPr>
            </a:p>
            <a:p>
              <a:r>
                <a:rPr lang="zh-CN" altLang="en-US" b="1">
                  <a:latin typeface="微软雅黑" panose="020B0503020204020204" charset="-122"/>
                  <a:ea typeface="微软雅黑" panose="020B0503020204020204" charset="-122"/>
                  <a:cs typeface="微软雅黑" panose="020B0503020204020204" charset="-122"/>
                </a:rPr>
                <a:t>发文机关是否有写</a:t>
              </a:r>
              <a:endParaRPr lang="zh-CN" altLang="en-US" b="1">
                <a:latin typeface="微软雅黑" panose="020B0503020204020204" charset="-122"/>
                <a:ea typeface="微软雅黑" panose="020B0503020204020204" charset="-122"/>
                <a:cs typeface="微软雅黑" panose="020B0503020204020204" charset="-122"/>
              </a:endParaRPr>
            </a:p>
          </p:txBody>
        </p:sp>
      </p:gr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ppt_w*0.05"/>
                                          </p:val>
                                        </p:tav>
                                        <p:tav tm="100000">
                                          <p:val>
                                            <p:strVal val="#ppt_w"/>
                                          </p:val>
                                        </p:tav>
                                      </p:tavLst>
                                    </p:anim>
                                    <p:anim calcmode="lin" valueType="num">
                                      <p:cBhvr>
                                        <p:cTn id="8" dur="500" fill="hold"/>
                                        <p:tgtEl>
                                          <p:spTgt spid="7"/>
                                        </p:tgtEl>
                                        <p:attrNameLst>
                                          <p:attrName>ppt_h</p:attrName>
                                        </p:attrNameLst>
                                      </p:cBhvr>
                                      <p:tavLst>
                                        <p:tav tm="0">
                                          <p:val>
                                            <p:strVal val="#ppt_h"/>
                                          </p:val>
                                        </p:tav>
                                        <p:tav tm="100000">
                                          <p:val>
                                            <p:strVal val="#ppt_h"/>
                                          </p:val>
                                        </p:tav>
                                      </p:tavLst>
                                    </p:anim>
                                    <p:anim calcmode="lin" valueType="num">
                                      <p:cBhvr>
                                        <p:cTn id="9" dur="500" fill="hold"/>
                                        <p:tgtEl>
                                          <p:spTgt spid="7"/>
                                        </p:tgtEl>
                                        <p:attrNameLst>
                                          <p:attrName>ppt_x</p:attrName>
                                        </p:attrNameLst>
                                      </p:cBhvr>
                                      <p:tavLst>
                                        <p:tav tm="0">
                                          <p:val>
                                            <p:strVal val="#ppt_x-.2"/>
                                          </p:val>
                                        </p:tav>
                                        <p:tav tm="100000">
                                          <p:val>
                                            <p:strVal val="#ppt_x"/>
                                          </p:val>
                                        </p:tav>
                                      </p:tavLst>
                                    </p:anim>
                                    <p:anim calcmode="lin" valueType="num">
                                      <p:cBhvr>
                                        <p:cTn id="10" dur="500" fill="hold"/>
                                        <p:tgtEl>
                                          <p:spTgt spid="7"/>
                                        </p:tgtEl>
                                        <p:attrNameLst>
                                          <p:attrName>ppt_y</p:attrName>
                                        </p:attrNameLst>
                                      </p:cBhvr>
                                      <p:tavLst>
                                        <p:tav tm="0">
                                          <p:val>
                                            <p:strVal val="#ppt_y"/>
                                          </p:val>
                                        </p:tav>
                                        <p:tav tm="100000">
                                          <p:val>
                                            <p:strVal val="#ppt_y"/>
                                          </p:val>
                                        </p:tav>
                                      </p:tavLst>
                                    </p:anim>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strVal val="#ppt_w*0.05"/>
                                          </p:val>
                                        </p:tav>
                                        <p:tav tm="100000">
                                          <p:val>
                                            <p:strVal val="#ppt_w"/>
                                          </p:val>
                                        </p:tav>
                                      </p:tavLst>
                                    </p:anim>
                                    <p:anim calcmode="lin" valueType="num">
                                      <p:cBhvr>
                                        <p:cTn id="17" dur="500" fill="hold"/>
                                        <p:tgtEl>
                                          <p:spTgt spid="9"/>
                                        </p:tgtEl>
                                        <p:attrNameLst>
                                          <p:attrName>ppt_h</p:attrName>
                                        </p:attrNameLst>
                                      </p:cBhvr>
                                      <p:tavLst>
                                        <p:tav tm="0">
                                          <p:val>
                                            <p:strVal val="#ppt_h"/>
                                          </p:val>
                                        </p:tav>
                                        <p:tav tm="100000">
                                          <p:val>
                                            <p:strVal val="#ppt_h"/>
                                          </p:val>
                                        </p:tav>
                                      </p:tavLst>
                                    </p:anim>
                                    <p:anim calcmode="lin" valueType="num">
                                      <p:cBhvr>
                                        <p:cTn id="18" dur="500" fill="hold"/>
                                        <p:tgtEl>
                                          <p:spTgt spid="9"/>
                                        </p:tgtEl>
                                        <p:attrNameLst>
                                          <p:attrName>ppt_x</p:attrName>
                                        </p:attrNameLst>
                                      </p:cBhvr>
                                      <p:tavLst>
                                        <p:tav tm="0">
                                          <p:val>
                                            <p:strVal val="#ppt_x-.2"/>
                                          </p:val>
                                        </p:tav>
                                        <p:tav tm="100000">
                                          <p:val>
                                            <p:strVal val="#ppt_x"/>
                                          </p:val>
                                        </p:tav>
                                      </p:tavLst>
                                    </p:anim>
                                    <p:anim calcmode="lin" valueType="num">
                                      <p:cBhvr>
                                        <p:cTn id="19" dur="500" fill="hold"/>
                                        <p:tgtEl>
                                          <p:spTgt spid="9"/>
                                        </p:tgtEl>
                                        <p:attrNameLst>
                                          <p:attrName>ppt_y</p:attrName>
                                        </p:attrNameLst>
                                      </p:cBhvr>
                                      <p:tavLst>
                                        <p:tav tm="0">
                                          <p:val>
                                            <p:strVal val="#ppt_y"/>
                                          </p:val>
                                        </p:tav>
                                        <p:tav tm="100000">
                                          <p:val>
                                            <p:strVal val="#ppt_y"/>
                                          </p:val>
                                        </p:tav>
                                      </p:tavLst>
                                    </p:anim>
                                    <p:animEffect transition="in" filter="fade">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nodeType="click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p:cTn id="25" dur="500" fill="hold"/>
                                        <p:tgtEl>
                                          <p:spTgt spid="26"/>
                                        </p:tgtEl>
                                        <p:attrNameLst>
                                          <p:attrName>ppt_w</p:attrName>
                                        </p:attrNameLst>
                                      </p:cBhvr>
                                      <p:tavLst>
                                        <p:tav tm="0">
                                          <p:val>
                                            <p:strVal val="#ppt_w*0.05"/>
                                          </p:val>
                                        </p:tav>
                                        <p:tav tm="100000">
                                          <p:val>
                                            <p:strVal val="#ppt_w"/>
                                          </p:val>
                                        </p:tav>
                                      </p:tavLst>
                                    </p:anim>
                                    <p:anim calcmode="lin" valueType="num">
                                      <p:cBhvr>
                                        <p:cTn id="26" dur="500" fill="hold"/>
                                        <p:tgtEl>
                                          <p:spTgt spid="26"/>
                                        </p:tgtEl>
                                        <p:attrNameLst>
                                          <p:attrName>ppt_h</p:attrName>
                                        </p:attrNameLst>
                                      </p:cBhvr>
                                      <p:tavLst>
                                        <p:tav tm="0">
                                          <p:val>
                                            <p:strVal val="#ppt_h"/>
                                          </p:val>
                                        </p:tav>
                                        <p:tav tm="100000">
                                          <p:val>
                                            <p:strVal val="#ppt_h"/>
                                          </p:val>
                                        </p:tav>
                                      </p:tavLst>
                                    </p:anim>
                                    <p:anim calcmode="lin" valueType="num">
                                      <p:cBhvr>
                                        <p:cTn id="27" dur="500" fill="hold"/>
                                        <p:tgtEl>
                                          <p:spTgt spid="26"/>
                                        </p:tgtEl>
                                        <p:attrNameLst>
                                          <p:attrName>ppt_x</p:attrName>
                                        </p:attrNameLst>
                                      </p:cBhvr>
                                      <p:tavLst>
                                        <p:tav tm="0">
                                          <p:val>
                                            <p:strVal val="#ppt_x-.2"/>
                                          </p:val>
                                        </p:tav>
                                        <p:tav tm="100000">
                                          <p:val>
                                            <p:strVal val="#ppt_x"/>
                                          </p:val>
                                        </p:tav>
                                      </p:tavLst>
                                    </p:anim>
                                    <p:anim calcmode="lin" valueType="num">
                                      <p:cBhvr>
                                        <p:cTn id="28" dur="500" fill="hold"/>
                                        <p:tgtEl>
                                          <p:spTgt spid="26"/>
                                        </p:tgtEl>
                                        <p:attrNameLst>
                                          <p:attrName>ppt_y</p:attrName>
                                        </p:attrNameLst>
                                      </p:cBhvr>
                                      <p:tavLst>
                                        <p:tav tm="0">
                                          <p:val>
                                            <p:strVal val="#ppt_y"/>
                                          </p:val>
                                        </p:tav>
                                        <p:tav tm="100000">
                                          <p:val>
                                            <p:strVal val="#ppt_y"/>
                                          </p:val>
                                        </p:tav>
                                      </p:tavLst>
                                    </p:anim>
                                    <p:animEffect transition="in" filter="fade">
                                      <p:cBhvr>
                                        <p:cTn id="29" dur="500"/>
                                        <p:tgtEl>
                                          <p:spTgt spid="26"/>
                                        </p:tgtEl>
                                      </p:cBhvr>
                                    </p:animEffect>
                                  </p:childTnLst>
                                </p:cTn>
                              </p:par>
                            </p:childTnLst>
                          </p:cTn>
                        </p:par>
                      </p:childTnLst>
                    </p:cTn>
                  </p:par>
                  <p:par>
                    <p:cTn id="30" fill="hold">
                      <p:stCondLst>
                        <p:cond delay="indefinite"/>
                      </p:stCondLst>
                      <p:childTnLst>
                        <p:par>
                          <p:cTn id="31" fill="hold">
                            <p:stCondLst>
                              <p:cond delay="0"/>
                            </p:stCondLst>
                            <p:childTnLst>
                              <p:par>
                                <p:cTn id="32" presetID="54" presetClass="entr" presetSubtype="0" accel="100000" fill="hold" nodeType="clickEffect">
                                  <p:stCondLst>
                                    <p:cond delay="0"/>
                                  </p:stCondLst>
                                  <p:childTnLst>
                                    <p:set>
                                      <p:cBhvr>
                                        <p:cTn id="33" dur="1" fill="hold">
                                          <p:stCondLst>
                                            <p:cond delay="0"/>
                                          </p:stCondLst>
                                        </p:cTn>
                                        <p:tgtEl>
                                          <p:spTgt spid="21"/>
                                        </p:tgtEl>
                                        <p:attrNameLst>
                                          <p:attrName>style.visibility</p:attrName>
                                        </p:attrNameLst>
                                      </p:cBhvr>
                                      <p:to>
                                        <p:strVal val="visible"/>
                                      </p:to>
                                    </p:set>
                                    <p:anim calcmode="lin" valueType="num">
                                      <p:cBhvr>
                                        <p:cTn id="34" dur="500" fill="hold"/>
                                        <p:tgtEl>
                                          <p:spTgt spid="21"/>
                                        </p:tgtEl>
                                        <p:attrNameLst>
                                          <p:attrName>ppt_w</p:attrName>
                                        </p:attrNameLst>
                                      </p:cBhvr>
                                      <p:tavLst>
                                        <p:tav tm="0">
                                          <p:val>
                                            <p:strVal val="#ppt_w*0.05"/>
                                          </p:val>
                                        </p:tav>
                                        <p:tav tm="100000">
                                          <p:val>
                                            <p:strVal val="#ppt_w"/>
                                          </p:val>
                                        </p:tav>
                                      </p:tavLst>
                                    </p:anim>
                                    <p:anim calcmode="lin" valueType="num">
                                      <p:cBhvr>
                                        <p:cTn id="35" dur="500" fill="hold"/>
                                        <p:tgtEl>
                                          <p:spTgt spid="21"/>
                                        </p:tgtEl>
                                        <p:attrNameLst>
                                          <p:attrName>ppt_h</p:attrName>
                                        </p:attrNameLst>
                                      </p:cBhvr>
                                      <p:tavLst>
                                        <p:tav tm="0">
                                          <p:val>
                                            <p:strVal val="#ppt_h"/>
                                          </p:val>
                                        </p:tav>
                                        <p:tav tm="100000">
                                          <p:val>
                                            <p:strVal val="#ppt_h"/>
                                          </p:val>
                                        </p:tav>
                                      </p:tavLst>
                                    </p:anim>
                                    <p:anim calcmode="lin" valueType="num">
                                      <p:cBhvr>
                                        <p:cTn id="36" dur="500" fill="hold"/>
                                        <p:tgtEl>
                                          <p:spTgt spid="21"/>
                                        </p:tgtEl>
                                        <p:attrNameLst>
                                          <p:attrName>ppt_x</p:attrName>
                                        </p:attrNameLst>
                                      </p:cBhvr>
                                      <p:tavLst>
                                        <p:tav tm="0">
                                          <p:val>
                                            <p:strVal val="#ppt_x-.2"/>
                                          </p:val>
                                        </p:tav>
                                        <p:tav tm="100000">
                                          <p:val>
                                            <p:strVal val="#ppt_x"/>
                                          </p:val>
                                        </p:tav>
                                      </p:tavLst>
                                    </p:anim>
                                    <p:anim calcmode="lin" valueType="num">
                                      <p:cBhvr>
                                        <p:cTn id="37" dur="500" fill="hold"/>
                                        <p:tgtEl>
                                          <p:spTgt spid="21"/>
                                        </p:tgtEl>
                                        <p:attrNameLst>
                                          <p:attrName>ppt_y</p:attrName>
                                        </p:attrNameLst>
                                      </p:cBhvr>
                                      <p:tavLst>
                                        <p:tav tm="0">
                                          <p:val>
                                            <p:strVal val="#ppt_y"/>
                                          </p:val>
                                        </p:tav>
                                        <p:tav tm="100000">
                                          <p:val>
                                            <p:strVal val="#ppt_y"/>
                                          </p:val>
                                        </p:tav>
                                      </p:tavLst>
                                    </p:anim>
                                    <p:animEffect transition="in" filter="fade">
                                      <p:cBhvr>
                                        <p:cTn id="38" dur="500"/>
                                        <p:tgtEl>
                                          <p:spTgt spid="21"/>
                                        </p:tgtEl>
                                      </p:cBhvr>
                                    </p:animEffect>
                                  </p:childTnLst>
                                </p:cTn>
                              </p:par>
                            </p:childTnLst>
                          </p:cTn>
                        </p:par>
                      </p:childTnLst>
                    </p:cTn>
                  </p:par>
                  <p:par>
                    <p:cTn id="39" fill="hold">
                      <p:stCondLst>
                        <p:cond delay="indefinite"/>
                      </p:stCondLst>
                      <p:childTnLst>
                        <p:par>
                          <p:cTn id="40" fill="hold">
                            <p:stCondLst>
                              <p:cond delay="0"/>
                            </p:stCondLst>
                            <p:childTnLst>
                              <p:par>
                                <p:cTn id="41" presetID="54" presetClass="entr" presetSubtype="0" accel="100000" fill="hold" nodeType="click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p:cTn id="43" dur="500" fill="hold"/>
                                        <p:tgtEl>
                                          <p:spTgt spid="15"/>
                                        </p:tgtEl>
                                        <p:attrNameLst>
                                          <p:attrName>ppt_w</p:attrName>
                                        </p:attrNameLst>
                                      </p:cBhvr>
                                      <p:tavLst>
                                        <p:tav tm="0">
                                          <p:val>
                                            <p:strVal val="#ppt_w*0.05"/>
                                          </p:val>
                                        </p:tav>
                                        <p:tav tm="100000">
                                          <p:val>
                                            <p:strVal val="#ppt_w"/>
                                          </p:val>
                                        </p:tav>
                                      </p:tavLst>
                                    </p:anim>
                                    <p:anim calcmode="lin" valueType="num">
                                      <p:cBhvr>
                                        <p:cTn id="44" dur="500" fill="hold"/>
                                        <p:tgtEl>
                                          <p:spTgt spid="15"/>
                                        </p:tgtEl>
                                        <p:attrNameLst>
                                          <p:attrName>ppt_h</p:attrName>
                                        </p:attrNameLst>
                                      </p:cBhvr>
                                      <p:tavLst>
                                        <p:tav tm="0">
                                          <p:val>
                                            <p:strVal val="#ppt_h"/>
                                          </p:val>
                                        </p:tav>
                                        <p:tav tm="100000">
                                          <p:val>
                                            <p:strVal val="#ppt_h"/>
                                          </p:val>
                                        </p:tav>
                                      </p:tavLst>
                                    </p:anim>
                                    <p:anim calcmode="lin" valueType="num">
                                      <p:cBhvr>
                                        <p:cTn id="45" dur="500" fill="hold"/>
                                        <p:tgtEl>
                                          <p:spTgt spid="15"/>
                                        </p:tgtEl>
                                        <p:attrNameLst>
                                          <p:attrName>ppt_x</p:attrName>
                                        </p:attrNameLst>
                                      </p:cBhvr>
                                      <p:tavLst>
                                        <p:tav tm="0">
                                          <p:val>
                                            <p:strVal val="#ppt_x-.2"/>
                                          </p:val>
                                        </p:tav>
                                        <p:tav tm="100000">
                                          <p:val>
                                            <p:strVal val="#ppt_x"/>
                                          </p:val>
                                        </p:tav>
                                      </p:tavLst>
                                    </p:anim>
                                    <p:anim calcmode="lin" valueType="num">
                                      <p:cBhvr>
                                        <p:cTn id="46" dur="500" fill="hold"/>
                                        <p:tgtEl>
                                          <p:spTgt spid="15"/>
                                        </p:tgtEl>
                                        <p:attrNameLst>
                                          <p:attrName>ppt_y</p:attrName>
                                        </p:attrNameLst>
                                      </p:cBhvr>
                                      <p:tavLst>
                                        <p:tav tm="0">
                                          <p:val>
                                            <p:strVal val="#ppt_y"/>
                                          </p:val>
                                        </p:tav>
                                        <p:tav tm="100000">
                                          <p:val>
                                            <p:strVal val="#ppt_y"/>
                                          </p:val>
                                        </p:tav>
                                      </p:tavLst>
                                    </p:anim>
                                    <p:animEffect transition="in" filter="fade">
                                      <p:cBhvr>
                                        <p:cTn id="4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59460" y="608965"/>
            <a:ext cx="1542415" cy="607695"/>
          </a:xfrm>
          <a:solidFill>
            <a:srgbClr val="FFC000"/>
          </a:solidFill>
        </p:spPr>
        <p:txBody>
          <a:bodyPr/>
          <a:lstStyle/>
          <a:p>
            <a:pPr algn="l"/>
            <a:r>
              <a:rPr lang="zh-CN" altLang="en-US" sz="3200" b="1"/>
              <a:t>改错题</a:t>
            </a:r>
            <a:endParaRPr lang="zh-CN" altLang="en-US" sz="3200" b="1"/>
          </a:p>
        </p:txBody>
      </p:sp>
      <p:sp>
        <p:nvSpPr>
          <p:cNvPr id="3" name="内容占位符 2"/>
          <p:cNvSpPr>
            <a:spLocks noGrp="1"/>
          </p:cNvSpPr>
          <p:nvPr>
            <p:ph idx="1"/>
          </p:nvPr>
        </p:nvSpPr>
        <p:spPr>
          <a:xfrm>
            <a:off x="896620" y="972820"/>
            <a:ext cx="7848600" cy="5408295"/>
          </a:xfrm>
        </p:spPr>
        <p:txBody>
          <a:bodyPr/>
          <a:lstStyle/>
          <a:p>
            <a:pPr algn="ctr">
              <a:lnSpc>
                <a:spcPct val="100000"/>
              </a:lnSpc>
            </a:pPr>
            <a:endParaRPr lang="zh-CN" altLang="en-US" sz="2000" b="1"/>
          </a:p>
          <a:p>
            <a:pPr algn="ctr">
              <a:lnSpc>
                <a:spcPct val="100000"/>
              </a:lnSpc>
            </a:pPr>
            <a:r>
              <a:rPr lang="zh-CN" altLang="en-US" b="1"/>
              <a:t>××市工业局文件</a:t>
            </a:r>
            <a:endParaRPr lang="zh-CN" altLang="en-US" b="1"/>
          </a:p>
          <a:p>
            <a:pPr algn="ctr">
              <a:lnSpc>
                <a:spcPct val="100000"/>
              </a:lnSpc>
            </a:pPr>
            <a:r>
              <a:rPr lang="zh-CN" altLang="en-US" b="1"/>
              <a:t>××字〔2015〕23号      签发人：张平</a:t>
            </a:r>
            <a:endParaRPr lang="zh-CN" altLang="en-US" b="1"/>
          </a:p>
          <a:p>
            <a:pPr algn="ctr">
              <a:lnSpc>
                <a:spcPct val="100000"/>
              </a:lnSpc>
            </a:pPr>
            <a:r>
              <a:rPr lang="zh-CN" altLang="en-US" b="1"/>
              <a:t>×市工业局关于印发</a:t>
            </a:r>
            <a:endParaRPr lang="zh-CN" altLang="en-US" b="1"/>
          </a:p>
          <a:p>
            <a:pPr algn="ctr">
              <a:lnSpc>
                <a:spcPct val="100000"/>
              </a:lnSpc>
            </a:pPr>
            <a:r>
              <a:rPr lang="zh-CN" altLang="en-US" b="1"/>
              <a:t>《关于节减行政经费的几项规定》的通知</a:t>
            </a:r>
            <a:endParaRPr lang="zh-CN" altLang="en-US" b="1"/>
          </a:p>
          <a:p>
            <a:pPr algn="l">
              <a:lnSpc>
                <a:spcPct val="100000"/>
              </a:lnSpc>
            </a:pPr>
            <a:r>
              <a:rPr lang="zh-CN" altLang="en-US" b="1"/>
              <a:t>现将××市财政局《关于节减行政经费的几项规定》发给你们，请遵照执行。</a:t>
            </a:r>
            <a:endParaRPr lang="zh-CN" altLang="en-US" b="1"/>
          </a:p>
          <a:p>
            <a:pPr algn="r">
              <a:lnSpc>
                <a:spcPct val="100000"/>
              </a:lnSpc>
            </a:pPr>
            <a:r>
              <a:rPr lang="zh-CN" altLang="en-US" b="1"/>
              <a:t>2015.6.16</a:t>
            </a:r>
            <a:endParaRPr lang="zh-CN" altLang="en-US" b="1"/>
          </a:p>
          <a:p>
            <a:pPr algn="ctr">
              <a:lnSpc>
                <a:spcPct val="100000"/>
              </a:lnSpc>
            </a:pPr>
            <a:endParaRPr lang="zh-CN" altLang="en-US" b="1"/>
          </a:p>
          <a:p>
            <a:pPr algn="l">
              <a:lnSpc>
                <a:spcPct val="100000"/>
              </a:lnSpc>
            </a:pPr>
            <a:r>
              <a:rPr lang="zh-CN" altLang="en-US" b="1"/>
              <a:t>请找出其中的五处错误并加以改正。</a:t>
            </a:r>
            <a:endParaRPr lang="zh-CN" altLang="en-US" b="1"/>
          </a:p>
        </p:txBody>
      </p:sp>
      <p:sp>
        <p:nvSpPr>
          <p:cNvPr id="4" name="文本框 3"/>
          <p:cNvSpPr txBox="1"/>
          <p:nvPr/>
        </p:nvSpPr>
        <p:spPr>
          <a:xfrm>
            <a:off x="3411855" y="427355"/>
            <a:ext cx="2110740" cy="398780"/>
          </a:xfrm>
          <a:prstGeom prst="rect">
            <a:avLst/>
          </a:prstGeom>
          <a:noFill/>
        </p:spPr>
        <p:txBody>
          <a:bodyPr wrap="none" rtlCol="0" anchor="t">
            <a:spAutoFit/>
          </a:bodyPr>
          <a:lstStyle/>
          <a:p>
            <a:r>
              <a:rPr lang="zh-CN" altLang="en-US" sz="2000" b="1">
                <a:sym typeface="+mn-ea"/>
              </a:rPr>
              <a:t>（本大题共5分）</a:t>
            </a:r>
            <a:endParaRPr lang="zh-CN" altLang="en-US" sz="2000" b="1">
              <a:sym typeface="+mn-ea"/>
            </a:endParaRPr>
          </a:p>
        </p:txBody>
      </p:sp>
      <p:pic>
        <p:nvPicPr>
          <p:cNvPr id="5" name="图片 4"/>
          <p:cNvPicPr>
            <a:picLocks noChangeAspect="1"/>
          </p:cNvPicPr>
          <p:nvPr/>
        </p:nvPicPr>
        <p:blipFill>
          <a:blip r:embed="rId1"/>
          <a:stretch>
            <a:fillRect/>
          </a:stretch>
        </p:blipFill>
        <p:spPr>
          <a:xfrm>
            <a:off x="8844280" y="1065530"/>
            <a:ext cx="2756535" cy="2340610"/>
          </a:xfrm>
          <a:prstGeom prst="rect">
            <a:avLst/>
          </a:prstGeom>
        </p:spPr>
      </p:pic>
      <p:grpSp>
        <p:nvGrpSpPr>
          <p:cNvPr id="98" name="组合 97"/>
          <p:cNvGrpSpPr/>
          <p:nvPr/>
        </p:nvGrpSpPr>
        <p:grpSpPr>
          <a:xfrm>
            <a:off x="6372225" y="307975"/>
            <a:ext cx="1727835" cy="844049"/>
            <a:chOff x="5086568" y="-17621"/>
            <a:chExt cx="1727835" cy="799058"/>
          </a:xfrm>
        </p:grpSpPr>
        <p:cxnSp>
          <p:nvCxnSpPr>
            <p:cNvPr id="99" name="直接箭头连接符 98"/>
            <p:cNvCxnSpPr/>
            <p:nvPr/>
          </p:nvCxnSpPr>
          <p:spPr>
            <a:xfrm>
              <a:off x="5086568" y="408555"/>
              <a:ext cx="1727835" cy="0"/>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00" name="组合 99"/>
            <p:cNvGrpSpPr/>
            <p:nvPr/>
          </p:nvGrpSpPr>
          <p:grpSpPr>
            <a:xfrm>
              <a:off x="5209190" y="-17621"/>
              <a:ext cx="1361977" cy="799058"/>
              <a:chOff x="5209190" y="-17621"/>
              <a:chExt cx="1361977" cy="799058"/>
            </a:xfrm>
          </p:grpSpPr>
          <p:grpSp>
            <p:nvGrpSpPr>
              <p:cNvPr id="110" name="组合 109"/>
              <p:cNvGrpSpPr/>
              <p:nvPr/>
            </p:nvGrpSpPr>
            <p:grpSpPr>
              <a:xfrm>
                <a:off x="5931087" y="354790"/>
                <a:ext cx="640080" cy="426191"/>
                <a:chOff x="5485551" y="342159"/>
                <a:chExt cx="640080" cy="426191"/>
              </a:xfrm>
            </p:grpSpPr>
            <p:sp>
              <p:nvSpPr>
                <p:cNvPr id="111" name="矩形 110"/>
                <p:cNvSpPr/>
                <p:nvPr/>
              </p:nvSpPr>
              <p:spPr>
                <a:xfrm>
                  <a:off x="5485551" y="419682"/>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13" name="等腰三角形 112"/>
                <p:cNvSpPr/>
                <p:nvPr/>
              </p:nvSpPr>
              <p:spPr>
                <a:xfrm>
                  <a:off x="5752539" y="342159"/>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nvGrpSpPr>
              <p:cNvPr id="114" name="组合 113"/>
              <p:cNvGrpSpPr/>
              <p:nvPr/>
            </p:nvGrpSpPr>
            <p:grpSpPr>
              <a:xfrm>
                <a:off x="5209190" y="-17621"/>
                <a:ext cx="1264920" cy="799058"/>
                <a:chOff x="6983869" y="-30589"/>
                <a:chExt cx="1264920" cy="799058"/>
              </a:xfrm>
            </p:grpSpPr>
            <p:sp>
              <p:nvSpPr>
                <p:cNvPr id="115" name="矩形 114"/>
                <p:cNvSpPr/>
                <p:nvPr/>
              </p:nvSpPr>
              <p:spPr>
                <a:xfrm>
                  <a:off x="6983869" y="419801"/>
                  <a:ext cx="640080" cy="348668"/>
                </a:xfrm>
                <a:prstGeom prst="rect">
                  <a:avLst/>
                </a:prstGeom>
              </p:spPr>
              <p:txBody>
                <a:bodyPr wrap="squar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116" name="矩形 115"/>
                <p:cNvSpPr/>
                <p:nvPr/>
              </p:nvSpPr>
              <p:spPr>
                <a:xfrm>
                  <a:off x="7251839" y="-30589"/>
                  <a:ext cx="996950" cy="377523"/>
                </a:xfrm>
                <a:prstGeom prst="rect">
                  <a:avLst/>
                </a:prstGeom>
              </p:spPr>
              <p:txBody>
                <a:bodyPr wrap="square">
                  <a:spAutoFit/>
                </a:bodyPr>
                <a:lstStyle/>
                <a:p>
                  <a:r>
                    <a:rPr lang="zh-CN" altLang="en-US" sz="2000" b="1" dirty="0" smtClean="0">
                      <a:latin typeface="楷体" panose="02010609060101010101" pitchFamily="49" charset="-122"/>
                      <a:ea typeface="楷体" panose="02010609060101010101" pitchFamily="49" charset="-122"/>
                    </a:rPr>
                    <a:t>分析题</a:t>
                  </a:r>
                  <a:endParaRPr lang="zh-CN" altLang="en-US" sz="2000" b="1" dirty="0" smtClean="0">
                    <a:latin typeface="楷体" panose="02010609060101010101" pitchFamily="49" charset="-122"/>
                    <a:ea typeface="楷体" panose="02010609060101010101" pitchFamily="49" charset="-122"/>
                  </a:endParaRPr>
                </a:p>
              </p:txBody>
            </p:sp>
            <p:sp>
              <p:nvSpPr>
                <p:cNvPr id="117" name="等腰三角形 116"/>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gr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1253490" y="1349375"/>
            <a:ext cx="9519920" cy="4667250"/>
          </a:xfrm>
          <a:prstGeom prst="rect">
            <a:avLst/>
          </a:prstGeom>
          <a:noFill/>
          <a:ln w="9525">
            <a:noFill/>
          </a:ln>
        </p:spPr>
        <p:txBody>
          <a:bodyPr wrap="square">
            <a:spAutoFit/>
          </a:bodyPr>
          <a:lstStyle/>
          <a:p>
            <a:pPr marL="0" indent="0" algn="l">
              <a:lnSpc>
                <a:spcPct val="160000"/>
              </a:lnSpc>
            </a:pPr>
            <a:r>
              <a:rPr sz="2400" b="1" u="none">
                <a:latin typeface="楷体" panose="02010609060101010101" pitchFamily="49" charset="-122"/>
                <a:ea typeface="楷体" panose="02010609060101010101" pitchFamily="49" charset="-122"/>
                <a:cs typeface="宋体" panose="02010600030101010101" pitchFamily="2" charset="-122"/>
              </a:rPr>
              <a:t>答：</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80000"/>
              </a:lnSpc>
            </a:pPr>
            <a:r>
              <a:rPr sz="2400" b="1" u="none">
                <a:latin typeface="楷体" panose="02010609060101010101" pitchFamily="49" charset="-122"/>
                <a:ea typeface="楷体" panose="02010609060101010101" pitchFamily="49" charset="-122"/>
                <a:cs typeface="宋体" panose="02010600030101010101" pitchFamily="2" charset="-122"/>
              </a:rPr>
              <a:t>（1）签发人张平应标注身份</a:t>
            </a:r>
            <a:r>
              <a:rPr lang="zh-CN" sz="2400" b="1" u="none">
                <a:latin typeface="楷体" panose="02010609060101010101" pitchFamily="49" charset="-122"/>
                <a:ea typeface="楷体" panose="02010609060101010101" pitchFamily="49" charset="-122"/>
                <a:cs typeface="宋体" panose="02010600030101010101" pitchFamily="2" charset="-122"/>
              </a:rPr>
              <a:t>（职务）</a:t>
            </a:r>
            <a:r>
              <a:rPr sz="2400" b="1" u="none">
                <a:latin typeface="楷体" panose="02010609060101010101" pitchFamily="49" charset="-122"/>
                <a:ea typeface="楷体" panose="02010609060101010101" pitchFamily="49" charset="-122"/>
                <a:cs typeface="宋体" panose="02010600030101010101" pitchFamily="2" charset="-122"/>
              </a:rPr>
              <a:t>；</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80000"/>
              </a:lnSpc>
            </a:pPr>
            <a:r>
              <a:rPr sz="2400" b="1" u="none">
                <a:latin typeface="楷体" panose="02010609060101010101" pitchFamily="49" charset="-122"/>
                <a:ea typeface="楷体" panose="02010609060101010101" pitchFamily="49" charset="-122"/>
                <a:cs typeface="宋体" panose="02010600030101010101" pitchFamily="2" charset="-122"/>
              </a:rPr>
              <a:t>（2）通知</a:t>
            </a:r>
            <a:r>
              <a:rPr lang="zh-CN" sz="2400" b="1" u="none">
                <a:latin typeface="楷体" panose="02010609060101010101" pitchFamily="49" charset="-122"/>
                <a:ea typeface="楷体" panose="02010609060101010101" pitchFamily="49" charset="-122"/>
                <a:cs typeface="宋体" panose="02010600030101010101" pitchFamily="2" charset="-122"/>
              </a:rPr>
              <a:t>的主送机关</a:t>
            </a:r>
            <a:r>
              <a:rPr sz="2400" b="1" u="none">
                <a:latin typeface="楷体" panose="02010609060101010101" pitchFamily="49" charset="-122"/>
                <a:ea typeface="楷体" panose="02010609060101010101" pitchFamily="49" charset="-122"/>
                <a:cs typeface="宋体" panose="02010600030101010101" pitchFamily="2" charset="-122"/>
              </a:rPr>
              <a:t>单位名称没写；</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80000"/>
              </a:lnSpc>
            </a:pPr>
            <a:r>
              <a:rPr sz="2400" b="1" u="none">
                <a:latin typeface="楷体" panose="02010609060101010101" pitchFamily="49" charset="-122"/>
                <a:ea typeface="楷体" panose="02010609060101010101" pitchFamily="49" charset="-122"/>
                <a:cs typeface="楷体" panose="02010609060101010101" pitchFamily="49" charset="-122"/>
              </a:rPr>
              <a:t>（3）</a:t>
            </a:r>
            <a:r>
              <a:rPr lang="zh-CN" sz="2400" b="1" u="none">
                <a:latin typeface="楷体" panose="02010609060101010101" pitchFamily="49" charset="-122"/>
                <a:ea typeface="楷体" panose="02010609060101010101" pitchFamily="49" charset="-122"/>
                <a:cs typeface="楷体" panose="02010609060101010101" pitchFamily="49" charset="-122"/>
              </a:rPr>
              <a:t>标题改为</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×市工业局关于转发</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marL="0" indent="0" algn="l">
              <a:lnSpc>
                <a:spcPct val="18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     《关于节减行政经费的几项规定》的通知</a:t>
            </a:r>
            <a:r>
              <a:rPr sz="2400" b="1" u="none">
                <a:latin typeface="楷体" panose="02010609060101010101" pitchFamily="49" charset="-122"/>
                <a:ea typeface="楷体" panose="02010609060101010101" pitchFamily="49" charset="-122"/>
                <a:cs typeface="楷体" panose="02010609060101010101" pitchFamily="49" charset="-122"/>
              </a:rPr>
              <a:t>；</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80000"/>
              </a:lnSpc>
            </a:pPr>
            <a:r>
              <a:rPr sz="2400" b="1" u="none">
                <a:latin typeface="楷体" panose="02010609060101010101" pitchFamily="49" charset="-122"/>
                <a:ea typeface="楷体" panose="02010609060101010101" pitchFamily="49" charset="-122"/>
                <a:cs typeface="宋体" panose="02010600030101010101" pitchFamily="2" charset="-122"/>
              </a:rPr>
              <a:t>（4）</a:t>
            </a:r>
            <a:r>
              <a:rPr lang="zh-CN" sz="2400" b="1" u="none">
                <a:latin typeface="楷体" panose="02010609060101010101" pitchFamily="49" charset="-122"/>
                <a:ea typeface="楷体" panose="02010609060101010101" pitchFamily="49" charset="-122"/>
                <a:cs typeface="宋体" panose="02010600030101010101" pitchFamily="2" charset="-122"/>
              </a:rPr>
              <a:t>添加附件《</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关于节减行政经费的几项规定》</a:t>
            </a:r>
            <a:r>
              <a:rPr sz="2400" b="1" u="none">
                <a:latin typeface="楷体" panose="02010609060101010101" pitchFamily="49" charset="-122"/>
                <a:ea typeface="楷体" panose="02010609060101010101" pitchFamily="49" charset="-122"/>
                <a:cs typeface="宋体" panose="02010600030101010101" pitchFamily="2" charset="-122"/>
              </a:rPr>
              <a:t>；</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80000"/>
              </a:lnSpc>
            </a:pPr>
            <a:r>
              <a:rPr sz="2400" b="1" u="none">
                <a:latin typeface="楷体" panose="02010609060101010101" pitchFamily="49" charset="-122"/>
                <a:ea typeface="楷体" panose="02010609060101010101" pitchFamily="49" charset="-122"/>
                <a:cs typeface="宋体" panose="02010600030101010101" pitchFamily="2" charset="-122"/>
              </a:rPr>
              <a:t>（5）成文日期的2015.6.16应改为2015年6月16日。</a:t>
            </a:r>
            <a:endParaRPr sz="2400" b="1" u="none">
              <a:latin typeface="楷体" panose="02010609060101010101" pitchFamily="49" charset="-122"/>
              <a:ea typeface="楷体" panose="02010609060101010101" pitchFamily="49" charset="-122"/>
              <a:cs typeface="宋体" panose="02010600030101010101" pitchFamily="2" charset="-122"/>
            </a:endParaRPr>
          </a:p>
        </p:txBody>
      </p:sp>
      <p:sp>
        <p:nvSpPr>
          <p:cNvPr id="4" name="标题 3"/>
          <p:cNvSpPr>
            <a:spLocks noGrp="1"/>
          </p:cNvSpPr>
          <p:nvPr>
            <p:ph type="title"/>
          </p:nvPr>
        </p:nvSpPr>
        <p:spPr>
          <a:xfrm>
            <a:off x="1121410" y="638810"/>
            <a:ext cx="1542415" cy="607695"/>
          </a:xfrm>
          <a:solidFill>
            <a:srgbClr val="FFC000"/>
          </a:solidFill>
        </p:spPr>
        <p:txBody>
          <a:bodyPr/>
          <a:lstStyle/>
          <a:p>
            <a:pPr algn="l"/>
            <a:r>
              <a:rPr lang="zh-CN" altLang="en-US" sz="3200" b="1"/>
              <a:t>改错题</a:t>
            </a:r>
            <a:endParaRPr lang="zh-CN" altLang="en-US" sz="3200" b="1"/>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69875" y="522605"/>
            <a:ext cx="1542415" cy="607695"/>
          </a:xfrm>
          <a:solidFill>
            <a:srgbClr val="FFC000"/>
          </a:solidFill>
        </p:spPr>
        <p:txBody>
          <a:bodyPr/>
          <a:lstStyle/>
          <a:p>
            <a:pPr algn="l"/>
            <a:r>
              <a:rPr lang="zh-CN" altLang="en-US" sz="3200" b="1"/>
              <a:t>改错题</a:t>
            </a:r>
            <a:endParaRPr lang="zh-CN" altLang="en-US" sz="3200" b="1"/>
          </a:p>
        </p:txBody>
      </p:sp>
      <p:sp>
        <p:nvSpPr>
          <p:cNvPr id="3" name="内容占位符 2"/>
          <p:cNvSpPr>
            <a:spLocks noGrp="1"/>
          </p:cNvSpPr>
          <p:nvPr>
            <p:ph idx="1"/>
          </p:nvPr>
        </p:nvSpPr>
        <p:spPr>
          <a:xfrm>
            <a:off x="414655" y="1024255"/>
            <a:ext cx="8491855" cy="5408295"/>
          </a:xfrm>
        </p:spPr>
        <p:txBody>
          <a:bodyPr/>
          <a:lstStyle/>
          <a:p>
            <a:pPr algn="ctr">
              <a:lnSpc>
                <a:spcPct val="100000"/>
              </a:lnSpc>
            </a:pPr>
            <a:r>
              <a:rPr lang="zh-CN" altLang="en-US" sz="2000" b="1"/>
              <a:t>关于省教育厅办公室做好2013年普通高校</a:t>
            </a:r>
            <a:endParaRPr lang="zh-CN" altLang="en-US" sz="2000" b="1"/>
          </a:p>
          <a:p>
            <a:pPr algn="ctr">
              <a:lnSpc>
                <a:spcPct val="100000"/>
              </a:lnSpc>
            </a:pPr>
            <a:r>
              <a:rPr lang="zh-CN" altLang="en-US" sz="2000" b="1"/>
              <a:t>本专科毕业设计（论文）评优与抽检工作的通知</a:t>
            </a:r>
            <a:endParaRPr lang="zh-CN" altLang="en-US" sz="2000" b="1"/>
          </a:p>
          <a:p>
            <a:pPr algn="l">
              <a:lnSpc>
                <a:spcPct val="100000"/>
              </a:lnSpc>
            </a:pPr>
            <a:r>
              <a:rPr lang="zh-CN" altLang="en-US" sz="2000" b="1"/>
              <a:t>各普通高等学校、独立学院：</a:t>
            </a:r>
            <a:endParaRPr lang="zh-CN" altLang="en-US" sz="2000" b="1"/>
          </a:p>
          <a:p>
            <a:pPr algn="l">
              <a:lnSpc>
                <a:spcPct val="100000"/>
              </a:lnSpc>
            </a:pPr>
            <a:r>
              <a:rPr lang="zh-CN" altLang="en-US" sz="2000" b="1"/>
              <a:t>    根据×教办高（2006）7号（省教育厅办公室关于印发《××省普通高等学校本专科毕业设计（论文）评优与抽检工作办法》的通知）精神，现将2013年毕业设计（论文）评优与抽检工作的有关事项通知如下：</a:t>
            </a:r>
            <a:endParaRPr lang="zh-CN" altLang="en-US" sz="2000" b="1"/>
          </a:p>
          <a:p>
            <a:pPr algn="l">
              <a:lnSpc>
                <a:spcPct val="100000"/>
              </a:lnSpc>
            </a:pPr>
            <a:r>
              <a:rPr lang="zh-CN" altLang="en-US" sz="2000" b="1"/>
              <a:t>    第一，评优范围与奖项（略）</a:t>
            </a:r>
            <a:endParaRPr lang="zh-CN" altLang="en-US" sz="2000" b="1"/>
          </a:p>
          <a:p>
            <a:pPr algn="l">
              <a:lnSpc>
                <a:spcPct val="100000"/>
              </a:lnSpc>
            </a:pPr>
            <a:r>
              <a:rPr lang="zh-CN" altLang="en-US" sz="2000" b="1"/>
              <a:t>    第二，评优推荐条件（略)</a:t>
            </a:r>
            <a:endParaRPr lang="zh-CN" altLang="en-US" sz="2000" b="1"/>
          </a:p>
          <a:p>
            <a:pPr algn="l">
              <a:lnSpc>
                <a:spcPct val="100000"/>
              </a:lnSpc>
            </a:pPr>
            <a:r>
              <a:rPr lang="zh-CN" altLang="en-US" sz="2000" b="1"/>
              <a:t>    第三，评优推荐要求与数量（略）</a:t>
            </a:r>
            <a:endParaRPr lang="zh-CN" altLang="en-US" sz="2000" b="1"/>
          </a:p>
          <a:p>
            <a:pPr algn="l">
              <a:lnSpc>
                <a:spcPct val="100000"/>
              </a:lnSpc>
            </a:pPr>
            <a:r>
              <a:rPr lang="zh-CN" altLang="en-US" sz="2000" b="1"/>
              <a:t>附件：1.××省普通离等学校本专科毕业设计（论文）评优与抽检组织工作委员会名单</a:t>
            </a:r>
            <a:endParaRPr lang="zh-CN" altLang="en-US" sz="2000" b="1"/>
          </a:p>
          <a:p>
            <a:pPr algn="l">
              <a:lnSpc>
                <a:spcPct val="100000"/>
              </a:lnSpc>
            </a:pPr>
            <a:r>
              <a:rPr lang="zh-CN" altLang="en-US" sz="2000" b="1"/>
              <a:t>                                                 省教育厅办公室</a:t>
            </a:r>
            <a:endParaRPr lang="zh-CN" altLang="en-US" sz="2000" b="1"/>
          </a:p>
          <a:p>
            <a:pPr algn="r">
              <a:lnSpc>
                <a:spcPct val="100000"/>
              </a:lnSpc>
            </a:pPr>
            <a:r>
              <a:rPr lang="zh-CN" altLang="en-US" sz="2000" b="1"/>
              <a:t>二0一三年六月三日</a:t>
            </a:r>
            <a:endParaRPr lang="zh-CN" altLang="en-US" sz="2000" b="1"/>
          </a:p>
          <a:p>
            <a:pPr algn="l">
              <a:lnSpc>
                <a:spcPct val="100000"/>
              </a:lnSpc>
            </a:pPr>
            <a:r>
              <a:rPr lang="zh-CN" altLang="en-US" sz="2000" b="1"/>
              <a:t>请找出其中的五处错误并加以改正。</a:t>
            </a:r>
            <a:endParaRPr lang="zh-CN" altLang="en-US" sz="2000" b="1"/>
          </a:p>
        </p:txBody>
      </p:sp>
      <p:sp>
        <p:nvSpPr>
          <p:cNvPr id="4" name="文本框 3"/>
          <p:cNvSpPr txBox="1"/>
          <p:nvPr/>
        </p:nvSpPr>
        <p:spPr>
          <a:xfrm>
            <a:off x="3411855" y="427355"/>
            <a:ext cx="2110740" cy="398780"/>
          </a:xfrm>
          <a:prstGeom prst="rect">
            <a:avLst/>
          </a:prstGeom>
          <a:noFill/>
        </p:spPr>
        <p:txBody>
          <a:bodyPr wrap="none" rtlCol="0" anchor="t">
            <a:spAutoFit/>
          </a:bodyPr>
          <a:lstStyle/>
          <a:p>
            <a:r>
              <a:rPr lang="zh-CN" altLang="en-US" sz="2000" b="1">
                <a:sym typeface="+mn-ea"/>
              </a:rPr>
              <a:t>（本大题共5分）</a:t>
            </a:r>
            <a:endParaRPr lang="zh-CN" altLang="en-US" sz="2000" b="1">
              <a:sym typeface="+mn-ea"/>
            </a:endParaRPr>
          </a:p>
        </p:txBody>
      </p:sp>
      <p:pic>
        <p:nvPicPr>
          <p:cNvPr id="5" name="图片 4"/>
          <p:cNvPicPr>
            <a:picLocks noChangeAspect="1"/>
          </p:cNvPicPr>
          <p:nvPr/>
        </p:nvPicPr>
        <p:blipFill>
          <a:blip r:embed="rId1"/>
          <a:stretch>
            <a:fillRect/>
          </a:stretch>
        </p:blipFill>
        <p:spPr>
          <a:xfrm>
            <a:off x="9010015" y="1085215"/>
            <a:ext cx="2756535" cy="2340610"/>
          </a:xfrm>
          <a:prstGeom prst="rect">
            <a:avLst/>
          </a:prstGeom>
        </p:spPr>
      </p:pic>
      <p:grpSp>
        <p:nvGrpSpPr>
          <p:cNvPr id="118" name="组合 117"/>
          <p:cNvGrpSpPr/>
          <p:nvPr/>
        </p:nvGrpSpPr>
        <p:grpSpPr>
          <a:xfrm>
            <a:off x="6644640" y="15430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1401</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2"/>
    </p:custDataLst>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1040765" y="1280160"/>
            <a:ext cx="8770620" cy="4055110"/>
          </a:xfrm>
          <a:prstGeom prst="rect">
            <a:avLst/>
          </a:prstGeom>
          <a:noFill/>
          <a:ln w="9525">
            <a:noFill/>
          </a:ln>
        </p:spPr>
        <p:txBody>
          <a:bodyPr wrap="square">
            <a:spAutoFit/>
          </a:bodyPr>
          <a:lstStyle/>
          <a:p>
            <a:pPr marL="0" indent="0" algn="l">
              <a:lnSpc>
                <a:spcPct val="140000"/>
              </a:lnSpc>
            </a:pPr>
            <a:r>
              <a:rPr sz="2000" b="1" u="none">
                <a:latin typeface="楷体" panose="02010609060101010101" pitchFamily="49" charset="-122"/>
                <a:ea typeface="楷体" panose="02010609060101010101" pitchFamily="49" charset="-122"/>
                <a:cs typeface="宋体" panose="02010600030101010101" pitchFamily="2" charset="-122"/>
              </a:rPr>
              <a:t>答：</a:t>
            </a:r>
            <a:endParaRPr sz="20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40000"/>
              </a:lnSpc>
            </a:pPr>
            <a:r>
              <a:rPr sz="2000" b="1" u="none">
                <a:latin typeface="楷体" panose="02010609060101010101" pitchFamily="49" charset="-122"/>
                <a:ea typeface="楷体" panose="02010609060101010101" pitchFamily="49" charset="-122"/>
                <a:cs typeface="宋体" panose="02010600030101010101" pitchFamily="2" charset="-122"/>
              </a:rPr>
              <a:t>（1）</a:t>
            </a:r>
            <a:r>
              <a:rPr lang="zh-CN" sz="2000" b="1" u="none">
                <a:latin typeface="楷体" panose="02010609060101010101" pitchFamily="49" charset="-122"/>
                <a:ea typeface="楷体" panose="02010609060101010101" pitchFamily="49" charset="-122"/>
                <a:cs typeface="宋体" panose="02010600030101010101" pitchFamily="2" charset="-122"/>
              </a:rPr>
              <a:t>标题改为：江苏省教育厅办公室关于做好2013年普通高校</a:t>
            </a:r>
            <a:endParaRPr lang="zh-CN" sz="20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40000"/>
              </a:lnSpc>
            </a:pPr>
            <a:r>
              <a:rPr lang="zh-CN" sz="2000" b="1" u="none">
                <a:latin typeface="楷体" panose="02010609060101010101" pitchFamily="49" charset="-122"/>
                <a:ea typeface="楷体" panose="02010609060101010101" pitchFamily="49" charset="-122"/>
                <a:cs typeface="宋体" panose="02010600030101010101" pitchFamily="2" charset="-122"/>
              </a:rPr>
              <a:t>             本专科毕业设计（论文）评优与抽检工作的通知</a:t>
            </a:r>
            <a:endParaRPr lang="zh-CN" sz="20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40000"/>
              </a:lnSpc>
            </a:pPr>
            <a:r>
              <a:rPr sz="2000" b="1" u="none">
                <a:latin typeface="楷体" panose="02010609060101010101" pitchFamily="49" charset="-122"/>
                <a:ea typeface="楷体" panose="02010609060101010101" pitchFamily="49" charset="-122"/>
                <a:cs typeface="宋体" panose="02010600030101010101" pitchFamily="2" charset="-122"/>
              </a:rPr>
              <a:t>（2）</a:t>
            </a:r>
            <a:r>
              <a:rPr lang="zh-CN" sz="2000" b="1" u="none">
                <a:latin typeface="楷体" panose="02010609060101010101" pitchFamily="49" charset="-122"/>
                <a:ea typeface="楷体" panose="02010609060101010101" pitchFamily="49" charset="-122"/>
                <a:cs typeface="宋体" panose="02010600030101010101" pitchFamily="2" charset="-122"/>
              </a:rPr>
              <a:t>添加发文字号：苏教办高〔2013〕×号</a:t>
            </a:r>
            <a:r>
              <a:rPr sz="2000" b="1" u="none">
                <a:latin typeface="楷体" panose="02010609060101010101" pitchFamily="49" charset="-122"/>
                <a:ea typeface="楷体" panose="02010609060101010101" pitchFamily="49" charset="-122"/>
                <a:cs typeface="宋体" panose="02010600030101010101" pitchFamily="2" charset="-122"/>
              </a:rPr>
              <a:t>；</a:t>
            </a:r>
            <a:endParaRPr sz="20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40000"/>
              </a:lnSpc>
            </a:pPr>
            <a:r>
              <a:rPr sz="2000" b="1" u="none">
                <a:latin typeface="楷体" panose="02010609060101010101" pitchFamily="49" charset="-122"/>
                <a:ea typeface="楷体" panose="02010609060101010101" pitchFamily="49" charset="-122"/>
                <a:cs typeface="宋体" panose="02010600030101010101" pitchFamily="2" charset="-122"/>
              </a:rPr>
              <a:t>（3）</a:t>
            </a:r>
            <a:r>
              <a:rPr lang="zh-CN" sz="2000" b="1" u="none">
                <a:latin typeface="楷体" panose="02010609060101010101" pitchFamily="49" charset="-122"/>
                <a:ea typeface="楷体" panose="02010609060101010101" pitchFamily="49" charset="-122"/>
                <a:cs typeface="宋体" panose="02010600030101010101" pitchFamily="2" charset="-122"/>
              </a:rPr>
              <a:t>正文引用错误</a:t>
            </a: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改为：根据省教育厅办公室关于印发</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marL="0" indent="0" algn="l">
              <a:lnSpc>
                <a:spcPct val="14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《××省普通高等学校本专科毕业设计（论文）评优与抽检工作办法》</a:t>
            </a:r>
            <a:endParaRPr lang="zh-CN" altLang="en-US" sz="2000" b="1">
              <a:latin typeface="楷体" panose="02010609060101010101" pitchFamily="49" charset="-122"/>
              <a:ea typeface="楷体" panose="02010609060101010101" pitchFamily="49" charset="-122"/>
              <a:cs typeface="楷体" panose="02010609060101010101" pitchFamily="49" charset="-122"/>
            </a:endParaRPr>
          </a:p>
          <a:p>
            <a:pPr marL="0" indent="0" algn="l">
              <a:lnSpc>
                <a:spcPct val="14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的通知（×教办高</a:t>
            </a:r>
            <a:r>
              <a:rPr lang="zh-CN" sz="2000" b="1">
                <a:latin typeface="楷体" panose="02010609060101010101" pitchFamily="49" charset="-122"/>
                <a:ea typeface="楷体" panose="02010609060101010101" pitchFamily="49" charset="-122"/>
                <a:cs typeface="宋体" panose="02010600030101010101" pitchFamily="2" charset="-122"/>
                <a:sym typeface="+mn-ea"/>
              </a:rPr>
              <a:t>〔</a:t>
            </a: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2006</a:t>
            </a:r>
            <a:r>
              <a:rPr lang="zh-CN" sz="2000" b="1">
                <a:latin typeface="楷体" panose="02010609060101010101" pitchFamily="49" charset="-122"/>
                <a:ea typeface="楷体" panose="02010609060101010101" pitchFamily="49" charset="-122"/>
                <a:cs typeface="宋体" panose="02010600030101010101" pitchFamily="2" charset="-122"/>
                <a:sym typeface="+mn-ea"/>
              </a:rPr>
              <a:t>〕</a:t>
            </a: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7号）精神</a:t>
            </a:r>
            <a:r>
              <a:rPr sz="2000" b="1" u="none">
                <a:latin typeface="楷体" panose="02010609060101010101" pitchFamily="49" charset="-122"/>
                <a:ea typeface="楷体" panose="02010609060101010101" pitchFamily="49" charset="-122"/>
                <a:cs typeface="楷体" panose="02010609060101010101" pitchFamily="49" charset="-122"/>
              </a:rPr>
              <a:t>；</a:t>
            </a:r>
            <a:endParaRPr sz="20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40000"/>
              </a:lnSpc>
            </a:pPr>
            <a:r>
              <a:rPr sz="2000" b="1" u="none">
                <a:latin typeface="楷体" panose="02010609060101010101" pitchFamily="49" charset="-122"/>
                <a:ea typeface="楷体" panose="02010609060101010101" pitchFamily="49" charset="-122"/>
                <a:cs typeface="宋体" panose="02010600030101010101" pitchFamily="2" charset="-122"/>
              </a:rPr>
              <a:t>（4）</a:t>
            </a:r>
            <a:r>
              <a:rPr lang="zh-CN" sz="2000" b="1" u="none">
                <a:latin typeface="楷体" panose="02010609060101010101" pitchFamily="49" charset="-122"/>
                <a:ea typeface="楷体" panose="02010609060101010101" pitchFamily="49" charset="-122"/>
                <a:cs typeface="宋体" panose="02010600030101010101" pitchFamily="2" charset="-122"/>
              </a:rPr>
              <a:t>将正文中的第一、第二、第三改为：</a:t>
            </a:r>
            <a:r>
              <a:rPr lang="en-US" altLang="zh-CN" sz="2000" b="1" u="none">
                <a:latin typeface="楷体" panose="02010609060101010101" pitchFamily="49" charset="-122"/>
                <a:ea typeface="楷体" panose="02010609060101010101" pitchFamily="49" charset="-122"/>
                <a:cs typeface="宋体" panose="02010600030101010101" pitchFamily="2" charset="-122"/>
              </a:rPr>
              <a:t>“</a:t>
            </a:r>
            <a:r>
              <a:rPr lang="zh-CN" sz="2000" b="1" u="none">
                <a:latin typeface="楷体" panose="02010609060101010101" pitchFamily="49" charset="-122"/>
                <a:ea typeface="楷体" panose="02010609060101010101" pitchFamily="49" charset="-122"/>
                <a:cs typeface="宋体" panose="02010600030101010101" pitchFamily="2" charset="-122"/>
              </a:rPr>
              <a:t>一、</a:t>
            </a:r>
            <a:r>
              <a:rPr lang="en-US" altLang="zh-CN" sz="2000" b="1" u="none">
                <a:latin typeface="楷体" panose="02010609060101010101" pitchFamily="49" charset="-122"/>
                <a:ea typeface="楷体" panose="02010609060101010101" pitchFamily="49" charset="-122"/>
                <a:cs typeface="宋体" panose="02010600030101010101" pitchFamily="2" charset="-122"/>
              </a:rPr>
              <a:t>”“</a:t>
            </a:r>
            <a:r>
              <a:rPr lang="zh-CN" sz="2000" b="1" u="none">
                <a:latin typeface="楷体" panose="02010609060101010101" pitchFamily="49" charset="-122"/>
                <a:ea typeface="楷体" panose="02010609060101010101" pitchFamily="49" charset="-122"/>
                <a:cs typeface="宋体" panose="02010600030101010101" pitchFamily="2" charset="-122"/>
              </a:rPr>
              <a:t>二、</a:t>
            </a:r>
            <a:r>
              <a:rPr lang="en-US" altLang="zh-CN" sz="2000" b="1" u="none">
                <a:latin typeface="楷体" panose="02010609060101010101" pitchFamily="49" charset="-122"/>
                <a:ea typeface="楷体" panose="02010609060101010101" pitchFamily="49" charset="-122"/>
                <a:cs typeface="宋体" panose="02010600030101010101" pitchFamily="2" charset="-122"/>
              </a:rPr>
              <a:t>”“</a:t>
            </a:r>
            <a:r>
              <a:rPr lang="zh-CN" sz="2000" b="1" u="none">
                <a:latin typeface="楷体" panose="02010609060101010101" pitchFamily="49" charset="-122"/>
                <a:ea typeface="楷体" panose="02010609060101010101" pitchFamily="49" charset="-122"/>
                <a:cs typeface="宋体" panose="02010600030101010101" pitchFamily="2" charset="-122"/>
              </a:rPr>
              <a:t>三、</a:t>
            </a:r>
            <a:r>
              <a:rPr lang="en-US" altLang="zh-CN" sz="2000" b="1" u="none">
                <a:latin typeface="楷体" panose="02010609060101010101" pitchFamily="49" charset="-122"/>
                <a:ea typeface="楷体" panose="02010609060101010101" pitchFamily="49" charset="-122"/>
                <a:cs typeface="宋体" panose="02010600030101010101" pitchFamily="2" charset="-122"/>
              </a:rPr>
              <a:t>”</a:t>
            </a:r>
            <a:r>
              <a:rPr sz="2000" b="1" u="none">
                <a:latin typeface="楷体" panose="02010609060101010101" pitchFamily="49" charset="-122"/>
                <a:ea typeface="楷体" panose="02010609060101010101" pitchFamily="49" charset="-122"/>
                <a:cs typeface="宋体" panose="02010600030101010101" pitchFamily="2" charset="-122"/>
              </a:rPr>
              <a:t>；</a:t>
            </a:r>
            <a:endParaRPr sz="20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40000"/>
              </a:lnSpc>
            </a:pPr>
            <a:r>
              <a:rPr sz="2000" b="1" u="none">
                <a:latin typeface="楷体" panose="02010609060101010101" pitchFamily="49" charset="-122"/>
                <a:ea typeface="楷体" panose="02010609060101010101" pitchFamily="49" charset="-122"/>
                <a:cs typeface="宋体" panose="02010600030101010101" pitchFamily="2" charset="-122"/>
              </a:rPr>
              <a:t>（5）成文日期的</a:t>
            </a: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二0一三年六月三日</a:t>
            </a:r>
            <a:r>
              <a:rPr sz="2000" b="1" u="none">
                <a:latin typeface="楷体" panose="02010609060101010101" pitchFamily="49" charset="-122"/>
                <a:ea typeface="楷体" panose="02010609060101010101" pitchFamily="49" charset="-122"/>
                <a:cs typeface="宋体" panose="02010600030101010101" pitchFamily="2" charset="-122"/>
              </a:rPr>
              <a:t>应改为</a:t>
            </a:r>
            <a:r>
              <a:rPr lang="en-US" sz="2000" b="1" u="none">
                <a:latin typeface="楷体" panose="02010609060101010101" pitchFamily="49" charset="-122"/>
                <a:ea typeface="楷体" panose="02010609060101010101" pitchFamily="49" charset="-122"/>
                <a:cs typeface="宋体" panose="02010600030101010101" pitchFamily="2" charset="-122"/>
              </a:rPr>
              <a:t>2013</a:t>
            </a:r>
            <a:r>
              <a:rPr sz="2000" b="1" u="none">
                <a:latin typeface="楷体" panose="02010609060101010101" pitchFamily="49" charset="-122"/>
                <a:ea typeface="楷体" panose="02010609060101010101" pitchFamily="49" charset="-122"/>
                <a:cs typeface="宋体" panose="02010600030101010101" pitchFamily="2" charset="-122"/>
              </a:rPr>
              <a:t>年6月</a:t>
            </a:r>
            <a:r>
              <a:rPr lang="en-US" sz="2000" b="1" u="none">
                <a:latin typeface="楷体" panose="02010609060101010101" pitchFamily="49" charset="-122"/>
                <a:ea typeface="楷体" panose="02010609060101010101" pitchFamily="49" charset="-122"/>
                <a:cs typeface="宋体" panose="02010600030101010101" pitchFamily="2" charset="-122"/>
              </a:rPr>
              <a:t>3</a:t>
            </a:r>
            <a:r>
              <a:rPr sz="2000" b="1" u="none">
                <a:latin typeface="楷体" panose="02010609060101010101" pitchFamily="49" charset="-122"/>
                <a:ea typeface="楷体" panose="02010609060101010101" pitchFamily="49" charset="-122"/>
                <a:cs typeface="宋体" panose="02010600030101010101" pitchFamily="2" charset="-122"/>
              </a:rPr>
              <a:t>日</a:t>
            </a:r>
            <a:r>
              <a:rPr sz="2400" b="1" u="none">
                <a:latin typeface="楷体" panose="02010609060101010101" pitchFamily="49" charset="-122"/>
                <a:ea typeface="楷体" panose="02010609060101010101" pitchFamily="49" charset="-122"/>
                <a:cs typeface="宋体" panose="02010600030101010101" pitchFamily="2" charset="-122"/>
              </a:rPr>
              <a:t>。</a:t>
            </a:r>
            <a:endParaRPr sz="2400" b="1" u="none">
              <a:latin typeface="楷体" panose="02010609060101010101" pitchFamily="49" charset="-122"/>
              <a:ea typeface="楷体" panose="02010609060101010101" pitchFamily="49" charset="-122"/>
              <a:cs typeface="宋体" panose="02010600030101010101" pitchFamily="2" charset="-122"/>
            </a:endParaRPr>
          </a:p>
        </p:txBody>
      </p:sp>
      <p:sp>
        <p:nvSpPr>
          <p:cNvPr id="4" name="标题 3"/>
          <p:cNvSpPr>
            <a:spLocks noGrp="1"/>
          </p:cNvSpPr>
          <p:nvPr>
            <p:ph type="title"/>
          </p:nvPr>
        </p:nvSpPr>
        <p:spPr>
          <a:xfrm>
            <a:off x="245110" y="523875"/>
            <a:ext cx="1542415" cy="607695"/>
          </a:xfrm>
          <a:solidFill>
            <a:srgbClr val="FFC000"/>
          </a:solidFill>
        </p:spPr>
        <p:txBody>
          <a:bodyPr/>
          <a:lstStyle/>
          <a:p>
            <a:pPr algn="l"/>
            <a:r>
              <a:rPr lang="zh-CN" altLang="en-US" sz="3200" b="1"/>
              <a:t>改错题</a:t>
            </a:r>
            <a:endParaRPr lang="zh-CN" altLang="en-US" sz="3200" b="1"/>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p:nvPr>
            <p:custDataLst>
              <p:tags r:id="rId1"/>
            </p:custDataLst>
          </p:nvPr>
        </p:nvGraphicFramePr>
        <p:xfrm>
          <a:off x="514350" y="1436370"/>
          <a:ext cx="10121265" cy="4681855"/>
        </p:xfrm>
        <a:graphic>
          <a:graphicData uri="http://schemas.openxmlformats.org/drawingml/2006/table">
            <a:tbl>
              <a:tblPr firstRow="1" bandRow="1">
                <a:tableStyleId>{5C22544A-7EE6-4342-B048-85BDC9FD1C3A}</a:tableStyleId>
              </a:tblPr>
              <a:tblGrid>
                <a:gridCol w="1901190"/>
                <a:gridCol w="8220075"/>
              </a:tblGrid>
              <a:tr h="478790">
                <a:tc>
                  <a:txBody>
                    <a:bodyPr/>
                    <a:p>
                      <a:pPr algn="ctr">
                        <a:lnSpc>
                          <a:spcPct val="100000"/>
                        </a:lnSpc>
                        <a:buNone/>
                      </a:pPr>
                      <a:r>
                        <a:rPr lang="zh-CN" altLang="en-US" sz="2200">
                          <a:solidFill>
                            <a:schemeClr val="tx1"/>
                          </a:solidFill>
                        </a:rPr>
                        <a:t>周期</a:t>
                      </a:r>
                      <a:endParaRPr lang="zh-CN" altLang="en-US" sz="2200">
                        <a:solidFill>
                          <a:schemeClr val="tx1"/>
                        </a:solidFill>
                      </a:endParaRPr>
                    </a:p>
                  </a:txBody>
                  <a:tcPr marL="91443" marR="91443" marT="45721" marB="45721" anchor="ctr" anchorCtr="0">
                    <a:lnL w="76200">
                      <a:solidFill>
                        <a:schemeClr val="accent4">
                          <a:lumMod val="75000"/>
                        </a:schemeClr>
                      </a:solidFill>
                      <a:prstDash val="solid"/>
                    </a:lnL>
                    <a:lnR w="12700">
                      <a:solidFill>
                        <a:schemeClr val="tx1"/>
                      </a:solidFill>
                      <a:prstDash val="solid"/>
                    </a:lnR>
                    <a:lnT w="76200">
                      <a:solidFill>
                        <a:schemeClr val="accent4">
                          <a:lumMod val="75000"/>
                        </a:schemeClr>
                      </a:solidFill>
                      <a:prstDash val="solid"/>
                    </a:lnT>
                    <a:lnB w="12700">
                      <a:solidFill>
                        <a:schemeClr val="tx1"/>
                      </a:solidFill>
                      <a:prstDash val="solid"/>
                    </a:lnB>
                    <a:lnTlToBr>
                      <a:noFill/>
                    </a:lnTlToBr>
                    <a:lnBlToTr>
                      <a:noFill/>
                    </a:lnBlToTr>
                    <a:noFill/>
                  </a:tcPr>
                </a:tc>
                <a:tc>
                  <a:txBody>
                    <a:bodyPr/>
                    <a:p>
                      <a:pPr algn="ctr">
                        <a:lnSpc>
                          <a:spcPct val="100000"/>
                        </a:lnSpc>
                        <a:buNone/>
                      </a:pPr>
                      <a:r>
                        <a:rPr lang="zh-CN" altLang="en-US" sz="2200">
                          <a:solidFill>
                            <a:schemeClr val="tx1"/>
                          </a:solidFill>
                        </a:rPr>
                        <a:t>任务</a:t>
                      </a:r>
                      <a:endParaRPr lang="zh-CN" altLang="en-US" sz="2200">
                        <a:solidFill>
                          <a:schemeClr val="tx1"/>
                        </a:solidFill>
                      </a:endParaRPr>
                    </a:p>
                  </a:txBody>
                  <a:tcPr marL="91443" marR="91443" marT="45721" marB="45721" anchor="ctr" anchorCtr="0">
                    <a:lnL w="12700">
                      <a:solidFill>
                        <a:schemeClr val="tx1"/>
                      </a:solidFill>
                      <a:prstDash val="solid"/>
                    </a:lnL>
                    <a:lnR w="76200">
                      <a:solidFill>
                        <a:schemeClr val="accent4">
                          <a:lumMod val="75000"/>
                        </a:schemeClr>
                      </a:solidFill>
                      <a:prstDash val="solid"/>
                    </a:lnR>
                    <a:lnT w="76200">
                      <a:solidFill>
                        <a:schemeClr val="accent4">
                          <a:lumMod val="75000"/>
                        </a:schemeClr>
                      </a:solidFill>
                      <a:prstDash val="solid"/>
                    </a:lnT>
                    <a:lnB w="12700">
                      <a:solidFill>
                        <a:schemeClr val="tx1"/>
                      </a:solidFill>
                      <a:prstDash val="solid"/>
                    </a:lnB>
                    <a:lnTlToBr>
                      <a:noFill/>
                    </a:lnTlToBr>
                    <a:lnBlToTr>
                      <a:noFill/>
                    </a:lnBlToTr>
                    <a:noFill/>
                  </a:tcPr>
                </a:tc>
              </a:tr>
              <a:tr h="1097280">
                <a:tc>
                  <a:txBody>
                    <a:bodyPr/>
                    <a:p>
                      <a:pPr algn="ctr">
                        <a:lnSpc>
                          <a:spcPct val="100000"/>
                        </a:lnSpc>
                        <a:buNone/>
                      </a:pPr>
                      <a:r>
                        <a:rPr lang="zh-CN" altLang="en-US" sz="2200" b="1">
                          <a:solidFill>
                            <a:schemeClr val="tx1"/>
                          </a:solidFill>
                          <a:sym typeface="+mn-ea"/>
                        </a:rPr>
                        <a:t>第一周</a:t>
                      </a:r>
                      <a:endParaRPr lang="zh-CN" altLang="en-US" sz="2200" b="1">
                        <a:solidFill>
                          <a:schemeClr val="tx1"/>
                        </a:solidFill>
                        <a:sym typeface="+mn-ea"/>
                      </a:endParaRPr>
                    </a:p>
                    <a:p>
                      <a:pPr algn="ctr">
                        <a:lnSpc>
                          <a:spcPct val="100000"/>
                        </a:lnSpc>
                        <a:buNone/>
                      </a:pPr>
                      <a:r>
                        <a:rPr lang="zh-CN" altLang="en-US" sz="1800" b="1">
                          <a:solidFill>
                            <a:schemeClr val="tx1"/>
                          </a:solidFill>
                          <a:sym typeface="+mn-ea"/>
                        </a:rPr>
                        <a:t>【</a:t>
                      </a:r>
                      <a:r>
                        <a:rPr lang="en-US" altLang="zh-CN" sz="1800" b="1">
                          <a:solidFill>
                            <a:schemeClr val="tx1"/>
                          </a:solidFill>
                          <a:sym typeface="+mn-ea"/>
                        </a:rPr>
                        <a:t>9.21-9.27</a:t>
                      </a:r>
                      <a:r>
                        <a:rPr lang="zh-CN" altLang="en-US" sz="1800" b="1">
                          <a:solidFill>
                            <a:schemeClr val="tx1"/>
                          </a:solidFill>
                          <a:sym typeface="+mn-ea"/>
                        </a:rPr>
                        <a:t>】</a:t>
                      </a:r>
                      <a:endParaRPr lang="zh-CN" altLang="en-US" sz="1800" b="1">
                        <a:solidFill>
                          <a:schemeClr val="tx1"/>
                        </a:solidFill>
                        <a:sym typeface="+mn-ea"/>
                      </a:endParaRPr>
                    </a:p>
                  </a:txBody>
                  <a:tcPr marL="91443" marR="91443" marT="45721" marB="45721" anchor="ctr" anchorCtr="0">
                    <a:lnL w="76200">
                      <a:solidFill>
                        <a:schemeClr val="accent4">
                          <a:lumMod val="75000"/>
                        </a:schemeClr>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algn="ctr">
                        <a:lnSpc>
                          <a:spcPct val="100000"/>
                        </a:lnSpc>
                        <a:buNone/>
                      </a:pPr>
                      <a:r>
                        <a:rPr lang="zh-CN" sz="2200" b="1">
                          <a:solidFill>
                            <a:schemeClr val="tx1"/>
                          </a:solidFill>
                          <a:sym typeface="+mn-ea"/>
                        </a:rPr>
                        <a:t>看</a:t>
                      </a:r>
                      <a:r>
                        <a:rPr lang="zh-CN" sz="2200" b="1">
                          <a:solidFill>
                            <a:srgbClr val="C00000"/>
                          </a:solidFill>
                          <a:sym typeface="+mn-ea"/>
                        </a:rPr>
                        <a:t>【精华课堂</a:t>
                      </a:r>
                      <a:r>
                        <a:rPr lang="en-US" altLang="zh-CN" sz="2200" b="1">
                          <a:solidFill>
                            <a:srgbClr val="C00000"/>
                          </a:solidFill>
                          <a:sym typeface="+mn-ea"/>
                        </a:rPr>
                        <a:t>1&amp;2&amp;3&amp;4</a:t>
                      </a:r>
                      <a:r>
                        <a:rPr lang="zh-CN" sz="2200" b="1">
                          <a:solidFill>
                            <a:srgbClr val="C00000"/>
                          </a:solidFill>
                          <a:sym typeface="+mn-ea"/>
                        </a:rPr>
                        <a:t>】</a:t>
                      </a:r>
                      <a:r>
                        <a:rPr sz="2200" b="1">
                          <a:solidFill>
                            <a:schemeClr val="tx1"/>
                          </a:solidFill>
                          <a:sym typeface="+mn-ea"/>
                        </a:rPr>
                        <a:t>的</a:t>
                      </a:r>
                      <a:r>
                        <a:rPr lang="zh-CN" sz="2200" b="1">
                          <a:solidFill>
                            <a:schemeClr val="tx1"/>
                          </a:solidFill>
                          <a:sym typeface="+mn-ea"/>
                        </a:rPr>
                        <a:t>视频</a:t>
                      </a:r>
                      <a:r>
                        <a:rPr sz="2200" b="1">
                          <a:solidFill>
                            <a:schemeClr val="tx1"/>
                          </a:solidFill>
                          <a:sym typeface="+mn-ea"/>
                        </a:rPr>
                        <a:t>回放</a:t>
                      </a:r>
                      <a:r>
                        <a:rPr lang="zh-CN" sz="2200" b="1">
                          <a:solidFill>
                            <a:schemeClr val="tx1"/>
                          </a:solidFill>
                          <a:sym typeface="+mn-ea"/>
                        </a:rPr>
                        <a:t>；</a:t>
                      </a:r>
                      <a:endParaRPr lang="zh-CN" sz="2200" b="1">
                        <a:solidFill>
                          <a:schemeClr val="tx1"/>
                        </a:solidFill>
                        <a:sym typeface="+mn-ea"/>
                      </a:endParaRPr>
                    </a:p>
                    <a:p>
                      <a:pPr algn="ctr">
                        <a:lnSpc>
                          <a:spcPct val="100000"/>
                        </a:lnSpc>
                        <a:buNone/>
                      </a:pPr>
                      <a:r>
                        <a:rPr lang="zh-CN" sz="2200" b="1">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看精华课，刷真题，每天一套</a:t>
                      </a:r>
                      <a:endParaRPr lang="zh-CN" sz="2200" b="1">
                        <a:solidFill>
                          <a:schemeClr val="tx1"/>
                        </a:solidFill>
                        <a:latin typeface="楷体" panose="02010609060101010101" pitchFamily="49" charset="-122"/>
                        <a:ea typeface="楷体" panose="02010609060101010101" pitchFamily="49" charset="-122"/>
                        <a:cs typeface="楷体" panose="02010609060101010101" pitchFamily="49" charset="-122"/>
                        <a:sym typeface="+mn-ea"/>
                      </a:endParaRPr>
                    </a:p>
                    <a:p>
                      <a:pPr algn="ctr">
                        <a:lnSpc>
                          <a:spcPct val="100000"/>
                        </a:lnSpc>
                        <a:buNone/>
                      </a:pPr>
                      <a:r>
                        <a:rPr lang="zh-CN" altLang="en-US" sz="1800" b="1">
                          <a:solidFill>
                            <a:schemeClr val="accent1">
                              <a:lumMod val="75000"/>
                            </a:schemeClr>
                          </a:solidFill>
                          <a:sym typeface="+mn-ea"/>
                        </a:rPr>
                        <a:t>资料位置</a:t>
                      </a:r>
                      <a:r>
                        <a:rPr lang="zh-CN" altLang="en-US" sz="1800" b="1">
                          <a:solidFill>
                            <a:schemeClr val="accent1">
                              <a:lumMod val="75000"/>
                            </a:schemeClr>
                          </a:solidFill>
                          <a:latin typeface="微软雅黑" panose="020B0503020204020204" charset="-122"/>
                          <a:ea typeface="微软雅黑" panose="020B0503020204020204" charset="-122"/>
                          <a:sym typeface="+mn-ea"/>
                        </a:rPr>
                        <a:t>☛</a:t>
                      </a:r>
                      <a:r>
                        <a:rPr lang="zh-CN" altLang="en-US" sz="1800" b="1">
                          <a:solidFill>
                            <a:schemeClr val="tx1"/>
                          </a:solidFill>
                          <a:latin typeface="华文楷体" panose="02010600040101010101" charset="-122"/>
                          <a:ea typeface="华文楷体" panose="02010600040101010101" charset="-122"/>
                          <a:cs typeface="华文楷体" panose="02010600040101010101" charset="-122"/>
                          <a:sym typeface="+mn-ea"/>
                        </a:rPr>
                        <a:t>资料库：历年真题</a:t>
                      </a:r>
                      <a:endParaRPr lang="zh-CN" altLang="en-US" sz="1800" b="1">
                        <a:solidFill>
                          <a:schemeClr val="tx1"/>
                        </a:solidFill>
                        <a:latin typeface="华文楷体" panose="02010600040101010101" charset="-122"/>
                        <a:ea typeface="华文楷体" panose="02010600040101010101" charset="-122"/>
                        <a:cs typeface="华文楷体" panose="02010600040101010101" charset="-122"/>
                        <a:sym typeface="+mn-ea"/>
                      </a:endParaRPr>
                    </a:p>
                  </a:txBody>
                  <a:tcPr marL="91443" marR="91443" marT="45721" marB="45721" anchor="ctr" anchorCtr="0">
                    <a:lnL w="12700">
                      <a:solidFill>
                        <a:schemeClr val="tx1"/>
                      </a:solidFill>
                      <a:prstDash val="solid"/>
                    </a:lnL>
                    <a:lnR w="76200">
                      <a:solidFill>
                        <a:schemeClr val="accent4">
                          <a:lumMod val="75000"/>
                        </a:schemeClr>
                      </a:solidFill>
                      <a:prstDash val="solid"/>
                    </a:lnR>
                    <a:lnT w="12700">
                      <a:solidFill>
                        <a:schemeClr val="tx1"/>
                      </a:solidFill>
                      <a:prstDash val="solid"/>
                    </a:lnT>
                    <a:lnB w="12700">
                      <a:solidFill>
                        <a:schemeClr val="tx1"/>
                      </a:solidFill>
                      <a:prstDash val="solid"/>
                    </a:lnB>
                    <a:lnTlToBr>
                      <a:noFill/>
                    </a:lnTlToBr>
                    <a:lnBlToTr>
                      <a:noFill/>
                    </a:lnBlToTr>
                    <a:noFill/>
                  </a:tcPr>
                </a:tc>
              </a:tr>
              <a:tr h="1097280">
                <a:tc>
                  <a:txBody>
                    <a:bodyPr/>
                    <a:p>
                      <a:pPr algn="ctr">
                        <a:lnSpc>
                          <a:spcPct val="100000"/>
                        </a:lnSpc>
                        <a:buNone/>
                      </a:pPr>
                      <a:r>
                        <a:rPr lang="zh-CN" altLang="en-US" sz="2200" b="1">
                          <a:solidFill>
                            <a:schemeClr val="tx1"/>
                          </a:solidFill>
                          <a:sym typeface="+mn-ea"/>
                        </a:rPr>
                        <a:t>第二周</a:t>
                      </a:r>
                      <a:endParaRPr lang="zh-CN" altLang="en-US" sz="2200" b="1">
                        <a:solidFill>
                          <a:schemeClr val="tx1"/>
                        </a:solidFill>
                        <a:sym typeface="+mn-ea"/>
                      </a:endParaRPr>
                    </a:p>
                    <a:p>
                      <a:pPr algn="ctr">
                        <a:lnSpc>
                          <a:spcPct val="100000"/>
                        </a:lnSpc>
                        <a:buNone/>
                      </a:pPr>
                      <a:r>
                        <a:rPr lang="zh-CN" altLang="en-US" sz="1800" b="1">
                          <a:solidFill>
                            <a:schemeClr val="tx1"/>
                          </a:solidFill>
                          <a:sym typeface="+mn-ea"/>
                        </a:rPr>
                        <a:t>【</a:t>
                      </a:r>
                      <a:r>
                        <a:rPr lang="en-US" altLang="zh-CN" sz="1800" b="1">
                          <a:solidFill>
                            <a:schemeClr val="tx1"/>
                          </a:solidFill>
                          <a:sym typeface="+mn-ea"/>
                        </a:rPr>
                        <a:t>9.28-10.4</a:t>
                      </a:r>
                      <a:r>
                        <a:rPr lang="zh-CN" altLang="en-US" sz="1800" b="1">
                          <a:solidFill>
                            <a:schemeClr val="tx1"/>
                          </a:solidFill>
                          <a:sym typeface="+mn-ea"/>
                        </a:rPr>
                        <a:t>】</a:t>
                      </a:r>
                      <a:endParaRPr lang="zh-CN" altLang="en-US" sz="1800" b="1">
                        <a:solidFill>
                          <a:schemeClr val="tx1"/>
                        </a:solidFill>
                        <a:sym typeface="+mn-ea"/>
                      </a:endParaRPr>
                    </a:p>
                  </a:txBody>
                  <a:tcPr marL="91443" marR="91443" marT="45721" marB="45721" anchor="ctr" anchorCtr="0">
                    <a:lnL w="76200">
                      <a:solidFill>
                        <a:schemeClr val="accent4">
                          <a:lumMod val="75000"/>
                        </a:schemeClr>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algn="ctr">
                        <a:lnSpc>
                          <a:spcPct val="100000"/>
                        </a:lnSpc>
                        <a:buNone/>
                      </a:pPr>
                      <a:r>
                        <a:rPr lang="zh-CN" sz="2200" b="1">
                          <a:solidFill>
                            <a:schemeClr val="tx1"/>
                          </a:solidFill>
                          <a:sym typeface="+mn-ea"/>
                        </a:rPr>
                        <a:t>看</a:t>
                      </a:r>
                      <a:r>
                        <a:rPr lang="zh-CN" sz="2200" b="1">
                          <a:solidFill>
                            <a:srgbClr val="C00000"/>
                          </a:solidFill>
                          <a:sym typeface="+mn-ea"/>
                        </a:rPr>
                        <a:t>【精华课堂5&amp;6&amp;7】</a:t>
                      </a:r>
                      <a:r>
                        <a:rPr sz="2200" b="1">
                          <a:solidFill>
                            <a:schemeClr val="tx1"/>
                          </a:solidFill>
                          <a:sym typeface="+mn-ea"/>
                        </a:rPr>
                        <a:t>的</a:t>
                      </a:r>
                      <a:r>
                        <a:rPr lang="zh-CN" sz="2200" b="1">
                          <a:solidFill>
                            <a:schemeClr val="tx1"/>
                          </a:solidFill>
                          <a:sym typeface="+mn-ea"/>
                        </a:rPr>
                        <a:t>视频</a:t>
                      </a:r>
                      <a:r>
                        <a:rPr sz="2200" b="1">
                          <a:solidFill>
                            <a:schemeClr val="tx1"/>
                          </a:solidFill>
                          <a:sym typeface="+mn-ea"/>
                        </a:rPr>
                        <a:t>回放</a:t>
                      </a:r>
                      <a:r>
                        <a:rPr lang="zh-CN" sz="2200" b="1">
                          <a:solidFill>
                            <a:schemeClr val="tx1"/>
                          </a:solidFill>
                          <a:sym typeface="+mn-ea"/>
                        </a:rPr>
                        <a:t>；</a:t>
                      </a:r>
                      <a:endParaRPr lang="zh-CN" sz="2200" b="1">
                        <a:solidFill>
                          <a:schemeClr val="tx1"/>
                        </a:solidFill>
                        <a:sym typeface="+mn-ea"/>
                      </a:endParaRPr>
                    </a:p>
                    <a:p>
                      <a:pPr algn="ctr">
                        <a:lnSpc>
                          <a:spcPct val="100000"/>
                        </a:lnSpc>
                        <a:buNone/>
                      </a:pPr>
                      <a:r>
                        <a:rPr lang="zh-CN" sz="2200" b="1">
                          <a:solidFill>
                            <a:schemeClr val="tx1"/>
                          </a:solidFill>
                          <a:latin typeface="楷体" panose="02010609060101010101" pitchFamily="49" charset="-122"/>
                          <a:ea typeface="楷体" panose="02010609060101010101" pitchFamily="49" charset="-122"/>
                          <a:cs typeface="楷体" panose="02010609060101010101" pitchFamily="49" charset="-122"/>
                          <a:sym typeface="+mn-ea"/>
                        </a:rPr>
                        <a:t>看精华课，动手写主观题</a:t>
                      </a:r>
                      <a:endParaRPr lang="zh-CN" sz="2200" b="1">
                        <a:solidFill>
                          <a:schemeClr val="tx1"/>
                        </a:solidFill>
                        <a:latin typeface="楷体" panose="02010609060101010101" pitchFamily="49" charset="-122"/>
                        <a:ea typeface="楷体" panose="02010609060101010101" pitchFamily="49" charset="-122"/>
                        <a:cs typeface="楷体" panose="02010609060101010101" pitchFamily="49" charset="-122"/>
                        <a:sym typeface="+mn-ea"/>
                      </a:endParaRPr>
                    </a:p>
                    <a:p>
                      <a:pPr algn="ctr">
                        <a:lnSpc>
                          <a:spcPct val="100000"/>
                        </a:lnSpc>
                        <a:buNone/>
                      </a:pPr>
                      <a:r>
                        <a:rPr lang="zh-CN" altLang="en-US" sz="1800" b="1">
                          <a:solidFill>
                            <a:schemeClr val="accent1">
                              <a:lumMod val="75000"/>
                            </a:schemeClr>
                          </a:solidFill>
                          <a:sym typeface="+mn-ea"/>
                        </a:rPr>
                        <a:t>资料位置</a:t>
                      </a:r>
                      <a:r>
                        <a:rPr lang="zh-CN" altLang="en-US" sz="1800" b="1">
                          <a:solidFill>
                            <a:schemeClr val="accent1">
                              <a:lumMod val="75000"/>
                            </a:schemeClr>
                          </a:solidFill>
                          <a:latin typeface="微软雅黑" panose="020B0503020204020204" charset="-122"/>
                          <a:ea typeface="微软雅黑" panose="020B0503020204020204" charset="-122"/>
                          <a:sym typeface="+mn-ea"/>
                        </a:rPr>
                        <a:t>☛</a:t>
                      </a:r>
                      <a:r>
                        <a:rPr lang="zh-CN" altLang="en-US" sz="1800" b="1">
                          <a:solidFill>
                            <a:schemeClr val="tx1"/>
                          </a:solidFill>
                          <a:latin typeface="华文楷体" panose="02010600040101010101" charset="-122"/>
                          <a:ea typeface="华文楷体" panose="02010600040101010101" charset="-122"/>
                          <a:cs typeface="华文楷体" panose="02010600040101010101" charset="-122"/>
                          <a:sym typeface="+mn-ea"/>
                        </a:rPr>
                        <a:t>资料库：历年真题</a:t>
                      </a:r>
                      <a:endParaRPr lang="zh-CN" altLang="en-US" sz="1800" b="1">
                        <a:solidFill>
                          <a:schemeClr val="tx1"/>
                        </a:solidFill>
                        <a:sym typeface="+mn-ea"/>
                      </a:endParaRPr>
                    </a:p>
                  </a:txBody>
                  <a:tcPr marL="91443" marR="91443" marT="45721" marB="45721" anchor="ctr" anchorCtr="0">
                    <a:lnL w="12700">
                      <a:solidFill>
                        <a:schemeClr val="tx1"/>
                      </a:solidFill>
                      <a:prstDash val="solid"/>
                    </a:lnL>
                    <a:lnR w="76200">
                      <a:solidFill>
                        <a:schemeClr val="accent4">
                          <a:lumMod val="75000"/>
                        </a:schemeClr>
                      </a:solidFill>
                      <a:prstDash val="solid"/>
                    </a:lnR>
                    <a:lnT w="12700">
                      <a:solidFill>
                        <a:schemeClr val="tx1"/>
                      </a:solidFill>
                      <a:prstDash val="solid"/>
                    </a:lnT>
                    <a:lnB w="12700">
                      <a:solidFill>
                        <a:schemeClr val="tx1"/>
                      </a:solidFill>
                      <a:prstDash val="solid"/>
                    </a:lnB>
                    <a:lnTlToBr>
                      <a:noFill/>
                    </a:lnTlToBr>
                    <a:lnBlToTr>
                      <a:noFill/>
                    </a:lnBlToTr>
                    <a:noFill/>
                  </a:tcPr>
                </a:tc>
              </a:tr>
              <a:tr h="1002665">
                <a:tc>
                  <a:txBody>
                    <a:bodyPr/>
                    <a:p>
                      <a:pPr algn="ctr">
                        <a:lnSpc>
                          <a:spcPct val="100000"/>
                        </a:lnSpc>
                        <a:buNone/>
                      </a:pPr>
                      <a:r>
                        <a:rPr lang="zh-CN" altLang="en-US" sz="2200" b="1">
                          <a:solidFill>
                            <a:schemeClr val="tx1"/>
                          </a:solidFill>
                        </a:rPr>
                        <a:t>第三周</a:t>
                      </a:r>
                      <a:endParaRPr lang="zh-CN" altLang="en-US" sz="2200" b="1">
                        <a:solidFill>
                          <a:schemeClr val="tx1"/>
                        </a:solidFill>
                      </a:endParaRPr>
                    </a:p>
                    <a:p>
                      <a:pPr algn="ctr">
                        <a:lnSpc>
                          <a:spcPct val="100000"/>
                        </a:lnSpc>
                        <a:buNone/>
                      </a:pPr>
                      <a:r>
                        <a:rPr lang="zh-CN" altLang="en-US" sz="1800" b="1">
                          <a:solidFill>
                            <a:schemeClr val="tx1"/>
                          </a:solidFill>
                          <a:sym typeface="+mn-ea"/>
                        </a:rPr>
                        <a:t>【</a:t>
                      </a:r>
                      <a:r>
                        <a:rPr lang="en-US" altLang="zh-CN" sz="1800" b="1">
                          <a:solidFill>
                            <a:schemeClr val="tx1"/>
                          </a:solidFill>
                          <a:sym typeface="+mn-ea"/>
                        </a:rPr>
                        <a:t>10.5-10.11</a:t>
                      </a:r>
                      <a:r>
                        <a:rPr lang="zh-CN" altLang="en-US" sz="1800" b="1">
                          <a:solidFill>
                            <a:schemeClr val="tx1"/>
                          </a:solidFill>
                          <a:sym typeface="+mn-ea"/>
                        </a:rPr>
                        <a:t>】</a:t>
                      </a:r>
                      <a:endParaRPr lang="zh-CN" altLang="en-US" sz="1800" b="1">
                        <a:solidFill>
                          <a:schemeClr val="tx1"/>
                        </a:solidFill>
                        <a:sym typeface="+mn-ea"/>
                      </a:endParaRPr>
                    </a:p>
                  </a:txBody>
                  <a:tcPr marL="91443" marR="91443" marT="45721" marB="45721" anchor="ctr" anchorCtr="0">
                    <a:lnL w="76200">
                      <a:solidFill>
                        <a:schemeClr val="accent4">
                          <a:lumMod val="75000"/>
                        </a:schemeClr>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algn="ctr">
                        <a:lnSpc>
                          <a:spcPct val="100000"/>
                        </a:lnSpc>
                        <a:buNone/>
                      </a:pPr>
                      <a:r>
                        <a:rPr lang="zh-CN" altLang="en-US" sz="2200" b="1">
                          <a:solidFill>
                            <a:schemeClr val="tx1"/>
                          </a:solidFill>
                        </a:rPr>
                        <a:t>背诵</a:t>
                      </a:r>
                      <a:r>
                        <a:rPr lang="zh-CN" sz="2200" b="1">
                          <a:solidFill>
                            <a:srgbClr val="C00000"/>
                          </a:solidFill>
                        </a:rPr>
                        <a:t>1-</a:t>
                      </a:r>
                      <a:r>
                        <a:rPr lang="en-US" altLang="zh-CN" sz="2200" b="1">
                          <a:solidFill>
                            <a:srgbClr val="C00000"/>
                          </a:solidFill>
                        </a:rPr>
                        <a:t>2</a:t>
                      </a:r>
                      <a:r>
                        <a:rPr lang="zh-CN" altLang="en-US" sz="2200" b="1">
                          <a:solidFill>
                            <a:srgbClr val="C00000"/>
                          </a:solidFill>
                        </a:rPr>
                        <a:t>部分</a:t>
                      </a:r>
                      <a:r>
                        <a:rPr lang="zh-CN" altLang="en-US" sz="2200" b="1">
                          <a:solidFill>
                            <a:schemeClr val="tx1"/>
                          </a:solidFill>
                        </a:rPr>
                        <a:t>必背内容</a:t>
                      </a:r>
                      <a:endParaRPr lang="zh-CN" altLang="en-US" sz="2200" b="1">
                        <a:solidFill>
                          <a:schemeClr val="tx1"/>
                        </a:solidFill>
                      </a:endParaRPr>
                    </a:p>
                    <a:p>
                      <a:pPr algn="ctr">
                        <a:lnSpc>
                          <a:spcPct val="100000"/>
                        </a:lnSpc>
                        <a:buNone/>
                      </a:pPr>
                      <a:r>
                        <a:rPr lang="zh-CN" altLang="en-US" sz="1800" b="1">
                          <a:solidFill>
                            <a:schemeClr val="accent1">
                              <a:lumMod val="75000"/>
                            </a:schemeClr>
                          </a:solidFill>
                        </a:rPr>
                        <a:t>资料位置</a:t>
                      </a:r>
                      <a:r>
                        <a:rPr lang="zh-CN" altLang="en-US" sz="1800" b="1">
                          <a:solidFill>
                            <a:schemeClr val="accent1">
                              <a:lumMod val="75000"/>
                            </a:schemeClr>
                          </a:solidFill>
                          <a:latin typeface="微软雅黑" panose="020B0503020204020204" charset="-122"/>
                          <a:ea typeface="微软雅黑" panose="020B0503020204020204" charset="-122"/>
                        </a:rPr>
                        <a:t>☛</a:t>
                      </a:r>
                      <a:r>
                        <a:rPr lang="zh-CN" altLang="en-US" sz="1800" b="1">
                          <a:solidFill>
                            <a:schemeClr val="tx1"/>
                          </a:solidFill>
                          <a:latin typeface="华文楷体" panose="02010600040101010101" charset="-122"/>
                          <a:ea typeface="华文楷体" panose="02010600040101010101" charset="-122"/>
                          <a:cs typeface="华文楷体" panose="02010600040101010101" charset="-122"/>
                        </a:rPr>
                        <a:t>资料库</a:t>
                      </a:r>
                      <a:r>
                        <a:rPr lang="en-US" altLang="zh-CN" sz="1800" b="1">
                          <a:solidFill>
                            <a:schemeClr val="tx1"/>
                          </a:solidFill>
                          <a:latin typeface="华文楷体" panose="02010600040101010101" charset="-122"/>
                          <a:ea typeface="华文楷体" panose="02010600040101010101" charset="-122"/>
                          <a:cs typeface="华文楷体" panose="02010600040101010101" charset="-122"/>
                        </a:rPr>
                        <a:t>--</a:t>
                      </a:r>
                      <a:r>
                        <a:rPr lang="zh-CN" altLang="en-US" sz="1800" b="1">
                          <a:solidFill>
                            <a:schemeClr val="tx1"/>
                          </a:solidFill>
                          <a:latin typeface="华文楷体" panose="02010600040101010101" charset="-122"/>
                          <a:ea typeface="华文楷体" panose="02010600040101010101" charset="-122"/>
                          <a:cs typeface="华文楷体" panose="02010600040101010101" charset="-122"/>
                        </a:rPr>
                        <a:t>冲刺资料</a:t>
                      </a:r>
                      <a:endParaRPr lang="zh-CN" altLang="en-US" sz="1800" b="1">
                        <a:solidFill>
                          <a:schemeClr val="tx1"/>
                        </a:solidFill>
                        <a:latin typeface="华文楷体" panose="02010600040101010101" charset="-122"/>
                        <a:ea typeface="华文楷体" panose="02010600040101010101" charset="-122"/>
                        <a:cs typeface="华文楷体" panose="02010600040101010101" charset="-122"/>
                      </a:endParaRPr>
                    </a:p>
                  </a:txBody>
                  <a:tcPr marL="91443" marR="91443" marT="45721" marB="45721" anchor="ctr" anchorCtr="0">
                    <a:lnL w="12700">
                      <a:solidFill>
                        <a:schemeClr val="tx1"/>
                      </a:solidFill>
                      <a:prstDash val="solid"/>
                    </a:lnL>
                    <a:lnR w="76200">
                      <a:solidFill>
                        <a:schemeClr val="accent4">
                          <a:lumMod val="75000"/>
                        </a:schemeClr>
                      </a:solidFill>
                      <a:prstDash val="solid"/>
                    </a:lnR>
                    <a:lnT w="12700">
                      <a:solidFill>
                        <a:schemeClr val="tx1"/>
                      </a:solidFill>
                      <a:prstDash val="solid"/>
                    </a:lnT>
                    <a:lnB w="12700">
                      <a:solidFill>
                        <a:schemeClr val="tx1"/>
                      </a:solidFill>
                      <a:prstDash val="solid"/>
                    </a:lnB>
                    <a:lnTlToBr>
                      <a:noFill/>
                    </a:lnTlToBr>
                    <a:lnBlToTr>
                      <a:noFill/>
                    </a:lnBlToTr>
                    <a:noFill/>
                  </a:tcPr>
                </a:tc>
              </a:tr>
              <a:tr h="1005840">
                <a:tc>
                  <a:txBody>
                    <a:bodyPr/>
                    <a:p>
                      <a:pPr algn="ctr">
                        <a:lnSpc>
                          <a:spcPct val="100000"/>
                        </a:lnSpc>
                        <a:buNone/>
                      </a:pPr>
                      <a:r>
                        <a:rPr lang="zh-CN" altLang="en-US" sz="2200" b="1">
                          <a:solidFill>
                            <a:schemeClr val="tx1"/>
                          </a:solidFill>
                          <a:sym typeface="+mn-ea"/>
                        </a:rPr>
                        <a:t>第四周</a:t>
                      </a:r>
                      <a:endParaRPr lang="zh-CN" altLang="en-US" sz="2200" b="1">
                        <a:solidFill>
                          <a:schemeClr val="tx1"/>
                        </a:solidFill>
                        <a:sym typeface="+mn-ea"/>
                      </a:endParaRPr>
                    </a:p>
                    <a:p>
                      <a:pPr algn="ctr">
                        <a:lnSpc>
                          <a:spcPct val="100000"/>
                        </a:lnSpc>
                        <a:buNone/>
                      </a:pPr>
                      <a:r>
                        <a:rPr lang="zh-CN" altLang="en-US" sz="1800" b="1">
                          <a:solidFill>
                            <a:schemeClr val="tx1"/>
                          </a:solidFill>
                          <a:sym typeface="+mn-ea"/>
                        </a:rPr>
                        <a:t>【</a:t>
                      </a:r>
                      <a:r>
                        <a:rPr lang="en-US" altLang="zh-CN" sz="1800" b="1">
                          <a:solidFill>
                            <a:schemeClr val="tx1"/>
                          </a:solidFill>
                          <a:sym typeface="+mn-ea"/>
                        </a:rPr>
                        <a:t>10.12-10.16</a:t>
                      </a:r>
                      <a:r>
                        <a:rPr lang="zh-CN" altLang="en-US" sz="1800" b="1">
                          <a:solidFill>
                            <a:schemeClr val="tx1"/>
                          </a:solidFill>
                          <a:sym typeface="+mn-ea"/>
                        </a:rPr>
                        <a:t>】</a:t>
                      </a:r>
                      <a:endParaRPr lang="zh-CN" altLang="en-US" sz="1800" b="1">
                        <a:solidFill>
                          <a:schemeClr val="tx1"/>
                        </a:solidFill>
                        <a:sym typeface="+mn-ea"/>
                      </a:endParaRPr>
                    </a:p>
                  </a:txBody>
                  <a:tcPr marL="91443" marR="91443" marT="45721" marB="45721" anchor="ctr" anchorCtr="0">
                    <a:lnL w="76200">
                      <a:solidFill>
                        <a:schemeClr val="accent4">
                          <a:lumMod val="75000"/>
                        </a:schemeClr>
                      </a:solidFill>
                      <a:prstDash val="solid"/>
                    </a:lnL>
                    <a:lnR w="12700">
                      <a:solidFill>
                        <a:schemeClr val="tx1"/>
                      </a:solidFill>
                      <a:prstDash val="solid"/>
                    </a:lnR>
                    <a:lnT w="12700">
                      <a:solidFill>
                        <a:schemeClr val="tx1"/>
                      </a:solidFill>
                      <a:prstDash val="solid"/>
                    </a:lnT>
                    <a:lnB w="76200">
                      <a:solidFill>
                        <a:schemeClr val="accent4">
                          <a:lumMod val="75000"/>
                        </a:schemeClr>
                      </a:solidFill>
                      <a:prstDash val="solid"/>
                    </a:lnB>
                    <a:lnTlToBr>
                      <a:noFill/>
                    </a:lnTlToBr>
                    <a:lnBlToTr>
                      <a:noFill/>
                    </a:lnBlToTr>
                    <a:noFill/>
                  </a:tcPr>
                </a:tc>
                <a:tc>
                  <a:txBody>
                    <a:bodyPr/>
                    <a:p>
                      <a:pPr algn="ctr">
                        <a:lnSpc>
                          <a:spcPct val="100000"/>
                        </a:lnSpc>
                        <a:buNone/>
                      </a:pPr>
                      <a:r>
                        <a:rPr lang="zh-CN" altLang="en-US" sz="2200" b="1">
                          <a:solidFill>
                            <a:schemeClr val="tx1"/>
                          </a:solidFill>
                          <a:sym typeface="+mn-ea"/>
                        </a:rPr>
                        <a:t>背诵</a:t>
                      </a:r>
                      <a:r>
                        <a:rPr lang="en-US" altLang="zh-CN" sz="2200" b="1">
                          <a:solidFill>
                            <a:srgbClr val="C00000"/>
                          </a:solidFill>
                          <a:sym typeface="+mn-ea"/>
                        </a:rPr>
                        <a:t>3</a:t>
                      </a:r>
                      <a:r>
                        <a:rPr lang="zh-CN" sz="2200" b="1">
                          <a:solidFill>
                            <a:srgbClr val="C00000"/>
                          </a:solidFill>
                          <a:sym typeface="+mn-ea"/>
                        </a:rPr>
                        <a:t>-</a:t>
                      </a:r>
                      <a:r>
                        <a:rPr lang="en-US" sz="2200" b="1">
                          <a:solidFill>
                            <a:srgbClr val="C00000"/>
                          </a:solidFill>
                          <a:sym typeface="+mn-ea"/>
                        </a:rPr>
                        <a:t>4</a:t>
                      </a:r>
                      <a:r>
                        <a:rPr lang="zh-CN" altLang="en-US" sz="2200" b="1">
                          <a:solidFill>
                            <a:srgbClr val="C00000"/>
                          </a:solidFill>
                          <a:sym typeface="+mn-ea"/>
                        </a:rPr>
                        <a:t>部分</a:t>
                      </a:r>
                      <a:r>
                        <a:rPr lang="zh-CN" altLang="en-US" sz="2200" b="1">
                          <a:solidFill>
                            <a:schemeClr val="tx1"/>
                          </a:solidFill>
                          <a:sym typeface="+mn-ea"/>
                        </a:rPr>
                        <a:t>必背内容</a:t>
                      </a:r>
                      <a:endParaRPr lang="zh-CN" altLang="en-US" sz="2200" b="1">
                        <a:solidFill>
                          <a:schemeClr val="tx1"/>
                        </a:solidFill>
                        <a:sym typeface="+mn-ea"/>
                      </a:endParaRPr>
                    </a:p>
                    <a:p>
                      <a:pPr algn="ctr">
                        <a:lnSpc>
                          <a:spcPct val="100000"/>
                        </a:lnSpc>
                        <a:buNone/>
                      </a:pPr>
                      <a:r>
                        <a:rPr lang="zh-CN" altLang="en-US" sz="1800" b="1">
                          <a:solidFill>
                            <a:schemeClr val="accent1">
                              <a:lumMod val="75000"/>
                            </a:schemeClr>
                          </a:solidFill>
                          <a:sym typeface="+mn-ea"/>
                        </a:rPr>
                        <a:t>资料位置</a:t>
                      </a:r>
                      <a:r>
                        <a:rPr lang="zh-CN" altLang="en-US" sz="1800" b="1">
                          <a:solidFill>
                            <a:schemeClr val="accent1">
                              <a:lumMod val="75000"/>
                            </a:schemeClr>
                          </a:solidFill>
                          <a:latin typeface="微软雅黑" panose="020B0503020204020204" charset="-122"/>
                          <a:ea typeface="微软雅黑" panose="020B0503020204020204" charset="-122"/>
                          <a:sym typeface="+mn-ea"/>
                        </a:rPr>
                        <a:t>☛</a:t>
                      </a:r>
                      <a:r>
                        <a:rPr lang="zh-CN" altLang="en-US" sz="1800" b="1">
                          <a:solidFill>
                            <a:schemeClr val="tx1"/>
                          </a:solidFill>
                          <a:latin typeface="华文楷体" panose="02010600040101010101" charset="-122"/>
                          <a:ea typeface="华文楷体" panose="02010600040101010101" charset="-122"/>
                          <a:cs typeface="华文楷体" panose="02010600040101010101" charset="-122"/>
                          <a:sym typeface="+mn-ea"/>
                        </a:rPr>
                        <a:t>资料库</a:t>
                      </a:r>
                      <a:r>
                        <a:rPr lang="en-US" altLang="zh-CN" sz="1600" b="1">
                          <a:solidFill>
                            <a:schemeClr val="tx1"/>
                          </a:solidFill>
                          <a:latin typeface="华文楷体" panose="02010600040101010101" charset="-122"/>
                          <a:ea typeface="华文楷体" panose="02010600040101010101" charset="-122"/>
                          <a:cs typeface="华文楷体" panose="02010600040101010101" charset="-122"/>
                          <a:sym typeface="+mn-ea"/>
                        </a:rPr>
                        <a:t>--</a:t>
                      </a:r>
                      <a:r>
                        <a:rPr lang="zh-CN" altLang="en-US" sz="1600" b="1">
                          <a:solidFill>
                            <a:schemeClr val="tx1"/>
                          </a:solidFill>
                          <a:latin typeface="华文楷体" panose="02010600040101010101" charset="-122"/>
                          <a:ea typeface="华文楷体" panose="02010600040101010101" charset="-122"/>
                          <a:cs typeface="华文楷体" panose="02010600040101010101" charset="-122"/>
                          <a:sym typeface="+mn-ea"/>
                        </a:rPr>
                        <a:t>冲刺资料</a:t>
                      </a:r>
                      <a:endParaRPr lang="zh-CN" altLang="en-US" sz="1600" b="1">
                        <a:solidFill>
                          <a:schemeClr val="tx1"/>
                        </a:solidFill>
                        <a:sym typeface="+mn-ea"/>
                      </a:endParaRPr>
                    </a:p>
                  </a:txBody>
                  <a:tcPr marL="91443" marR="91443" marT="45721" marB="45721" anchor="ctr" anchorCtr="0">
                    <a:lnL w="12700">
                      <a:solidFill>
                        <a:schemeClr val="tx1"/>
                      </a:solidFill>
                      <a:prstDash val="solid"/>
                    </a:lnL>
                    <a:lnR w="76200">
                      <a:solidFill>
                        <a:schemeClr val="accent4">
                          <a:lumMod val="75000"/>
                        </a:schemeClr>
                      </a:solidFill>
                      <a:prstDash val="solid"/>
                    </a:lnR>
                    <a:lnT w="12700">
                      <a:solidFill>
                        <a:schemeClr val="tx1"/>
                      </a:solidFill>
                      <a:prstDash val="solid"/>
                    </a:lnT>
                    <a:lnB w="76200">
                      <a:solidFill>
                        <a:schemeClr val="accent4">
                          <a:lumMod val="75000"/>
                        </a:schemeClr>
                      </a:solidFill>
                      <a:prstDash val="solid"/>
                    </a:lnB>
                    <a:lnTlToBr>
                      <a:noFill/>
                    </a:lnTlToBr>
                    <a:lnBlToTr>
                      <a:noFill/>
                    </a:lnBlToTr>
                    <a:noFill/>
                  </a:tcPr>
                </a:tc>
              </a:tr>
            </a:tbl>
          </a:graphicData>
        </a:graphic>
      </p:graphicFrame>
      <p:grpSp>
        <p:nvGrpSpPr>
          <p:cNvPr id="9" name="组合 8"/>
          <p:cNvGrpSpPr/>
          <p:nvPr/>
        </p:nvGrpSpPr>
        <p:grpSpPr>
          <a:xfrm>
            <a:off x="2697480" y="167005"/>
            <a:ext cx="6449695" cy="1149985"/>
            <a:chOff x="4248" y="263"/>
            <a:chExt cx="10157" cy="1811"/>
          </a:xfrm>
        </p:grpSpPr>
        <p:pic>
          <p:nvPicPr>
            <p:cNvPr id="39" name="图片 38"/>
            <p:cNvPicPr>
              <a:picLocks noChangeAspect="1"/>
            </p:cNvPicPr>
            <p:nvPr/>
          </p:nvPicPr>
          <p:blipFill rotWithShape="1">
            <a:blip r:embed="rId2" cstate="print">
              <a:extLst>
                <a:ext uri="{28A0092B-C50C-407E-A947-70E740481C1C}">
                  <a14:useLocalDpi xmlns:a14="http://schemas.microsoft.com/office/drawing/2010/main" val="0"/>
                </a:ext>
              </a:extLst>
            </a:blip>
            <a:srcRect l="3607" b="25612"/>
            <a:stretch>
              <a:fillRect/>
            </a:stretch>
          </p:blipFill>
          <p:spPr>
            <a:xfrm rot="18725689" flipH="1">
              <a:off x="4293" y="217"/>
              <a:ext cx="1127" cy="1218"/>
            </a:xfrm>
            <a:prstGeom prst="rect">
              <a:avLst/>
            </a:prstGeom>
          </p:spPr>
        </p:pic>
        <p:sp>
          <p:nvSpPr>
            <p:cNvPr id="35" name="矩形 34"/>
            <p:cNvSpPr/>
            <p:nvPr/>
          </p:nvSpPr>
          <p:spPr>
            <a:xfrm>
              <a:off x="5498" y="438"/>
              <a:ext cx="7557" cy="1636"/>
            </a:xfrm>
            <a:prstGeom prst="rect">
              <a:avLst/>
            </a:prstGeom>
          </p:spPr>
          <p:txBody>
            <a:bodyPr wrap="square" anchor="ctr" anchorCtr="0">
              <a:spAutoFit/>
            </a:bodyPr>
            <a:lstStyle/>
            <a:p>
              <a:pPr lvl="0" algn="ctr">
                <a:lnSpc>
                  <a:spcPct val="110000"/>
                </a:lnSpc>
              </a:pPr>
              <a:r>
                <a:rPr lang="zh-CN" altLang="en-US" sz="2800" b="1" dirty="0">
                  <a:solidFill>
                    <a:prstClr val="black"/>
                  </a:solidFill>
                  <a:latin typeface="华文中宋" panose="02010600040101010101" charset="-122"/>
                  <a:ea typeface="华文中宋" panose="02010600040101010101" charset="-122"/>
                  <a:cs typeface="华文中宋" panose="02010600040101010101" charset="-122"/>
                  <a:sym typeface="+mn-ea"/>
                </a:rPr>
                <a:t>《</a:t>
              </a:r>
              <a:r>
                <a:rPr lang="en-US" sz="2800" b="1" dirty="0">
                  <a:solidFill>
                    <a:prstClr val="black"/>
                  </a:solidFill>
                  <a:latin typeface="华文楷体" panose="02010600040101010101" charset="-122"/>
                  <a:ea typeface="华文楷体" panose="02010600040101010101" charset="-122"/>
                  <a:sym typeface="+mn-ea"/>
                </a:rPr>
                <a:t>27007</a:t>
              </a:r>
              <a:r>
                <a:rPr lang="zh-CN" altLang="en-US" sz="2800" b="1" dirty="0">
                  <a:solidFill>
                    <a:prstClr val="black"/>
                  </a:solidFill>
                  <a:latin typeface="华文楷体" panose="02010600040101010101" charset="-122"/>
                  <a:ea typeface="华文楷体" panose="02010600040101010101" charset="-122"/>
                  <a:sym typeface="+mn-ea"/>
                </a:rPr>
                <a:t>应用文写作（江苏）</a:t>
              </a:r>
              <a:r>
                <a:rPr lang="zh-CN" altLang="en-US" sz="2800" b="1" dirty="0">
                  <a:solidFill>
                    <a:prstClr val="black"/>
                  </a:solidFill>
                  <a:latin typeface="华文中宋" panose="02010600040101010101" charset="-122"/>
                  <a:ea typeface="华文中宋" panose="02010600040101010101" charset="-122"/>
                  <a:cs typeface="华文中宋" panose="02010600040101010101" charset="-122"/>
                </a:rPr>
                <a:t>》</a:t>
              </a:r>
              <a:endParaRPr lang="zh-CN" altLang="en-US" sz="2800" b="1" dirty="0">
                <a:solidFill>
                  <a:prstClr val="black"/>
                </a:solidFill>
                <a:latin typeface="华文中宋" panose="02010600040101010101" charset="-122"/>
                <a:ea typeface="华文中宋" panose="02010600040101010101" charset="-122"/>
                <a:cs typeface="华文中宋" panose="02010600040101010101" charset="-122"/>
              </a:endParaRPr>
            </a:p>
            <a:p>
              <a:pPr lvl="0" algn="ctr">
                <a:lnSpc>
                  <a:spcPct val="110000"/>
                </a:lnSpc>
              </a:pPr>
              <a:r>
                <a:rPr lang="zh-CN" altLang="en-US" sz="2800" b="1" dirty="0">
                  <a:solidFill>
                    <a:prstClr val="black"/>
                  </a:solidFill>
                  <a:latin typeface="华文中宋" panose="02010600040101010101" charset="-122"/>
                  <a:ea typeface="华文中宋" panose="02010600040101010101" charset="-122"/>
                  <a:cs typeface="华文中宋" panose="02010600040101010101" charset="-122"/>
                </a:rPr>
                <a:t>备考冲刺指南</a:t>
              </a:r>
              <a:endParaRPr lang="zh-CN" altLang="en-US" sz="2800" b="1" dirty="0">
                <a:solidFill>
                  <a:prstClr val="black"/>
                </a:solidFill>
                <a:latin typeface="华文中宋" panose="02010600040101010101" charset="-122"/>
                <a:ea typeface="华文中宋" panose="02010600040101010101" charset="-122"/>
                <a:cs typeface="华文中宋" panose="02010600040101010101" charset="-122"/>
                <a:sym typeface="+mn-ea"/>
              </a:endParaRPr>
            </a:p>
          </p:txBody>
        </p:sp>
        <p:pic>
          <p:nvPicPr>
            <p:cNvPr id="25" name="图片 24"/>
            <p:cNvPicPr>
              <a:picLocks noChangeAspect="1"/>
            </p:cNvPicPr>
            <p:nvPr/>
          </p:nvPicPr>
          <p:blipFill>
            <a:blip r:embed="rId3"/>
            <a:stretch>
              <a:fillRect/>
            </a:stretch>
          </p:blipFill>
          <p:spPr>
            <a:xfrm>
              <a:off x="11112" y="311"/>
              <a:ext cx="3293" cy="1614"/>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p14:dur="1500"/>
    </mc:Choice>
    <mc:Fallback>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16915" y="518795"/>
            <a:ext cx="1542415" cy="607695"/>
          </a:xfrm>
          <a:solidFill>
            <a:srgbClr val="FFC000"/>
          </a:solidFill>
        </p:spPr>
        <p:txBody>
          <a:bodyPr/>
          <a:lstStyle/>
          <a:p>
            <a:pPr algn="l"/>
            <a:r>
              <a:rPr lang="zh-CN" altLang="en-US" sz="3200" b="1"/>
              <a:t>改错题</a:t>
            </a:r>
            <a:endParaRPr lang="zh-CN" altLang="en-US" sz="3200" b="1"/>
          </a:p>
        </p:txBody>
      </p:sp>
      <p:sp>
        <p:nvSpPr>
          <p:cNvPr id="3" name="内容占位符 2"/>
          <p:cNvSpPr>
            <a:spLocks noGrp="1"/>
          </p:cNvSpPr>
          <p:nvPr>
            <p:ph idx="1"/>
          </p:nvPr>
        </p:nvSpPr>
        <p:spPr>
          <a:xfrm>
            <a:off x="906145" y="982980"/>
            <a:ext cx="8587740" cy="5408295"/>
          </a:xfrm>
        </p:spPr>
        <p:txBody>
          <a:bodyPr/>
          <a:lstStyle/>
          <a:p>
            <a:pPr algn="ctr">
              <a:lnSpc>
                <a:spcPct val="100000"/>
              </a:lnSpc>
            </a:pPr>
            <a:r>
              <a:rPr lang="zh-CN" altLang="en-US" sz="2000" b="1"/>
              <a:t>关于维修加固教学楼及办公楼的请示报告</a:t>
            </a:r>
            <a:endParaRPr lang="zh-CN" altLang="en-US" sz="2000" b="1"/>
          </a:p>
          <a:p>
            <a:pPr algn="l">
              <a:lnSpc>
                <a:spcPct val="100000"/>
              </a:lnSpc>
            </a:pPr>
            <a:r>
              <a:rPr lang="zh-CN" altLang="en-US" sz="2000" b="1"/>
              <a:t>市政府：</a:t>
            </a:r>
            <a:endParaRPr lang="zh-CN" altLang="en-US" sz="2000" b="1"/>
          </a:p>
          <a:p>
            <a:pPr algn="l">
              <a:lnSpc>
                <a:spcPct val="100000"/>
              </a:lnSpc>
            </a:pPr>
            <a:r>
              <a:rPr lang="zh-CN" altLang="en-US" sz="2000" b="1"/>
              <a:t>   前不久发生的地震，对我校的教学楼及办公楼造成了严重破坏，多间</a:t>
            </a:r>
            <a:endParaRPr lang="zh-CN" altLang="en-US" sz="2000" b="1"/>
          </a:p>
          <a:p>
            <a:pPr algn="l">
              <a:lnSpc>
                <a:spcPct val="100000"/>
              </a:lnSpc>
            </a:pPr>
            <a:r>
              <a:rPr lang="zh-CN" altLang="en-US" sz="2000" b="1"/>
              <a:t>教室和办公室出现了不同程度的墙体开裂、变形等情况，严重威胁学生和</a:t>
            </a:r>
            <a:endParaRPr lang="zh-CN" altLang="en-US" sz="2000" b="1"/>
          </a:p>
          <a:p>
            <a:pPr algn="l">
              <a:lnSpc>
                <a:spcPct val="100000"/>
              </a:lnSpc>
            </a:pPr>
            <a:r>
              <a:rPr lang="zh-CN" altLang="en-US" sz="2000" b="1"/>
              <a:t>老师的生命安全，根据市政府召开的抗援救灾扩大会议精神，我校已暂时</a:t>
            </a:r>
            <a:endParaRPr lang="zh-CN" altLang="en-US" sz="2000" b="1"/>
          </a:p>
          <a:p>
            <a:pPr algn="l">
              <a:lnSpc>
                <a:spcPct val="100000"/>
              </a:lnSpc>
            </a:pPr>
            <a:r>
              <a:rPr lang="zh-CN" altLang="en-US" sz="2000" b="1"/>
              <a:t>将教学工作转移到开发区新建的校区内进行，下一步将对教学楼和办公楼</a:t>
            </a:r>
            <a:endParaRPr lang="zh-CN" altLang="en-US" sz="2000" b="1"/>
          </a:p>
          <a:p>
            <a:pPr algn="l">
              <a:lnSpc>
                <a:spcPct val="100000"/>
              </a:lnSpc>
            </a:pPr>
            <a:r>
              <a:rPr lang="zh-CN" altLang="en-US" sz="2000" b="1"/>
              <a:t>进行维修加固。由于资金上存在较大缺口，大约要500万元左右，在此请</a:t>
            </a:r>
            <a:endParaRPr lang="zh-CN" altLang="en-US" sz="2000" b="1"/>
          </a:p>
          <a:p>
            <a:pPr algn="l">
              <a:lnSpc>
                <a:spcPct val="100000"/>
              </a:lnSpc>
            </a:pPr>
            <a:r>
              <a:rPr lang="zh-CN" altLang="en-US" sz="2000" b="1"/>
              <a:t>市政府拨款。此外，拟添购一辆大巴车用于接送师生到新区上课，请求</a:t>
            </a:r>
            <a:endParaRPr lang="zh-CN" altLang="en-US" sz="2000" b="1"/>
          </a:p>
          <a:p>
            <a:pPr algn="l">
              <a:lnSpc>
                <a:spcPct val="100000"/>
              </a:lnSpc>
            </a:pPr>
            <a:r>
              <a:rPr lang="zh-CN" altLang="en-US" sz="2000" b="1"/>
              <a:t>至少补给20万元以上。</a:t>
            </a:r>
            <a:endParaRPr lang="zh-CN" altLang="en-US" sz="2000" b="1"/>
          </a:p>
          <a:p>
            <a:pPr algn="l">
              <a:lnSpc>
                <a:spcPct val="100000"/>
              </a:lnSpc>
            </a:pPr>
            <a:r>
              <a:rPr lang="zh-CN" altLang="en-US" sz="2000" b="1"/>
              <a:t>特此报告，请批准。</a:t>
            </a:r>
            <a:endParaRPr lang="zh-CN" altLang="en-US" sz="2000" b="1"/>
          </a:p>
          <a:p>
            <a:pPr algn="r">
              <a:lnSpc>
                <a:spcPct val="100000"/>
              </a:lnSpc>
            </a:pPr>
            <a:r>
              <a:rPr lang="zh-CN" altLang="en-US" sz="2000" b="1"/>
              <a:t>××市中等职业技术学校</a:t>
            </a:r>
            <a:endParaRPr lang="zh-CN" altLang="en-US" sz="2000" b="1"/>
          </a:p>
          <a:p>
            <a:pPr algn="r">
              <a:lnSpc>
                <a:spcPct val="100000"/>
              </a:lnSpc>
            </a:pPr>
            <a:r>
              <a:rPr lang="zh-CN" altLang="en-US" sz="2000" b="1"/>
              <a:t>二00八年六月二十五日</a:t>
            </a:r>
            <a:endParaRPr lang="zh-CN" altLang="en-US" sz="2000" b="1"/>
          </a:p>
          <a:p>
            <a:pPr algn="l">
              <a:lnSpc>
                <a:spcPct val="100000"/>
              </a:lnSpc>
            </a:pPr>
            <a:r>
              <a:rPr lang="zh-CN" altLang="en-US" sz="2000" b="1"/>
              <a:t>找出其中的五处错误并加以改正。</a:t>
            </a:r>
            <a:endParaRPr lang="zh-CN" altLang="en-US" sz="2000" b="1"/>
          </a:p>
        </p:txBody>
      </p:sp>
      <p:sp>
        <p:nvSpPr>
          <p:cNvPr id="4" name="文本框 3"/>
          <p:cNvSpPr txBox="1"/>
          <p:nvPr/>
        </p:nvSpPr>
        <p:spPr>
          <a:xfrm>
            <a:off x="3411855" y="427355"/>
            <a:ext cx="2110740" cy="398780"/>
          </a:xfrm>
          <a:prstGeom prst="rect">
            <a:avLst/>
          </a:prstGeom>
          <a:noFill/>
        </p:spPr>
        <p:txBody>
          <a:bodyPr wrap="none" rtlCol="0" anchor="t">
            <a:spAutoFit/>
          </a:bodyPr>
          <a:lstStyle/>
          <a:p>
            <a:r>
              <a:rPr lang="zh-CN" altLang="en-US" sz="2000" b="1">
                <a:sym typeface="+mn-ea"/>
              </a:rPr>
              <a:t>（本大题共5分）</a:t>
            </a:r>
            <a:endParaRPr lang="zh-CN" altLang="en-US" sz="2000" b="1">
              <a:sym typeface="+mn-ea"/>
            </a:endParaRPr>
          </a:p>
        </p:txBody>
      </p:sp>
      <p:pic>
        <p:nvPicPr>
          <p:cNvPr id="5" name="图片 4"/>
          <p:cNvPicPr>
            <a:picLocks noChangeAspect="1"/>
          </p:cNvPicPr>
          <p:nvPr/>
        </p:nvPicPr>
        <p:blipFill>
          <a:blip r:embed="rId1"/>
          <a:stretch>
            <a:fillRect/>
          </a:stretch>
        </p:blipFill>
        <p:spPr>
          <a:xfrm>
            <a:off x="9311640" y="982980"/>
            <a:ext cx="2425700" cy="2059940"/>
          </a:xfrm>
          <a:prstGeom prst="rect">
            <a:avLst/>
          </a:prstGeom>
        </p:spPr>
      </p:pic>
      <p:grpSp>
        <p:nvGrpSpPr>
          <p:cNvPr id="118" name="组合 117"/>
          <p:cNvGrpSpPr/>
          <p:nvPr/>
        </p:nvGrpSpPr>
        <p:grpSpPr>
          <a:xfrm>
            <a:off x="5953125" y="30797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868680" cy="818769"/>
              <a:chOff x="6973447" y="-30589"/>
              <a:chExt cx="868680"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1310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2"/>
    </p:custDataLst>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1175385" y="1096010"/>
            <a:ext cx="9519920" cy="5001895"/>
          </a:xfrm>
          <a:prstGeom prst="rect">
            <a:avLst/>
          </a:prstGeom>
          <a:noFill/>
          <a:ln w="9525">
            <a:noFill/>
          </a:ln>
        </p:spPr>
        <p:txBody>
          <a:bodyPr wrap="square">
            <a:spAutoFit/>
          </a:bodyPr>
          <a:lstStyle/>
          <a:p>
            <a:pPr marL="0" indent="0" algn="l">
              <a:lnSpc>
                <a:spcPct val="190000"/>
              </a:lnSpc>
            </a:pPr>
            <a:r>
              <a:rPr sz="2400" b="1" u="none">
                <a:latin typeface="楷体" panose="02010609060101010101" pitchFamily="49" charset="-122"/>
                <a:ea typeface="楷体" panose="02010609060101010101" pitchFamily="49" charset="-122"/>
                <a:cs typeface="宋体" panose="02010600030101010101" pitchFamily="2" charset="-122"/>
              </a:rPr>
              <a:t>答：</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90000"/>
              </a:lnSpc>
            </a:pPr>
            <a:r>
              <a:rPr sz="2400" b="1" u="none">
                <a:latin typeface="楷体" panose="02010609060101010101" pitchFamily="49" charset="-122"/>
                <a:ea typeface="楷体" panose="02010609060101010101" pitchFamily="49" charset="-122"/>
                <a:cs typeface="宋体" panose="02010600030101010101" pitchFamily="2" charset="-122"/>
              </a:rPr>
              <a:t>（1）</a:t>
            </a:r>
            <a:r>
              <a:rPr lang="zh-CN" sz="2400" b="1" u="none">
                <a:latin typeface="楷体" panose="02010609060101010101" pitchFamily="49" charset="-122"/>
                <a:ea typeface="楷体" panose="02010609060101010101" pitchFamily="49" charset="-122"/>
                <a:cs typeface="宋体" panose="02010600030101010101" pitchFamily="2" charset="-122"/>
              </a:rPr>
              <a:t>标题文种杂糅改为：</a:t>
            </a:r>
            <a:r>
              <a:rPr lang="zh-CN" altLang="en-US" sz="2000">
                <a:latin typeface="微软雅黑" panose="020B0503020204020204" charset="-122"/>
                <a:ea typeface="微软雅黑" panose="020B0503020204020204" charset="-122"/>
                <a:sym typeface="+mn-ea"/>
              </a:rPr>
              <a:t>关于维修加固教学楼及办公楼的请示</a:t>
            </a:r>
            <a:r>
              <a:rPr sz="2400" b="1" u="none">
                <a:latin typeface="楷体" panose="02010609060101010101" pitchFamily="49" charset="-122"/>
                <a:ea typeface="楷体" panose="02010609060101010101" pitchFamily="49" charset="-122"/>
                <a:cs typeface="宋体" panose="02010600030101010101" pitchFamily="2" charset="-122"/>
              </a:rPr>
              <a:t>；</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90000"/>
              </a:lnSpc>
            </a:pPr>
            <a:r>
              <a:rPr sz="2400" b="1" u="none">
                <a:latin typeface="楷体" panose="02010609060101010101" pitchFamily="49" charset="-122"/>
                <a:ea typeface="楷体" panose="02010609060101010101" pitchFamily="49" charset="-122"/>
                <a:cs typeface="宋体" panose="02010600030101010101" pitchFamily="2" charset="-122"/>
              </a:rPr>
              <a:t>（2）</a:t>
            </a:r>
            <a:r>
              <a:rPr lang="zh-CN" sz="2400" b="1" u="none">
                <a:latin typeface="楷体" panose="02010609060101010101" pitchFamily="49" charset="-122"/>
                <a:ea typeface="楷体" panose="02010609060101010101" pitchFamily="49" charset="-122"/>
                <a:cs typeface="宋体" panose="02010600030101010101" pitchFamily="2" charset="-122"/>
              </a:rPr>
              <a:t>没有发文字号：校中职字</a:t>
            </a:r>
            <a:r>
              <a:rPr lang="zh-CN" sz="2400" b="1">
                <a:latin typeface="楷体" panose="02010609060101010101" pitchFamily="49" charset="-122"/>
                <a:ea typeface="楷体" panose="02010609060101010101" pitchFamily="49" charset="-122"/>
                <a:cs typeface="宋体" panose="02010600030101010101" pitchFamily="2" charset="-122"/>
                <a:sym typeface="+mn-ea"/>
              </a:rPr>
              <a:t>〔</a:t>
            </a:r>
            <a:r>
              <a:rPr lang="en-US" altLang="zh-CN" sz="2400" b="1" u="none">
                <a:latin typeface="楷体" panose="02010609060101010101" pitchFamily="49" charset="-122"/>
                <a:ea typeface="楷体" panose="02010609060101010101" pitchFamily="49" charset="-122"/>
                <a:cs typeface="宋体" panose="02010600030101010101" pitchFamily="2" charset="-122"/>
              </a:rPr>
              <a:t>2008</a:t>
            </a:r>
            <a:r>
              <a:rPr lang="zh-CN" sz="2400" b="1">
                <a:latin typeface="楷体" panose="02010609060101010101" pitchFamily="49" charset="-122"/>
                <a:ea typeface="楷体" panose="02010609060101010101" pitchFamily="49" charset="-122"/>
                <a:cs typeface="宋体" panose="02010600030101010101" pitchFamily="2" charset="-122"/>
                <a:sym typeface="+mn-ea"/>
              </a:rPr>
              <a:t>〕</a:t>
            </a:r>
            <a:r>
              <a:rPr lang="zh-CN" altLang="en-US" sz="2400" b="1" u="none">
                <a:latin typeface="楷体" panose="02010609060101010101" pitchFamily="49" charset="-122"/>
                <a:ea typeface="楷体" panose="02010609060101010101" pitchFamily="49" charset="-122"/>
                <a:cs typeface="宋体" panose="02010600030101010101" pitchFamily="2" charset="-122"/>
              </a:rPr>
              <a:t>×号</a:t>
            </a:r>
            <a:r>
              <a:rPr sz="2400" b="1" u="none">
                <a:latin typeface="楷体" panose="02010609060101010101" pitchFamily="49" charset="-122"/>
                <a:ea typeface="楷体" panose="02010609060101010101" pitchFamily="49" charset="-122"/>
                <a:cs typeface="宋体" panose="02010600030101010101" pitchFamily="2" charset="-122"/>
              </a:rPr>
              <a:t>；</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90000"/>
              </a:lnSpc>
            </a:pPr>
            <a:r>
              <a:rPr sz="2400" b="1" u="none">
                <a:latin typeface="楷体" panose="02010609060101010101" pitchFamily="49" charset="-122"/>
                <a:ea typeface="楷体" panose="02010609060101010101" pitchFamily="49" charset="-122"/>
                <a:cs typeface="宋体" panose="02010600030101010101" pitchFamily="2" charset="-122"/>
              </a:rPr>
              <a:t>（3）</a:t>
            </a:r>
            <a:r>
              <a:rPr lang="zh-CN" sz="2400" b="1" u="none">
                <a:latin typeface="楷体" panose="02010609060101010101" pitchFamily="49" charset="-122"/>
                <a:ea typeface="楷体" panose="02010609060101010101" pitchFamily="49" charset="-122"/>
                <a:cs typeface="宋体" panose="02010600030101010101" pitchFamily="2" charset="-122"/>
              </a:rPr>
              <a:t>请示要求一文一事，去掉</a:t>
            </a:r>
            <a:r>
              <a:rPr lang="en-US" altLang="zh-CN" sz="2400" b="1" u="none">
                <a:latin typeface="楷体" panose="02010609060101010101" pitchFamily="49" charset="-122"/>
                <a:ea typeface="楷体" panose="02010609060101010101" pitchFamily="49" charset="-122"/>
                <a:cs typeface="宋体" panose="02010600030101010101" pitchFamily="2" charset="-122"/>
              </a:rPr>
              <a:t>“</a:t>
            </a:r>
            <a:r>
              <a:rPr lang="zh-CN" altLang="en-US" sz="2000">
                <a:latin typeface="微软雅黑" panose="020B0503020204020204" charset="-122"/>
                <a:ea typeface="微软雅黑" panose="020B0503020204020204" charset="-122"/>
                <a:cs typeface="微软雅黑" panose="020B0503020204020204" charset="-122"/>
                <a:sym typeface="+mn-ea"/>
              </a:rPr>
              <a:t>此外，拟添购一辆大巴车用于接送师生到新区上课，请求至少补给20万元以上。</a:t>
            </a:r>
            <a:r>
              <a:rPr lang="en-US" altLang="zh-CN" sz="2000">
                <a:latin typeface="微软雅黑" panose="020B0503020204020204" charset="-122"/>
                <a:ea typeface="微软雅黑" panose="020B0503020204020204" charset="-122"/>
                <a:cs typeface="微软雅黑" panose="020B0503020204020204" charset="-122"/>
                <a:sym typeface="+mn-ea"/>
              </a:rPr>
              <a:t>”</a:t>
            </a:r>
            <a:r>
              <a:rPr lang="zh-CN" altLang="en-US" sz="2000">
                <a:latin typeface="微软雅黑" panose="020B0503020204020204" charset="-122"/>
                <a:ea typeface="微软雅黑" panose="020B0503020204020204" charset="-122"/>
                <a:cs typeface="微软雅黑" panose="020B0503020204020204" charset="-122"/>
                <a:sym typeface="+mn-ea"/>
              </a:rPr>
              <a:t>这句话</a:t>
            </a:r>
            <a:r>
              <a:rPr sz="2400" b="1" u="none">
                <a:latin typeface="楷体" panose="02010609060101010101" pitchFamily="49" charset="-122"/>
                <a:ea typeface="楷体" panose="02010609060101010101" pitchFamily="49" charset="-122"/>
                <a:cs typeface="宋体" panose="02010600030101010101" pitchFamily="2" charset="-122"/>
              </a:rPr>
              <a:t>；</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90000"/>
              </a:lnSpc>
            </a:pPr>
            <a:r>
              <a:rPr sz="2400" b="1" u="none">
                <a:latin typeface="楷体" panose="02010609060101010101" pitchFamily="49" charset="-122"/>
                <a:ea typeface="楷体" panose="02010609060101010101" pitchFamily="49" charset="-122"/>
                <a:cs typeface="宋体" panose="02010600030101010101" pitchFamily="2" charset="-122"/>
              </a:rPr>
              <a:t>（4）</a:t>
            </a:r>
            <a:r>
              <a:rPr lang="zh-CN" sz="2400" b="1" u="none">
                <a:latin typeface="楷体" panose="02010609060101010101" pitchFamily="49" charset="-122"/>
                <a:ea typeface="楷体" panose="02010609060101010101" pitchFamily="49" charset="-122"/>
                <a:cs typeface="宋体" panose="02010600030101010101" pitchFamily="2" charset="-122"/>
              </a:rPr>
              <a:t>惯用语</a:t>
            </a:r>
            <a:r>
              <a:rPr lang="en-US" altLang="zh-CN" sz="2400" b="1" u="none">
                <a:latin typeface="楷体" panose="02010609060101010101" pitchFamily="49" charset="-122"/>
                <a:ea typeface="楷体" panose="02010609060101010101" pitchFamily="49" charset="-122"/>
                <a:cs typeface="宋体" panose="02010600030101010101" pitchFamily="2" charset="-122"/>
              </a:rPr>
              <a:t>“</a:t>
            </a:r>
            <a:r>
              <a:rPr lang="zh-CN" altLang="en-US" sz="2000">
                <a:latin typeface="微软雅黑" panose="020B0503020204020204" charset="-122"/>
                <a:ea typeface="微软雅黑" panose="020B0503020204020204" charset="-122"/>
                <a:sym typeface="+mn-ea"/>
              </a:rPr>
              <a:t>特此报告，请批准。</a:t>
            </a:r>
            <a:r>
              <a:rPr lang="en-US" altLang="zh-CN" sz="2400" b="1">
                <a:sym typeface="+mn-ea"/>
              </a:rPr>
              <a:t>”</a:t>
            </a:r>
            <a:r>
              <a:rPr lang="zh-CN" altLang="en-US" sz="2400" b="1">
                <a:sym typeface="+mn-ea"/>
              </a:rPr>
              <a:t>改为</a:t>
            </a:r>
            <a:r>
              <a:rPr lang="en-US" altLang="zh-CN" sz="2400" b="1">
                <a:sym typeface="+mn-ea"/>
              </a:rPr>
              <a:t>“</a:t>
            </a:r>
            <a:r>
              <a:rPr lang="zh-CN" altLang="en-US" sz="2000">
                <a:latin typeface="微软雅黑" panose="020B0503020204020204" charset="-122"/>
                <a:ea typeface="微软雅黑" panose="020B0503020204020204" charset="-122"/>
                <a:sym typeface="+mn-ea"/>
              </a:rPr>
              <a:t>妥否，请批复</a:t>
            </a:r>
            <a:r>
              <a:rPr lang="en-US" altLang="zh-CN" sz="2000">
                <a:latin typeface="微软雅黑" panose="020B0503020204020204" charset="-122"/>
                <a:ea typeface="微软雅黑" panose="020B0503020204020204" charset="-122"/>
                <a:sym typeface="+mn-ea"/>
              </a:rPr>
              <a:t>”</a:t>
            </a:r>
            <a:r>
              <a:rPr sz="2400" b="1" u="none">
                <a:latin typeface="楷体" panose="02010609060101010101" pitchFamily="49" charset="-122"/>
                <a:ea typeface="楷体" panose="02010609060101010101" pitchFamily="49" charset="-122"/>
                <a:cs typeface="宋体" panose="02010600030101010101" pitchFamily="2" charset="-122"/>
              </a:rPr>
              <a:t>；</a:t>
            </a:r>
            <a:endParaRPr sz="2400" b="1" u="none">
              <a:latin typeface="楷体" panose="02010609060101010101" pitchFamily="49" charset="-122"/>
              <a:ea typeface="楷体" panose="02010609060101010101" pitchFamily="49" charset="-122"/>
              <a:cs typeface="宋体" panose="02010600030101010101" pitchFamily="2" charset="-122"/>
            </a:endParaRPr>
          </a:p>
          <a:p>
            <a:pPr marL="0" indent="0" algn="l">
              <a:lnSpc>
                <a:spcPct val="190000"/>
              </a:lnSpc>
            </a:pPr>
            <a:r>
              <a:rPr sz="2400" b="1" u="none">
                <a:latin typeface="楷体" panose="02010609060101010101" pitchFamily="49" charset="-122"/>
                <a:ea typeface="楷体" panose="02010609060101010101" pitchFamily="49" charset="-122"/>
                <a:cs typeface="宋体" panose="02010600030101010101" pitchFamily="2" charset="-122"/>
              </a:rPr>
              <a:t>（5）成文日期的</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二00八年六月二十五日</a:t>
            </a:r>
            <a:r>
              <a:rPr sz="2400" b="1" u="none">
                <a:latin typeface="楷体" panose="02010609060101010101" pitchFamily="49" charset="-122"/>
                <a:ea typeface="楷体" panose="02010609060101010101" pitchFamily="49" charset="-122"/>
                <a:cs typeface="宋体" panose="02010600030101010101" pitchFamily="2" charset="-122"/>
              </a:rPr>
              <a:t>应改为</a:t>
            </a:r>
            <a:r>
              <a:rPr lang="en-US" sz="2400" b="1" u="none">
                <a:latin typeface="楷体" panose="02010609060101010101" pitchFamily="49" charset="-122"/>
                <a:ea typeface="楷体" panose="02010609060101010101" pitchFamily="49" charset="-122"/>
                <a:cs typeface="宋体" panose="02010600030101010101" pitchFamily="2" charset="-122"/>
              </a:rPr>
              <a:t>2008</a:t>
            </a:r>
            <a:r>
              <a:rPr sz="2400" b="1" u="none">
                <a:latin typeface="楷体" panose="02010609060101010101" pitchFamily="49" charset="-122"/>
                <a:ea typeface="楷体" panose="02010609060101010101" pitchFamily="49" charset="-122"/>
                <a:cs typeface="宋体" panose="02010600030101010101" pitchFamily="2" charset="-122"/>
              </a:rPr>
              <a:t>年6月</a:t>
            </a:r>
            <a:r>
              <a:rPr lang="en-US" sz="2400" b="1" u="none">
                <a:latin typeface="楷体" panose="02010609060101010101" pitchFamily="49" charset="-122"/>
                <a:ea typeface="楷体" panose="02010609060101010101" pitchFamily="49" charset="-122"/>
                <a:cs typeface="宋体" panose="02010600030101010101" pitchFamily="2" charset="-122"/>
              </a:rPr>
              <a:t>25</a:t>
            </a:r>
            <a:r>
              <a:rPr sz="2400" b="1" u="none">
                <a:latin typeface="楷体" panose="02010609060101010101" pitchFamily="49" charset="-122"/>
                <a:ea typeface="楷体" panose="02010609060101010101" pitchFamily="49" charset="-122"/>
                <a:cs typeface="宋体" panose="02010600030101010101" pitchFamily="2" charset="-122"/>
              </a:rPr>
              <a:t>日。</a:t>
            </a:r>
            <a:endParaRPr sz="2400" b="1" u="none">
              <a:latin typeface="楷体" panose="02010609060101010101" pitchFamily="49" charset="-122"/>
              <a:ea typeface="楷体" panose="02010609060101010101" pitchFamily="49" charset="-122"/>
              <a:cs typeface="宋体" panose="02010600030101010101" pitchFamily="2" charset="-122"/>
            </a:endParaRPr>
          </a:p>
        </p:txBody>
      </p:sp>
      <p:sp>
        <p:nvSpPr>
          <p:cNvPr id="4" name="标题 3"/>
          <p:cNvSpPr>
            <a:spLocks noGrp="1"/>
          </p:cNvSpPr>
          <p:nvPr>
            <p:ph type="title"/>
          </p:nvPr>
        </p:nvSpPr>
        <p:spPr>
          <a:xfrm>
            <a:off x="282575" y="571500"/>
            <a:ext cx="1542415" cy="607695"/>
          </a:xfrm>
          <a:solidFill>
            <a:srgbClr val="FFC000"/>
          </a:solidFill>
        </p:spPr>
        <p:txBody>
          <a:bodyPr/>
          <a:lstStyle/>
          <a:p>
            <a:pPr algn="l"/>
            <a:r>
              <a:rPr lang="zh-CN" altLang="en-US" sz="3200" b="1"/>
              <a:t>改错题</a:t>
            </a:r>
            <a:endParaRPr lang="zh-CN" altLang="en-US" sz="3200" b="1"/>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78485" y="638175"/>
            <a:ext cx="1542415" cy="607695"/>
          </a:xfrm>
          <a:solidFill>
            <a:srgbClr val="FFC000"/>
          </a:solidFill>
        </p:spPr>
        <p:txBody>
          <a:bodyPr/>
          <a:lstStyle/>
          <a:p>
            <a:pPr algn="l"/>
            <a:r>
              <a:rPr lang="zh-CN" altLang="en-US" sz="3200" b="1"/>
              <a:t>改错题</a:t>
            </a:r>
            <a:endParaRPr lang="zh-CN" altLang="en-US" sz="3200" b="1"/>
          </a:p>
        </p:txBody>
      </p:sp>
      <p:sp>
        <p:nvSpPr>
          <p:cNvPr id="3" name="内容占位符 2"/>
          <p:cNvSpPr>
            <a:spLocks noGrp="1"/>
          </p:cNvSpPr>
          <p:nvPr>
            <p:ph idx="1"/>
          </p:nvPr>
        </p:nvSpPr>
        <p:spPr>
          <a:xfrm>
            <a:off x="906145" y="982980"/>
            <a:ext cx="8152765" cy="5408295"/>
          </a:xfrm>
        </p:spPr>
        <p:txBody>
          <a:bodyPr/>
          <a:lstStyle/>
          <a:p>
            <a:pPr algn="l">
              <a:lnSpc>
                <a:spcPct val="100000"/>
              </a:lnSpc>
            </a:pPr>
            <a:endParaRPr lang="zh-CN" altLang="en-US" sz="2000" b="1"/>
          </a:p>
          <a:p>
            <a:pPr algn="ctr">
              <a:lnSpc>
                <a:spcPct val="100000"/>
              </a:lnSpc>
            </a:pPr>
            <a:r>
              <a:rPr lang="zh-CN" altLang="en-US" sz="2000" b="1"/>
              <a:t>××厂关于批转《</a:t>
            </a:r>
            <a:r>
              <a:rPr lang="zh-CN" altLang="en-US" sz="2000" b="1">
                <a:sym typeface="+mn-ea"/>
              </a:rPr>
              <a:t>××集团公司关于开展</a:t>
            </a:r>
            <a:r>
              <a:rPr lang="zh-CN" altLang="en-US" sz="2000" b="1"/>
              <a:t>设备大检查的通知》的通知</a:t>
            </a:r>
            <a:endParaRPr lang="zh-CN" altLang="en-US" sz="2000" b="1"/>
          </a:p>
          <a:p>
            <a:pPr algn="l">
              <a:lnSpc>
                <a:spcPct val="100000"/>
              </a:lnSpc>
            </a:pPr>
            <a:r>
              <a:rPr lang="zh-CN" altLang="en-US" sz="2000" b="1"/>
              <a:t>各车间、处、科室，各党支部：</a:t>
            </a:r>
            <a:endParaRPr lang="zh-CN" altLang="en-US" sz="2000" b="1"/>
          </a:p>
          <a:p>
            <a:pPr algn="l">
              <a:lnSpc>
                <a:spcPct val="100000"/>
              </a:lnSpc>
            </a:pPr>
            <a:r>
              <a:rPr lang="zh-CN" altLang="en-US" sz="2000" b="1"/>
              <a:t>    现将××字</a:t>
            </a:r>
            <a:r>
              <a:rPr lang="en-US" altLang="zh-CN" sz="2000" b="1"/>
              <a:t>[</a:t>
            </a:r>
            <a:r>
              <a:rPr lang="zh-CN" altLang="en-US" sz="2000" b="1"/>
              <a:t>2005]3号（《××集团公司关于开展设备大检查</a:t>
            </a:r>
            <a:endParaRPr lang="zh-CN" altLang="en-US" sz="2000" b="1"/>
          </a:p>
          <a:p>
            <a:pPr algn="l">
              <a:lnSpc>
                <a:spcPct val="100000"/>
              </a:lnSpc>
            </a:pPr>
            <a:r>
              <a:rPr lang="zh-CN" altLang="en-US" sz="2000" b="1"/>
              <a:t>的通知）发给你们，望认真贯彻执行。</a:t>
            </a:r>
            <a:endParaRPr lang="zh-CN" altLang="en-US" sz="2000" b="1"/>
          </a:p>
          <a:p>
            <a:pPr algn="l">
              <a:lnSpc>
                <a:spcPct val="100000"/>
              </a:lnSpc>
            </a:pPr>
            <a:r>
              <a:rPr lang="zh-CN" altLang="en-US" sz="2000" b="1"/>
              <a:t>    设备安全，是生产安全的前提，近几年来，全国各地因设备</a:t>
            </a:r>
            <a:endParaRPr lang="zh-CN" altLang="en-US" sz="2000" b="1"/>
          </a:p>
          <a:p>
            <a:pPr algn="l">
              <a:lnSpc>
                <a:spcPct val="100000"/>
              </a:lnSpc>
            </a:pPr>
            <a:r>
              <a:rPr lang="zh-CN" altLang="en-US" sz="2000" b="1"/>
              <a:t>故障导此科伤群亡的事故时有发生。各部门必须高度重视设备安全，</a:t>
            </a:r>
            <a:endParaRPr lang="zh-CN" altLang="en-US" sz="2000" b="1"/>
          </a:p>
          <a:p>
            <a:pPr algn="l">
              <a:lnSpc>
                <a:spcPct val="100000"/>
              </a:lnSpc>
            </a:pPr>
            <a:r>
              <a:rPr lang="zh-CN" altLang="en-US" sz="2000" b="1"/>
              <a:t>完备制度，加强纪律，竖决杜施损害企业发展的类似事件的发生。</a:t>
            </a:r>
            <a:endParaRPr lang="zh-CN" altLang="en-US" sz="2000" b="1"/>
          </a:p>
          <a:p>
            <a:pPr algn="r">
              <a:lnSpc>
                <a:spcPct val="100000"/>
              </a:lnSpc>
            </a:pPr>
            <a:r>
              <a:rPr lang="zh-CN" altLang="en-US" sz="2000" b="1"/>
              <a:t>××厂(印章)</a:t>
            </a:r>
            <a:endParaRPr lang="zh-CN" altLang="en-US" sz="2000" b="1"/>
          </a:p>
          <a:p>
            <a:pPr algn="r">
              <a:lnSpc>
                <a:spcPct val="100000"/>
              </a:lnSpc>
            </a:pPr>
            <a:r>
              <a:rPr lang="zh-CN" altLang="en-US" sz="2000" b="1"/>
              <a:t>2005年3月5日</a:t>
            </a:r>
            <a:endParaRPr lang="zh-CN" altLang="en-US" sz="2000" b="1"/>
          </a:p>
          <a:p>
            <a:pPr algn="l">
              <a:lnSpc>
                <a:spcPct val="100000"/>
              </a:lnSpc>
            </a:pPr>
            <a:r>
              <a:rPr lang="zh-CN" altLang="en-US" sz="2000" b="1"/>
              <a:t>附件：××集团公司关于开展设备大检查的通知</a:t>
            </a:r>
            <a:endParaRPr lang="zh-CN" altLang="en-US" sz="2000" b="1"/>
          </a:p>
          <a:p>
            <a:pPr algn="l">
              <a:lnSpc>
                <a:spcPct val="100000"/>
              </a:lnSpc>
            </a:pPr>
            <a:endParaRPr lang="zh-CN" altLang="en-US" sz="2000" b="1"/>
          </a:p>
          <a:p>
            <a:pPr algn="l">
              <a:lnSpc>
                <a:spcPct val="100000"/>
              </a:lnSpc>
            </a:pPr>
            <a:r>
              <a:rPr lang="zh-CN" altLang="en-US" sz="2000" b="1"/>
              <a:t>请找出其中的五处错误并加以改正。</a:t>
            </a:r>
            <a:endParaRPr lang="zh-CN" altLang="en-US" sz="2000" b="1"/>
          </a:p>
        </p:txBody>
      </p:sp>
      <p:sp>
        <p:nvSpPr>
          <p:cNvPr id="4" name="文本框 3"/>
          <p:cNvSpPr txBox="1"/>
          <p:nvPr/>
        </p:nvSpPr>
        <p:spPr>
          <a:xfrm>
            <a:off x="3411855" y="427355"/>
            <a:ext cx="2110740" cy="398780"/>
          </a:xfrm>
          <a:prstGeom prst="rect">
            <a:avLst/>
          </a:prstGeom>
          <a:noFill/>
        </p:spPr>
        <p:txBody>
          <a:bodyPr wrap="none" rtlCol="0" anchor="t">
            <a:spAutoFit/>
          </a:bodyPr>
          <a:lstStyle/>
          <a:p>
            <a:r>
              <a:rPr lang="zh-CN" altLang="en-US" sz="2000" b="1">
                <a:sym typeface="+mn-ea"/>
              </a:rPr>
              <a:t>（本大题共5分）</a:t>
            </a:r>
            <a:endParaRPr lang="zh-CN" altLang="en-US" sz="2000" b="1">
              <a:sym typeface="+mn-ea"/>
            </a:endParaRPr>
          </a:p>
        </p:txBody>
      </p:sp>
      <p:pic>
        <p:nvPicPr>
          <p:cNvPr id="5" name="图片 4"/>
          <p:cNvPicPr>
            <a:picLocks noChangeAspect="1"/>
          </p:cNvPicPr>
          <p:nvPr/>
        </p:nvPicPr>
        <p:blipFill>
          <a:blip r:embed="rId1"/>
          <a:stretch>
            <a:fillRect/>
          </a:stretch>
        </p:blipFill>
        <p:spPr>
          <a:xfrm>
            <a:off x="8844280" y="1073785"/>
            <a:ext cx="2756535" cy="2340610"/>
          </a:xfrm>
          <a:prstGeom prst="rect">
            <a:avLst/>
          </a:prstGeom>
        </p:spPr>
      </p:pic>
      <p:grpSp>
        <p:nvGrpSpPr>
          <p:cNvPr id="6" name="组合 5"/>
          <p:cNvGrpSpPr/>
          <p:nvPr/>
        </p:nvGrpSpPr>
        <p:grpSpPr>
          <a:xfrm>
            <a:off x="5914390" y="427355"/>
            <a:ext cx="1042670" cy="818594"/>
            <a:chOff x="5061803" y="-17621"/>
            <a:chExt cx="1042670" cy="818769"/>
          </a:xfrm>
        </p:grpSpPr>
        <p:cxnSp>
          <p:nvCxnSpPr>
            <p:cNvPr id="7" name="直接箭头连接符 6"/>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8" name="组合 7"/>
            <p:cNvGrpSpPr/>
            <p:nvPr/>
          </p:nvGrpSpPr>
          <p:grpSpPr>
            <a:xfrm>
              <a:off x="5198768" y="-17621"/>
              <a:ext cx="868680" cy="818769"/>
              <a:chOff x="6973447" y="-30589"/>
              <a:chExt cx="868680" cy="818769"/>
            </a:xfrm>
          </p:grpSpPr>
          <p:sp>
            <p:nvSpPr>
              <p:cNvPr id="9" name="矩形 8"/>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1210</a:t>
                </a:r>
                <a:endParaRPr lang="en-US" altLang="zh-CN" dirty="0" smtClean="0">
                  <a:latin typeface="楷体" panose="02010609060101010101" pitchFamily="49" charset="-122"/>
                  <a:ea typeface="楷体" panose="02010609060101010101" pitchFamily="49" charset="-122"/>
                </a:endParaRPr>
              </a:p>
            </p:txBody>
          </p:sp>
          <p:sp>
            <p:nvSpPr>
              <p:cNvPr id="10" name="矩形 9"/>
              <p:cNvSpPr/>
              <p:nvPr/>
            </p:nvSpPr>
            <p:spPr>
              <a:xfrm>
                <a:off x="6973447" y="-30589"/>
                <a:ext cx="868680"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分析题</a:t>
                </a:r>
                <a:endParaRPr lang="zh-CN" altLang="en-US" dirty="0" smtClean="0">
                  <a:latin typeface="楷体" panose="02010609060101010101" pitchFamily="49" charset="-122"/>
                  <a:ea typeface="楷体" panose="02010609060101010101" pitchFamily="49" charset="-122"/>
                </a:endParaRPr>
              </a:p>
            </p:txBody>
          </p:sp>
          <p:sp>
            <p:nvSpPr>
              <p:cNvPr id="11" name="等腰三角形 10"/>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2"/>
    </p:custDataLst>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932180" y="1349375"/>
            <a:ext cx="9850755" cy="4399915"/>
          </a:xfrm>
          <a:prstGeom prst="rect">
            <a:avLst/>
          </a:prstGeom>
          <a:noFill/>
          <a:ln w="9525">
            <a:noFill/>
          </a:ln>
        </p:spPr>
        <p:txBody>
          <a:bodyPr wrap="square">
            <a:spAutoFit/>
          </a:bodyPr>
          <a:lstStyle/>
          <a:p>
            <a:pPr marL="0" indent="0" algn="l">
              <a:lnSpc>
                <a:spcPct val="200000"/>
              </a:lnSpc>
            </a:pPr>
            <a:r>
              <a:rPr sz="2000" b="1" u="none" dirty="0">
                <a:latin typeface="楷体" panose="02010609060101010101" pitchFamily="49" charset="-122"/>
                <a:ea typeface="楷体" panose="02010609060101010101" pitchFamily="49" charset="-122"/>
                <a:cs typeface="宋体" panose="02010600030101010101" pitchFamily="2" charset="-122"/>
              </a:rPr>
              <a:t>答：</a:t>
            </a:r>
            <a:endParaRPr sz="2000" b="1" u="none" dirty="0">
              <a:latin typeface="楷体" panose="02010609060101010101" pitchFamily="49" charset="-122"/>
              <a:ea typeface="楷体" panose="02010609060101010101" pitchFamily="49" charset="-122"/>
              <a:cs typeface="宋体" panose="02010600030101010101" pitchFamily="2" charset="-122"/>
            </a:endParaRPr>
          </a:p>
          <a:p>
            <a:pPr marL="0" indent="0" algn="l">
              <a:lnSpc>
                <a:spcPct val="200000"/>
              </a:lnSpc>
            </a:pPr>
            <a:r>
              <a:rPr sz="2000" b="1" u="none" dirty="0">
                <a:latin typeface="楷体" panose="02010609060101010101" pitchFamily="49" charset="-122"/>
                <a:ea typeface="楷体" panose="02010609060101010101" pitchFamily="49" charset="-122"/>
                <a:cs typeface="宋体" panose="02010600030101010101" pitchFamily="2" charset="-122"/>
              </a:rPr>
              <a:t>（1）</a:t>
            </a:r>
            <a:r>
              <a:rPr lang="zh-CN" sz="2000" b="1" u="none" dirty="0">
                <a:latin typeface="楷体" panose="02010609060101010101" pitchFamily="49" charset="-122"/>
                <a:ea typeface="楷体" panose="02010609060101010101" pitchFamily="49" charset="-122"/>
                <a:cs typeface="宋体" panose="02010600030101010101" pitchFamily="2" charset="-122"/>
              </a:rPr>
              <a:t>标题改为</a:t>
            </a:r>
            <a:r>
              <a:rPr lang="zh-CN" altLang="en-US" sz="2000" dirty="0">
                <a:latin typeface="微软雅黑" panose="020B0503020204020204" charset="-122"/>
                <a:ea typeface="微软雅黑" panose="020B0503020204020204" charset="-122"/>
                <a:sym typeface="+mn-ea"/>
              </a:rPr>
              <a:t>××厂转发关于××集团公司关于开展设备大检查的通知</a:t>
            </a:r>
            <a:endParaRPr sz="2000" u="none" dirty="0">
              <a:latin typeface="微软雅黑" panose="020B0503020204020204" charset="-122"/>
              <a:ea typeface="微软雅黑" panose="020B0503020204020204" charset="-122"/>
              <a:cs typeface="宋体" panose="02010600030101010101" pitchFamily="2" charset="-122"/>
            </a:endParaRPr>
          </a:p>
          <a:p>
            <a:pPr marL="0" indent="0" algn="l">
              <a:lnSpc>
                <a:spcPct val="200000"/>
              </a:lnSpc>
            </a:pPr>
            <a:r>
              <a:rPr sz="2000" b="1" u="none" dirty="0">
                <a:latin typeface="楷体" panose="02010609060101010101" pitchFamily="49" charset="-122"/>
                <a:ea typeface="楷体" panose="02010609060101010101" pitchFamily="49" charset="-122"/>
                <a:cs typeface="宋体" panose="02010600030101010101" pitchFamily="2" charset="-122"/>
              </a:rPr>
              <a:t>（2）</a:t>
            </a:r>
            <a:r>
              <a:rPr lang="zh-CN" sz="2000" b="1" u="none" dirty="0">
                <a:latin typeface="楷体" panose="02010609060101010101" pitchFamily="49" charset="-122"/>
                <a:ea typeface="楷体" panose="02010609060101010101" pitchFamily="49" charset="-122"/>
                <a:cs typeface="宋体" panose="02010600030101010101" pitchFamily="2" charset="-122"/>
              </a:rPr>
              <a:t>正文引用错误，改为</a:t>
            </a:r>
            <a:r>
              <a:rPr lang="zh-CN" altLang="en-US" sz="2000" b="1" dirty="0">
                <a:latin typeface="楷体" panose="02010609060101010101" pitchFamily="49" charset="-122"/>
                <a:ea typeface="楷体" panose="02010609060101010101" pitchFamily="49" charset="-122"/>
                <a:cs typeface="楷体" panose="02010609060101010101" pitchFamily="49" charset="-122"/>
                <a:sym typeface="+mn-ea"/>
              </a:rPr>
              <a:t>：</a:t>
            </a:r>
            <a:r>
              <a:rPr lang="zh-CN" altLang="en-US" sz="2000" b="1" dirty="0">
                <a:sym typeface="+mn-ea"/>
              </a:rPr>
              <a:t>现将</a:t>
            </a:r>
            <a:r>
              <a:rPr lang="zh-CN" altLang="en-US" sz="2000" b="1" dirty="0" smtClean="0">
                <a:sym typeface="+mn-ea"/>
              </a:rPr>
              <a:t>《××集团公司关于开展设备大检查的通知》</a:t>
            </a:r>
            <a:endParaRPr lang="en-US" altLang="zh-CN" sz="2000" b="1" dirty="0">
              <a:sym typeface="+mn-ea"/>
            </a:endParaRPr>
          </a:p>
          <a:p>
            <a:pPr marL="0" indent="0" algn="l">
              <a:lnSpc>
                <a:spcPct val="200000"/>
              </a:lnSpc>
            </a:pPr>
            <a:r>
              <a:rPr lang="zh-CN" altLang="en-US" sz="2000" b="1" dirty="0" smtClean="0">
                <a:sym typeface="+mn-ea"/>
              </a:rPr>
              <a:t>（</a:t>
            </a:r>
            <a:r>
              <a:rPr lang="zh-CN" altLang="en-US" sz="2000" b="1" dirty="0">
                <a:sym typeface="+mn-ea"/>
              </a:rPr>
              <a:t>××字</a:t>
            </a:r>
            <a:r>
              <a:rPr lang="zh-CN" sz="2000" b="1">
                <a:latin typeface="楷体" panose="02010609060101010101" pitchFamily="49" charset="-122"/>
                <a:ea typeface="楷体" panose="02010609060101010101" pitchFamily="49" charset="-122"/>
                <a:cs typeface="宋体" panose="02010600030101010101" pitchFamily="2" charset="-122"/>
                <a:sym typeface="+mn-ea"/>
              </a:rPr>
              <a:t>〔</a:t>
            </a:r>
            <a:r>
              <a:rPr lang="zh-CN" altLang="en-US" sz="2000" dirty="0">
                <a:sym typeface="+mn-ea"/>
              </a:rPr>
              <a:t>2005</a:t>
            </a:r>
            <a:r>
              <a:rPr lang="zh-CN" sz="2000" b="1">
                <a:latin typeface="楷体" panose="02010609060101010101" pitchFamily="49" charset="-122"/>
                <a:ea typeface="楷体" panose="02010609060101010101" pitchFamily="49" charset="-122"/>
                <a:cs typeface="宋体" panose="02010600030101010101" pitchFamily="2" charset="-122"/>
                <a:sym typeface="+mn-ea"/>
              </a:rPr>
              <a:t>〕</a:t>
            </a:r>
            <a:r>
              <a:rPr lang="zh-CN" altLang="en-US" sz="2000" dirty="0">
                <a:sym typeface="+mn-ea"/>
              </a:rPr>
              <a:t>3号）</a:t>
            </a:r>
            <a:r>
              <a:rPr lang="zh-CN" altLang="en-US" sz="2000" b="1" dirty="0">
                <a:sym typeface="+mn-ea"/>
              </a:rPr>
              <a:t>发给你们</a:t>
            </a:r>
            <a:r>
              <a:rPr sz="2000" b="1" u="none" dirty="0">
                <a:latin typeface="楷体" panose="02010609060101010101" pitchFamily="49" charset="-122"/>
                <a:ea typeface="楷体" panose="02010609060101010101" pitchFamily="49" charset="-122"/>
                <a:cs typeface="宋体" panose="02010600030101010101" pitchFamily="2" charset="-122"/>
              </a:rPr>
              <a:t>；</a:t>
            </a:r>
            <a:endParaRPr sz="2000" b="1" u="none" dirty="0">
              <a:latin typeface="楷体" panose="02010609060101010101" pitchFamily="49" charset="-122"/>
              <a:ea typeface="楷体" panose="02010609060101010101" pitchFamily="49" charset="-122"/>
              <a:cs typeface="宋体" panose="02010600030101010101" pitchFamily="2" charset="-122"/>
            </a:endParaRPr>
          </a:p>
          <a:p>
            <a:pPr marL="0" indent="0" algn="l">
              <a:lnSpc>
                <a:spcPct val="200000"/>
              </a:lnSpc>
            </a:pPr>
            <a:r>
              <a:rPr sz="2000" b="1" u="none" dirty="0">
                <a:latin typeface="楷体" panose="02010609060101010101" pitchFamily="49" charset="-122"/>
                <a:ea typeface="楷体" panose="02010609060101010101" pitchFamily="49" charset="-122"/>
                <a:cs typeface="宋体" panose="02010600030101010101" pitchFamily="2" charset="-122"/>
              </a:rPr>
              <a:t>（3）</a:t>
            </a:r>
            <a:r>
              <a:rPr lang="zh-CN" sz="2000" b="1" u="none" dirty="0">
                <a:latin typeface="楷体" panose="02010609060101010101" pitchFamily="49" charset="-122"/>
                <a:ea typeface="楷体" panose="02010609060101010101" pitchFamily="49" charset="-122"/>
                <a:cs typeface="宋体" panose="02010600030101010101" pitchFamily="2" charset="-122"/>
              </a:rPr>
              <a:t>缺少发文字号改为×厂发</a:t>
            </a:r>
            <a:r>
              <a:rPr lang="zh-CN" sz="2000" b="1">
                <a:latin typeface="楷体" panose="02010609060101010101" pitchFamily="49" charset="-122"/>
                <a:ea typeface="楷体" panose="02010609060101010101" pitchFamily="49" charset="-122"/>
                <a:cs typeface="宋体" panose="02010600030101010101" pitchFamily="2" charset="-122"/>
                <a:sym typeface="+mn-ea"/>
              </a:rPr>
              <a:t>〔</a:t>
            </a:r>
            <a:r>
              <a:rPr lang="en-US" altLang="zh-CN" sz="2000" b="1" u="none" dirty="0">
                <a:latin typeface="楷体" panose="02010609060101010101" pitchFamily="49" charset="-122"/>
                <a:ea typeface="楷体" panose="02010609060101010101" pitchFamily="49" charset="-122"/>
                <a:cs typeface="宋体" panose="02010600030101010101" pitchFamily="2" charset="-122"/>
              </a:rPr>
              <a:t>2005</a:t>
            </a:r>
            <a:r>
              <a:rPr lang="zh-CN" sz="2000" b="1">
                <a:latin typeface="楷体" panose="02010609060101010101" pitchFamily="49" charset="-122"/>
                <a:ea typeface="楷体" panose="02010609060101010101" pitchFamily="49" charset="-122"/>
                <a:cs typeface="宋体" panose="02010600030101010101" pitchFamily="2" charset="-122"/>
                <a:sym typeface="+mn-ea"/>
              </a:rPr>
              <a:t>〕</a:t>
            </a:r>
            <a:r>
              <a:rPr lang="zh-CN" altLang="en-US" sz="2000" b="1" u="none" dirty="0">
                <a:latin typeface="楷体" panose="02010609060101010101" pitchFamily="49" charset="-122"/>
                <a:ea typeface="楷体" panose="02010609060101010101" pitchFamily="49" charset="-122"/>
                <a:cs typeface="宋体" panose="02010600030101010101" pitchFamily="2" charset="-122"/>
              </a:rPr>
              <a:t>×号</a:t>
            </a:r>
            <a:r>
              <a:rPr sz="2000" b="1" u="none" dirty="0">
                <a:latin typeface="楷体" panose="02010609060101010101" pitchFamily="49" charset="-122"/>
                <a:ea typeface="楷体" panose="02010609060101010101" pitchFamily="49" charset="-122"/>
                <a:cs typeface="宋体" panose="02010600030101010101" pitchFamily="2" charset="-122"/>
              </a:rPr>
              <a:t>；</a:t>
            </a:r>
            <a:endParaRPr sz="2000" b="1" u="none" dirty="0">
              <a:latin typeface="楷体" panose="02010609060101010101" pitchFamily="49" charset="-122"/>
              <a:ea typeface="楷体" panose="02010609060101010101" pitchFamily="49" charset="-122"/>
              <a:cs typeface="宋体" panose="02010600030101010101" pitchFamily="2" charset="-122"/>
            </a:endParaRPr>
          </a:p>
          <a:p>
            <a:pPr marL="0" indent="0" algn="l">
              <a:lnSpc>
                <a:spcPct val="200000"/>
              </a:lnSpc>
            </a:pPr>
            <a:r>
              <a:rPr sz="2000" b="1" u="none" dirty="0">
                <a:latin typeface="楷体" panose="02010609060101010101" pitchFamily="49" charset="-122"/>
                <a:ea typeface="楷体" panose="02010609060101010101" pitchFamily="49" charset="-122"/>
                <a:cs typeface="宋体" panose="02010600030101010101" pitchFamily="2" charset="-122"/>
              </a:rPr>
              <a:t>（4）</a:t>
            </a:r>
            <a:r>
              <a:rPr lang="zh-CN" sz="2000" b="1" u="none" dirty="0">
                <a:latin typeface="楷体" panose="02010609060101010101" pitchFamily="49" charset="-122"/>
                <a:ea typeface="楷体" panose="02010609060101010101" pitchFamily="49" charset="-122"/>
                <a:cs typeface="宋体" panose="02010600030101010101" pitchFamily="2" charset="-122"/>
              </a:rPr>
              <a:t>将</a:t>
            </a:r>
            <a:r>
              <a:rPr lang="en-US" altLang="zh-CN" sz="2000" b="1" u="none" dirty="0">
                <a:latin typeface="楷体" panose="02010609060101010101" pitchFamily="49" charset="-122"/>
                <a:ea typeface="楷体" panose="02010609060101010101" pitchFamily="49" charset="-122"/>
                <a:cs typeface="楷体" panose="02010609060101010101" pitchFamily="49" charset="-122"/>
              </a:rPr>
              <a:t>“</a:t>
            </a:r>
            <a:r>
              <a:rPr lang="zh-CN" altLang="en-US" sz="2000" b="1" dirty="0">
                <a:latin typeface="楷体" panose="02010609060101010101" pitchFamily="49" charset="-122"/>
                <a:ea typeface="楷体" panose="02010609060101010101" pitchFamily="49" charset="-122"/>
                <a:cs typeface="楷体" panose="02010609060101010101" pitchFamily="49" charset="-122"/>
                <a:sym typeface="+mn-ea"/>
              </a:rPr>
              <a:t>设备安全，是生产安全的前提，</a:t>
            </a:r>
            <a:r>
              <a:rPr lang="en-US" altLang="zh-CN" sz="2000" b="1" dirty="0">
                <a:latin typeface="楷体" panose="02010609060101010101" pitchFamily="49" charset="-122"/>
                <a:ea typeface="楷体" panose="02010609060101010101" pitchFamily="49" charset="-122"/>
                <a:cs typeface="楷体" panose="02010609060101010101" pitchFamily="49" charset="-122"/>
                <a:sym typeface="+mn-ea"/>
              </a:rPr>
              <a:t>”</a:t>
            </a:r>
            <a:r>
              <a:rPr lang="zh-CN" altLang="en-US" sz="2000" b="1" dirty="0">
                <a:latin typeface="楷体" panose="02010609060101010101" pitchFamily="49" charset="-122"/>
                <a:ea typeface="楷体" panose="02010609060101010101" pitchFamily="49" charset="-122"/>
                <a:cs typeface="楷体" panose="02010609060101010101" pitchFamily="49" charset="-122"/>
                <a:sym typeface="+mn-ea"/>
              </a:rPr>
              <a:t>这一段与</a:t>
            </a:r>
            <a:r>
              <a:rPr lang="en-US" altLang="zh-CN" sz="2000" b="1" dirty="0">
                <a:latin typeface="楷体" panose="02010609060101010101" pitchFamily="49" charset="-122"/>
                <a:ea typeface="楷体" panose="02010609060101010101" pitchFamily="49" charset="-122"/>
                <a:cs typeface="楷体" panose="02010609060101010101" pitchFamily="49" charset="-122"/>
                <a:sym typeface="+mn-ea"/>
              </a:rPr>
              <a:t>“</a:t>
            </a:r>
            <a:r>
              <a:rPr lang="zh-CN" altLang="en-US" sz="2000" b="1" dirty="0">
                <a:latin typeface="楷体" panose="02010609060101010101" pitchFamily="49" charset="-122"/>
                <a:ea typeface="楷体" panose="02010609060101010101" pitchFamily="49" charset="-122"/>
                <a:cs typeface="楷体" panose="02010609060101010101" pitchFamily="49" charset="-122"/>
                <a:sym typeface="+mn-ea"/>
              </a:rPr>
              <a:t>现将</a:t>
            </a:r>
            <a:r>
              <a:rPr lang="en-US" altLang="zh-CN" sz="2000" b="1" dirty="0">
                <a:latin typeface="楷体" panose="02010609060101010101" pitchFamily="49" charset="-122"/>
                <a:ea typeface="楷体" panose="02010609060101010101" pitchFamily="49" charset="-122"/>
                <a:cs typeface="楷体" panose="02010609060101010101" pitchFamily="49" charset="-122"/>
                <a:sym typeface="+mn-ea"/>
              </a:rPr>
              <a:t>”</a:t>
            </a:r>
            <a:r>
              <a:rPr lang="zh-CN" altLang="en-US" sz="2000" b="1" dirty="0">
                <a:latin typeface="楷体" panose="02010609060101010101" pitchFamily="49" charset="-122"/>
                <a:ea typeface="楷体" panose="02010609060101010101" pitchFamily="49" charset="-122"/>
                <a:cs typeface="楷体" panose="02010609060101010101" pitchFamily="49" charset="-122"/>
                <a:sym typeface="+mn-ea"/>
              </a:rPr>
              <a:t>这一段位置调换</a:t>
            </a:r>
            <a:r>
              <a:rPr sz="2000" b="1" u="none" dirty="0">
                <a:latin typeface="楷体" panose="02010609060101010101" pitchFamily="49" charset="-122"/>
                <a:ea typeface="楷体" panose="02010609060101010101" pitchFamily="49" charset="-122"/>
                <a:cs typeface="楷体" panose="02010609060101010101" pitchFamily="49" charset="-122"/>
              </a:rPr>
              <a:t>；</a:t>
            </a:r>
            <a:endParaRPr sz="2000" b="1" u="none" dirty="0">
              <a:latin typeface="楷体" panose="02010609060101010101" pitchFamily="49" charset="-122"/>
              <a:ea typeface="楷体" panose="02010609060101010101" pitchFamily="49" charset="-122"/>
              <a:cs typeface="楷体" panose="02010609060101010101" pitchFamily="49" charset="-122"/>
            </a:endParaRPr>
          </a:p>
          <a:p>
            <a:pPr marL="0" indent="0" algn="l">
              <a:lnSpc>
                <a:spcPct val="200000"/>
              </a:lnSpc>
            </a:pPr>
            <a:r>
              <a:rPr sz="2000" b="1" u="none" dirty="0">
                <a:latin typeface="楷体" panose="02010609060101010101" pitchFamily="49" charset="-122"/>
                <a:ea typeface="楷体" panose="02010609060101010101" pitchFamily="49" charset="-122"/>
                <a:cs typeface="宋体" panose="02010600030101010101" pitchFamily="2" charset="-122"/>
              </a:rPr>
              <a:t>（5）</a:t>
            </a:r>
            <a:r>
              <a:rPr lang="zh-CN" sz="2000" b="1" u="none" dirty="0">
                <a:latin typeface="楷体" panose="02010609060101010101" pitchFamily="49" charset="-122"/>
                <a:ea typeface="楷体" panose="02010609060101010101" pitchFamily="49" charset="-122"/>
                <a:cs typeface="宋体" panose="02010600030101010101" pitchFamily="2" charset="-122"/>
              </a:rPr>
              <a:t>附件改为</a:t>
            </a:r>
            <a:r>
              <a:rPr lang="zh-CN" altLang="en-US" sz="2000" b="1" dirty="0">
                <a:sym typeface="+mn-ea"/>
              </a:rPr>
              <a:t>《××集团公司关于开展设备大检查的通知（××字</a:t>
            </a:r>
            <a:r>
              <a:rPr lang="zh-CN" sz="2000" b="1">
                <a:latin typeface="楷体" panose="02010609060101010101" pitchFamily="49" charset="-122"/>
                <a:ea typeface="楷体" panose="02010609060101010101" pitchFamily="49" charset="-122"/>
                <a:cs typeface="宋体" panose="02010600030101010101" pitchFamily="2" charset="-122"/>
                <a:sym typeface="+mn-ea"/>
              </a:rPr>
              <a:t>〔</a:t>
            </a:r>
            <a:r>
              <a:rPr lang="zh-CN" altLang="en-US" sz="2000" dirty="0">
                <a:sym typeface="+mn-ea"/>
              </a:rPr>
              <a:t>2005</a:t>
            </a:r>
            <a:r>
              <a:rPr lang="zh-CN" sz="2000" b="1">
                <a:latin typeface="楷体" panose="02010609060101010101" pitchFamily="49" charset="-122"/>
                <a:ea typeface="楷体" panose="02010609060101010101" pitchFamily="49" charset="-122"/>
                <a:cs typeface="宋体" panose="02010600030101010101" pitchFamily="2" charset="-122"/>
                <a:sym typeface="+mn-ea"/>
              </a:rPr>
              <a:t>〕</a:t>
            </a:r>
            <a:r>
              <a:rPr lang="zh-CN" altLang="en-US" sz="2000" dirty="0">
                <a:sym typeface="+mn-ea"/>
              </a:rPr>
              <a:t>3号）</a:t>
            </a:r>
            <a:r>
              <a:rPr sz="2000" b="1" u="none" dirty="0">
                <a:latin typeface="楷体" panose="02010609060101010101" pitchFamily="49" charset="-122"/>
                <a:ea typeface="楷体" panose="02010609060101010101" pitchFamily="49" charset="-122"/>
                <a:cs typeface="宋体" panose="02010600030101010101" pitchFamily="2" charset="-122"/>
              </a:rPr>
              <a:t>。</a:t>
            </a:r>
            <a:endParaRPr sz="2000" b="1" u="none" dirty="0">
              <a:latin typeface="楷体" panose="02010609060101010101" pitchFamily="49" charset="-122"/>
              <a:ea typeface="楷体" panose="02010609060101010101" pitchFamily="49" charset="-122"/>
              <a:cs typeface="宋体" panose="02010600030101010101" pitchFamily="2" charset="-122"/>
            </a:endParaRPr>
          </a:p>
        </p:txBody>
      </p:sp>
      <p:sp>
        <p:nvSpPr>
          <p:cNvPr id="4" name="标题 3"/>
          <p:cNvSpPr>
            <a:spLocks noGrp="1"/>
          </p:cNvSpPr>
          <p:nvPr>
            <p:ph type="title"/>
          </p:nvPr>
        </p:nvSpPr>
        <p:spPr>
          <a:xfrm>
            <a:off x="1121410" y="638810"/>
            <a:ext cx="1542415" cy="607695"/>
          </a:xfrm>
          <a:solidFill>
            <a:srgbClr val="FFC000"/>
          </a:solidFill>
        </p:spPr>
        <p:txBody>
          <a:bodyPr/>
          <a:lstStyle/>
          <a:p>
            <a:pPr algn="l"/>
            <a:r>
              <a:rPr lang="zh-CN" altLang="en-US" sz="3200" b="1"/>
              <a:t>改错题</a:t>
            </a:r>
            <a:endParaRPr lang="zh-CN" altLang="en-US" sz="3200" b="1"/>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7437755" y="953770"/>
            <a:ext cx="4194175" cy="1891665"/>
          </a:xfrm>
          <a:prstGeom prst="rect">
            <a:avLst/>
          </a:prstGeom>
        </p:spPr>
      </p:pic>
      <p:graphicFrame>
        <p:nvGraphicFramePr>
          <p:cNvPr id="6" name="表格 5"/>
          <p:cNvGraphicFramePr/>
          <p:nvPr>
            <p:custDataLst>
              <p:tags r:id="rId2"/>
            </p:custDataLst>
          </p:nvPr>
        </p:nvGraphicFramePr>
        <p:xfrm>
          <a:off x="526415" y="2521585"/>
          <a:ext cx="7780655" cy="2891155"/>
        </p:xfrm>
        <a:graphic>
          <a:graphicData uri="http://schemas.openxmlformats.org/drawingml/2006/table">
            <a:tbl>
              <a:tblPr firstRow="1" bandRow="1">
                <a:tableStyleId>{5940675A-B579-460E-94D1-54222C63F5DA}</a:tableStyleId>
              </a:tblPr>
              <a:tblGrid>
                <a:gridCol w="1817370"/>
                <a:gridCol w="5963285"/>
              </a:tblGrid>
              <a:tr h="812165">
                <a:tc>
                  <a:txBody>
                    <a:bodyPr/>
                    <a:p>
                      <a:pPr>
                        <a:buNone/>
                      </a:pPr>
                      <a:r>
                        <a:rPr lang="en-US" sz="2400" b="1">
                          <a:solidFill>
                            <a:srgbClr val="FFFFFF"/>
                          </a:solidFill>
                          <a:latin typeface="楷体" panose="02010609060101010101" pitchFamily="49" charset="-122"/>
                          <a:ea typeface="楷体" panose="02010609060101010101" pitchFamily="49" charset="-122"/>
                          <a:cs typeface="宋体" panose="02010600030101010101" pitchFamily="2" charset="-122"/>
                        </a:rPr>
                        <a:t>行文方向</a:t>
                      </a:r>
                      <a:endParaRPr lang="en-US" altLang="en-US" sz="2400" b="1">
                        <a:solidFill>
                          <a:srgbClr val="FFFFFF"/>
                        </a:solidFill>
                        <a:latin typeface="楷体" panose="02010609060101010101" pitchFamily="49" charset="-122"/>
                        <a:ea typeface="楷体" panose="02010609060101010101" pitchFamily="49" charset="-122"/>
                        <a:cs typeface="宋体" panose="02010600030101010101" pitchFamily="2" charset="-122"/>
                      </a:endParaRPr>
                    </a:p>
                  </a:txBody>
                  <a:tcPr marL="91439" marR="91439" marT="45719" marB="45719" vert="horz" anchor="ctr" anchorCtr="0">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28575" cap="flat" cmpd="sng">
                      <a:solidFill>
                        <a:srgbClr val="FFFFFF"/>
                      </a:solidFill>
                      <a:prstDash val="solid"/>
                      <a:headEnd type="none" w="med" len="med"/>
                      <a:tailEnd type="none" w="med" len="med"/>
                    </a:lnB>
                    <a:lnTlToBr>
                      <a:noFill/>
                    </a:lnTlToBr>
                    <a:lnBlToTr>
                      <a:noFill/>
                    </a:lnBlToTr>
                    <a:solidFill>
                      <a:srgbClr val="5B9BD5"/>
                    </a:solidFill>
                  </a:tcPr>
                </a:tc>
                <a:tc>
                  <a:txBody>
                    <a:bodyPr/>
                    <a:p>
                      <a:pPr>
                        <a:buNone/>
                      </a:pPr>
                      <a:r>
                        <a:rPr lang="en-US" sz="2400" b="1">
                          <a:solidFill>
                            <a:srgbClr val="FFFFFF"/>
                          </a:solidFill>
                          <a:latin typeface="楷体" panose="02010609060101010101" pitchFamily="49" charset="-122"/>
                          <a:ea typeface="楷体" panose="02010609060101010101" pitchFamily="49" charset="-122"/>
                          <a:cs typeface="宋体" panose="02010600030101010101" pitchFamily="2" charset="-122"/>
                        </a:rPr>
                        <a:t>主要文种</a:t>
                      </a:r>
                      <a:endParaRPr lang="en-US" altLang="en-US" sz="2400" b="1">
                        <a:solidFill>
                          <a:srgbClr val="FFFFFF"/>
                        </a:solidFill>
                        <a:latin typeface="楷体" panose="02010609060101010101" pitchFamily="49" charset="-122"/>
                        <a:ea typeface="楷体" panose="02010609060101010101" pitchFamily="49" charset="-122"/>
                        <a:cs typeface="宋体" panose="02010600030101010101" pitchFamily="2" charset="-122"/>
                      </a:endParaRPr>
                    </a:p>
                  </a:txBody>
                  <a:tcPr marL="91439" marR="91439" marT="45719" marB="45719" vert="horz" anchor="ctr" anchorCtr="0">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28575" cap="flat" cmpd="sng">
                      <a:solidFill>
                        <a:srgbClr val="FFFFFF"/>
                      </a:solidFill>
                      <a:prstDash val="solid"/>
                      <a:headEnd type="none" w="med" len="med"/>
                      <a:tailEnd type="none" w="med" len="med"/>
                    </a:lnB>
                    <a:lnTlToBr>
                      <a:noFill/>
                    </a:lnTlToBr>
                    <a:lnBlToTr>
                      <a:noFill/>
                    </a:lnBlToTr>
                    <a:solidFill>
                      <a:srgbClr val="5B9BD5"/>
                    </a:solidFill>
                  </a:tcPr>
                </a:tc>
              </a:tr>
              <a:tr h="600075">
                <a:tc>
                  <a:txBody>
                    <a:bodyPr/>
                    <a:p>
                      <a:pPr>
                        <a:buNone/>
                      </a:pPr>
                      <a:r>
                        <a:rPr lang="en-US" sz="2400" b="1">
                          <a:solidFill>
                            <a:srgbClr val="000000"/>
                          </a:solidFill>
                          <a:latin typeface="楷体" panose="02010609060101010101" pitchFamily="49" charset="-122"/>
                          <a:ea typeface="楷体" panose="02010609060101010101" pitchFamily="49" charset="-122"/>
                          <a:cs typeface="宋体" panose="02010600030101010101" pitchFamily="2" charset="-122"/>
                        </a:rPr>
                        <a:t>上行文</a:t>
                      </a:r>
                      <a:endParaRPr lang="en-US" altLang="en-US" sz="2400" b="1">
                        <a:solidFill>
                          <a:srgbClr val="000000"/>
                        </a:solidFill>
                        <a:latin typeface="楷体" panose="02010609060101010101" pitchFamily="49" charset="-122"/>
                        <a:ea typeface="楷体" panose="02010609060101010101" pitchFamily="49" charset="-122"/>
                        <a:cs typeface="宋体" panose="02010600030101010101" pitchFamily="2" charset="-122"/>
                      </a:endParaRPr>
                    </a:p>
                  </a:txBody>
                  <a:tcPr marL="91439" marR="91439" marT="45719" marB="45719" vert="horz" anchor="ctr" anchorCtr="0">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28575" cap="flat" cmpd="sng">
                      <a:solidFill>
                        <a:srgbClr val="FFFFFF"/>
                      </a:solidFill>
                      <a:prstDash val="solid"/>
                      <a:headEnd type="none" w="med" len="med"/>
                      <a:tailEnd type="none" w="med" len="med"/>
                    </a:lnT>
                    <a:lnB w="28575" cap="flat" cmpd="sng">
                      <a:solidFill>
                        <a:srgbClr val="FFFFFF"/>
                      </a:solidFill>
                      <a:prstDash val="solid"/>
                      <a:headEnd type="none" w="med" len="med"/>
                      <a:tailEnd type="none" w="med" len="med"/>
                    </a:lnB>
                    <a:lnTlToBr>
                      <a:noFill/>
                    </a:lnTlToBr>
                    <a:lnBlToTr>
                      <a:noFill/>
                    </a:lnBlToTr>
                    <a:solidFill>
                      <a:srgbClr val="D2DEEF"/>
                    </a:solidFill>
                  </a:tcPr>
                </a:tc>
                <a:tc>
                  <a:txBody>
                    <a:bodyPr/>
                    <a:p>
                      <a:pPr>
                        <a:buNone/>
                      </a:pPr>
                      <a:r>
                        <a:rPr 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报告    </a:t>
                      </a:r>
                      <a:r>
                        <a:rPr lang="en-US" sz="2400" b="1">
                          <a:solidFill>
                            <a:srgbClr val="C00000"/>
                          </a:solidFill>
                          <a:latin typeface="楷体" panose="02010609060101010101" pitchFamily="49" charset="-122"/>
                          <a:ea typeface="楷体" panose="02010609060101010101" pitchFamily="49" charset="-122"/>
                          <a:cs typeface="楷体" panose="02010609060101010101" pitchFamily="49" charset="-122"/>
                        </a:rPr>
                        <a:t>请示</a:t>
                      </a:r>
                      <a:r>
                        <a:rPr 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     议案</a:t>
                      </a:r>
                      <a:endParaRPr lang="en-US" altLang="en-US" sz="2400" b="1">
                        <a:solidFill>
                          <a:srgbClr val="000000"/>
                        </a:solidFill>
                        <a:latin typeface="楷体" panose="02010609060101010101" pitchFamily="49" charset="-122"/>
                        <a:ea typeface="楷体" panose="02010609060101010101" pitchFamily="49" charset="-122"/>
                        <a:cs typeface="楷体" panose="02010609060101010101" pitchFamily="49" charset="-122"/>
                      </a:endParaRPr>
                    </a:p>
                  </a:txBody>
                  <a:tcPr marL="91439" marR="91439" marT="45719" marB="45719" vert="horz" anchor="ctr" anchorCtr="0">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28575" cap="flat" cmpd="sng">
                      <a:solidFill>
                        <a:srgbClr val="FFFFFF"/>
                      </a:solidFill>
                      <a:prstDash val="solid"/>
                      <a:headEnd type="none" w="med" len="med"/>
                      <a:tailEnd type="none" w="med" len="med"/>
                    </a:lnT>
                    <a:lnB w="28575" cap="flat" cmpd="sng">
                      <a:solidFill>
                        <a:srgbClr val="FFFFFF"/>
                      </a:solidFill>
                      <a:prstDash val="solid"/>
                      <a:headEnd type="none" w="med" len="med"/>
                      <a:tailEnd type="none" w="med" len="med"/>
                    </a:lnB>
                    <a:lnTlToBr>
                      <a:noFill/>
                    </a:lnTlToBr>
                    <a:lnBlToTr>
                      <a:noFill/>
                    </a:lnBlToTr>
                    <a:solidFill>
                      <a:srgbClr val="D2DEEF"/>
                    </a:solidFill>
                  </a:tcPr>
                </a:tc>
              </a:tr>
              <a:tr h="687705">
                <a:tc>
                  <a:txBody>
                    <a:bodyPr/>
                    <a:p>
                      <a:pPr>
                        <a:buNone/>
                      </a:pPr>
                      <a:r>
                        <a:rPr lang="en-US" sz="2400" b="1">
                          <a:solidFill>
                            <a:srgbClr val="000000"/>
                          </a:solidFill>
                          <a:latin typeface="楷体" panose="02010609060101010101" pitchFamily="49" charset="-122"/>
                          <a:ea typeface="楷体" panose="02010609060101010101" pitchFamily="49" charset="-122"/>
                          <a:cs typeface="宋体" panose="02010600030101010101" pitchFamily="2" charset="-122"/>
                        </a:rPr>
                        <a:t>下行文</a:t>
                      </a:r>
                      <a:endParaRPr lang="en-US" altLang="en-US" sz="2400" b="1">
                        <a:solidFill>
                          <a:srgbClr val="000000"/>
                        </a:solidFill>
                        <a:latin typeface="楷体" panose="02010609060101010101" pitchFamily="49" charset="-122"/>
                        <a:ea typeface="楷体" panose="02010609060101010101" pitchFamily="49" charset="-122"/>
                        <a:cs typeface="宋体" panose="02010600030101010101" pitchFamily="2" charset="-122"/>
                      </a:endParaRPr>
                    </a:p>
                  </a:txBody>
                  <a:tcPr marL="91439" marR="91439" marT="45719" marB="45719" vert="horz" anchor="ctr" anchorCtr="0">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28575" cap="flat" cmpd="sng">
                      <a:solidFill>
                        <a:srgbClr val="FFFFFF"/>
                      </a:solidFill>
                      <a:prstDash val="solid"/>
                      <a:headEnd type="none" w="med" len="med"/>
                      <a:tailEnd type="none" w="med" len="med"/>
                    </a:lnT>
                    <a:lnB w="28575" cap="flat" cmpd="sng">
                      <a:solidFill>
                        <a:srgbClr val="FFFFFF"/>
                      </a:solidFill>
                      <a:prstDash val="solid"/>
                      <a:headEnd type="none" w="med" len="med"/>
                      <a:tailEnd type="none" w="med" len="med"/>
                    </a:lnB>
                    <a:lnTlToBr>
                      <a:noFill/>
                    </a:lnTlToBr>
                    <a:lnBlToTr>
                      <a:noFill/>
                    </a:lnBlToTr>
                    <a:solidFill>
                      <a:srgbClr val="EAEFF7"/>
                    </a:solidFill>
                  </a:tcPr>
                </a:tc>
                <a:tc>
                  <a:txBody>
                    <a:bodyPr/>
                    <a:p>
                      <a:pPr>
                        <a:buNone/>
                      </a:pPr>
                      <a:r>
                        <a:rPr 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决议、决定、 </a:t>
                      </a:r>
                      <a:r>
                        <a:rPr lang="en-US" sz="2400" b="1">
                          <a:solidFill>
                            <a:srgbClr val="C00000"/>
                          </a:solidFill>
                          <a:latin typeface="楷体" panose="02010609060101010101" pitchFamily="49" charset="-122"/>
                          <a:ea typeface="楷体" panose="02010609060101010101" pitchFamily="49" charset="-122"/>
                          <a:cs typeface="楷体" panose="02010609060101010101" pitchFamily="49" charset="-122"/>
                        </a:rPr>
                        <a:t>命令（令）</a:t>
                      </a:r>
                      <a:r>
                        <a:rPr 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、公报、</a:t>
                      </a:r>
                      <a:r>
                        <a:rPr lang="en-US" sz="2400" b="1">
                          <a:solidFill>
                            <a:srgbClr val="002060"/>
                          </a:solidFill>
                          <a:latin typeface="楷体" panose="02010609060101010101" pitchFamily="49" charset="-122"/>
                          <a:ea typeface="楷体" panose="02010609060101010101" pitchFamily="49" charset="-122"/>
                          <a:cs typeface="楷体" panose="02010609060101010101" pitchFamily="49" charset="-122"/>
                        </a:rPr>
                        <a:t>公告</a:t>
                      </a:r>
                      <a:r>
                        <a:rPr 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a:t>
                      </a:r>
                      <a:endParaRPr lang="en-US" sz="2400" b="1">
                        <a:solidFill>
                          <a:srgbClr val="000000"/>
                        </a:solidFill>
                        <a:latin typeface="楷体" panose="02010609060101010101" pitchFamily="49" charset="-122"/>
                        <a:ea typeface="楷体" panose="02010609060101010101" pitchFamily="49" charset="-122"/>
                        <a:cs typeface="楷体" panose="02010609060101010101" pitchFamily="49" charset="-122"/>
                      </a:endParaRPr>
                    </a:p>
                    <a:p>
                      <a:pPr>
                        <a:buNone/>
                      </a:pPr>
                      <a:r>
                        <a:rPr 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 </a:t>
                      </a:r>
                      <a:r>
                        <a:rPr lang="en-US" sz="2400" b="1">
                          <a:solidFill>
                            <a:srgbClr val="002060"/>
                          </a:solidFill>
                          <a:latin typeface="楷体" panose="02010609060101010101" pitchFamily="49" charset="-122"/>
                          <a:ea typeface="楷体" panose="02010609060101010101" pitchFamily="49" charset="-122"/>
                          <a:cs typeface="楷体" panose="02010609060101010101" pitchFamily="49" charset="-122"/>
                        </a:rPr>
                        <a:t>通告</a:t>
                      </a:r>
                      <a:r>
                        <a:rPr 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 </a:t>
                      </a:r>
                      <a:r>
                        <a:rPr lang="en-US" sz="2400" b="1">
                          <a:solidFill>
                            <a:srgbClr val="C00000"/>
                          </a:solidFill>
                          <a:latin typeface="楷体" panose="02010609060101010101" pitchFamily="49" charset="-122"/>
                          <a:ea typeface="楷体" panose="02010609060101010101" pitchFamily="49" charset="-122"/>
                          <a:cs typeface="楷体" panose="02010609060101010101" pitchFamily="49" charset="-122"/>
                        </a:rPr>
                        <a:t>意见</a:t>
                      </a:r>
                      <a:r>
                        <a:rPr 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a:t>
                      </a:r>
                      <a:r>
                        <a:rPr lang="en-US" sz="2400" b="1">
                          <a:solidFill>
                            <a:srgbClr val="FF0000"/>
                          </a:solidFill>
                          <a:latin typeface="楷体" panose="02010609060101010101" pitchFamily="49" charset="-122"/>
                          <a:ea typeface="楷体" panose="02010609060101010101" pitchFamily="49" charset="-122"/>
                          <a:cs typeface="楷体" panose="02010609060101010101" pitchFamily="49" charset="-122"/>
                        </a:rPr>
                        <a:t>通知</a:t>
                      </a:r>
                      <a:r>
                        <a:rPr lang="en-US" sz="2400" b="1">
                          <a:solidFill>
                            <a:srgbClr val="000000"/>
                          </a:solidFill>
                          <a:latin typeface="楷体" panose="02010609060101010101" pitchFamily="49" charset="-122"/>
                          <a:ea typeface="楷体" panose="02010609060101010101" pitchFamily="49" charset="-122"/>
                          <a:cs typeface="楷体" panose="02010609060101010101" pitchFamily="49" charset="-122"/>
                        </a:rPr>
                        <a:t>、 通报、 </a:t>
                      </a:r>
                      <a:r>
                        <a:rPr lang="en-US" sz="2400" b="1">
                          <a:solidFill>
                            <a:srgbClr val="C00000"/>
                          </a:solidFill>
                          <a:latin typeface="楷体" panose="02010609060101010101" pitchFamily="49" charset="-122"/>
                          <a:ea typeface="楷体" panose="02010609060101010101" pitchFamily="49" charset="-122"/>
                          <a:cs typeface="楷体" panose="02010609060101010101" pitchFamily="49" charset="-122"/>
                        </a:rPr>
                        <a:t>批复</a:t>
                      </a:r>
                      <a:endParaRPr lang="en-US" altLang="en-US" sz="2400" b="1">
                        <a:solidFill>
                          <a:srgbClr val="C00000"/>
                        </a:solidFill>
                        <a:latin typeface="楷体" panose="02010609060101010101" pitchFamily="49" charset="-122"/>
                        <a:ea typeface="楷体" panose="02010609060101010101" pitchFamily="49" charset="-122"/>
                        <a:cs typeface="楷体" panose="02010609060101010101" pitchFamily="49" charset="-122"/>
                      </a:endParaRPr>
                    </a:p>
                  </a:txBody>
                  <a:tcPr marL="91439" marR="91439" marT="45719" marB="45719" vert="horz" anchor="ctr" anchorCtr="0">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28575" cap="flat" cmpd="sng">
                      <a:solidFill>
                        <a:srgbClr val="FFFFFF"/>
                      </a:solidFill>
                      <a:prstDash val="solid"/>
                      <a:headEnd type="none" w="med" len="med"/>
                      <a:tailEnd type="none" w="med" len="med"/>
                    </a:lnT>
                    <a:lnB w="28575" cap="flat" cmpd="sng">
                      <a:solidFill>
                        <a:srgbClr val="FFFFFF"/>
                      </a:solidFill>
                      <a:prstDash val="solid"/>
                      <a:headEnd type="none" w="med" len="med"/>
                      <a:tailEnd type="none" w="med" len="med"/>
                    </a:lnB>
                    <a:lnTlToBr>
                      <a:noFill/>
                    </a:lnTlToBr>
                    <a:lnBlToTr>
                      <a:noFill/>
                    </a:lnBlToTr>
                    <a:solidFill>
                      <a:srgbClr val="EAEFF7"/>
                    </a:solidFill>
                  </a:tcPr>
                </a:tc>
              </a:tr>
              <a:tr h="655955">
                <a:tc>
                  <a:txBody>
                    <a:bodyPr/>
                    <a:p>
                      <a:pPr>
                        <a:buNone/>
                      </a:pPr>
                      <a:r>
                        <a:rPr lang="en-US" sz="2400" b="1">
                          <a:solidFill>
                            <a:srgbClr val="000000"/>
                          </a:solidFill>
                          <a:latin typeface="楷体" panose="02010609060101010101" pitchFamily="49" charset="-122"/>
                          <a:ea typeface="楷体" panose="02010609060101010101" pitchFamily="49" charset="-122"/>
                          <a:cs typeface="宋体" panose="02010600030101010101" pitchFamily="2" charset="-122"/>
                        </a:rPr>
                        <a:t>平行文</a:t>
                      </a:r>
                      <a:endParaRPr lang="en-US" altLang="en-US" sz="2400" b="1">
                        <a:solidFill>
                          <a:srgbClr val="000000"/>
                        </a:solidFill>
                        <a:latin typeface="楷体" panose="02010609060101010101" pitchFamily="49" charset="-122"/>
                        <a:ea typeface="楷体" panose="02010609060101010101" pitchFamily="49" charset="-122"/>
                        <a:cs typeface="宋体" panose="02010600030101010101" pitchFamily="2" charset="-122"/>
                      </a:endParaRPr>
                    </a:p>
                  </a:txBody>
                  <a:tcPr marL="91439" marR="91439" marT="45719" marB="45719" vert="horz" anchor="ctr" anchorCtr="0">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28575" cap="flat" cmpd="sng">
                      <a:solidFill>
                        <a:srgbClr val="FFFFFF"/>
                      </a:solidFill>
                      <a:prstDash val="solid"/>
                      <a:headEnd type="none" w="med" len="med"/>
                      <a:tailEnd type="none" w="med" len="med"/>
                    </a:lnT>
                    <a:lnB w="28575" cap="flat" cmpd="sng">
                      <a:solidFill>
                        <a:srgbClr val="FFFFFF"/>
                      </a:solidFill>
                      <a:prstDash val="solid"/>
                      <a:headEnd type="none" w="med" len="med"/>
                      <a:tailEnd type="none" w="med" len="med"/>
                    </a:lnB>
                    <a:lnTlToBr>
                      <a:noFill/>
                    </a:lnTlToBr>
                    <a:lnBlToTr>
                      <a:noFill/>
                    </a:lnBlToTr>
                    <a:solidFill>
                      <a:srgbClr val="D2DEEF"/>
                    </a:solidFill>
                  </a:tcPr>
                </a:tc>
                <a:tc>
                  <a:txBody>
                    <a:bodyPr/>
                    <a:p>
                      <a:pPr>
                        <a:buNone/>
                      </a:pPr>
                      <a:r>
                        <a:rPr lang="en-US" sz="2400" b="1">
                          <a:solidFill>
                            <a:srgbClr val="993366"/>
                          </a:solidFill>
                          <a:latin typeface="楷体" panose="02010609060101010101" pitchFamily="49" charset="-122"/>
                          <a:ea typeface="楷体" panose="02010609060101010101" pitchFamily="49" charset="-122"/>
                          <a:cs typeface="楷体" panose="02010609060101010101" pitchFamily="49" charset="-122"/>
                        </a:rPr>
                        <a:t>函 </a:t>
                      </a:r>
                      <a:r>
                        <a:rPr lang="en-US" sz="2400" b="1">
                          <a:solidFill>
                            <a:srgbClr val="C00000"/>
                          </a:solidFill>
                          <a:latin typeface="楷体" panose="02010609060101010101" pitchFamily="49" charset="-122"/>
                          <a:ea typeface="楷体" panose="02010609060101010101" pitchFamily="49" charset="-122"/>
                          <a:cs typeface="楷体" panose="02010609060101010101" pitchFamily="49" charset="-122"/>
                        </a:rPr>
                        <a:t>     纪要</a:t>
                      </a:r>
                      <a:endParaRPr lang="en-US" altLang="en-US" sz="2400" b="1">
                        <a:solidFill>
                          <a:srgbClr val="C00000"/>
                        </a:solidFill>
                        <a:latin typeface="楷体" panose="02010609060101010101" pitchFamily="49" charset="-122"/>
                        <a:ea typeface="楷体" panose="02010609060101010101" pitchFamily="49" charset="-122"/>
                        <a:cs typeface="楷体" panose="02010609060101010101" pitchFamily="49" charset="-122"/>
                      </a:endParaRPr>
                    </a:p>
                  </a:txBody>
                  <a:tcPr marL="91439" marR="91439" marT="45719" marB="45719" vert="horz" anchor="ctr" anchorCtr="0">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28575" cap="flat" cmpd="sng">
                      <a:solidFill>
                        <a:srgbClr val="FFFFFF"/>
                      </a:solidFill>
                      <a:prstDash val="solid"/>
                      <a:headEnd type="none" w="med" len="med"/>
                      <a:tailEnd type="none" w="med" len="med"/>
                    </a:lnT>
                    <a:lnB w="28575" cap="flat" cmpd="sng">
                      <a:solidFill>
                        <a:srgbClr val="FFFFFF"/>
                      </a:solidFill>
                      <a:prstDash val="solid"/>
                      <a:headEnd type="none" w="med" len="med"/>
                      <a:tailEnd type="none" w="med" len="med"/>
                    </a:lnB>
                    <a:lnTlToBr>
                      <a:noFill/>
                    </a:lnTlToBr>
                    <a:lnBlToTr>
                      <a:noFill/>
                    </a:lnBlToTr>
                    <a:solidFill>
                      <a:srgbClr val="D2DEEF"/>
                    </a:solidFill>
                  </a:tcPr>
                </a:tc>
              </a:tr>
            </a:tbl>
          </a:graphicData>
        </a:graphic>
      </p:graphicFrame>
      <p:sp>
        <p:nvSpPr>
          <p:cNvPr id="7" name="文本框 6"/>
          <p:cNvSpPr txBox="1"/>
          <p:nvPr/>
        </p:nvSpPr>
        <p:spPr>
          <a:xfrm>
            <a:off x="2609215" y="659130"/>
            <a:ext cx="2330450" cy="460375"/>
          </a:xfrm>
          <a:prstGeom prst="rect">
            <a:avLst/>
          </a:prstGeom>
          <a:noFill/>
        </p:spPr>
        <p:txBody>
          <a:bodyPr wrap="square" rtlCol="0">
            <a:spAutoFit/>
          </a:bodyPr>
          <a:p>
            <a:r>
              <a:rPr lang="zh-CN" altLang="en-US" sz="2400" b="1">
                <a:solidFill>
                  <a:srgbClr val="002060"/>
                </a:solidFill>
                <a:latin typeface="微软雅黑" panose="020B0503020204020204" charset="-122"/>
                <a:ea typeface="微软雅黑" panose="020B0503020204020204" charset="-122"/>
              </a:rPr>
              <a:t>重点</a:t>
            </a:r>
            <a:r>
              <a:rPr lang="zh-CN" altLang="en-US"/>
              <a:t>：</a:t>
            </a:r>
            <a:r>
              <a:rPr lang="zh-CN" altLang="en-US" sz="2400" b="1">
                <a:solidFill>
                  <a:srgbClr val="002060"/>
                </a:solidFill>
                <a:latin typeface="微软雅黑" panose="020B0503020204020204" charset="-122"/>
                <a:ea typeface="微软雅黑" panose="020B0503020204020204" charset="-122"/>
              </a:rPr>
              <a:t>确立文种</a:t>
            </a:r>
            <a:endParaRPr lang="zh-CN" altLang="en-US" sz="2400" b="1">
              <a:solidFill>
                <a:srgbClr val="002060"/>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内容占位符 3"/>
          <p:cNvPicPr>
            <a:picLocks noChangeAspect="1"/>
          </p:cNvPicPr>
          <p:nvPr>
            <p:ph idx="1"/>
          </p:nvPr>
        </p:nvPicPr>
        <p:blipFill>
          <a:blip r:embed="rId1"/>
          <a:stretch>
            <a:fillRect/>
          </a:stretch>
        </p:blipFill>
        <p:spPr>
          <a:xfrm>
            <a:off x="5412105" y="1819910"/>
            <a:ext cx="5629910" cy="2540000"/>
          </a:xfrm>
          <a:prstGeom prst="rect">
            <a:avLst/>
          </a:prstGeom>
        </p:spPr>
      </p:pic>
      <p:sp>
        <p:nvSpPr>
          <p:cNvPr id="7" name="文本框 6"/>
          <p:cNvSpPr txBox="1"/>
          <p:nvPr/>
        </p:nvSpPr>
        <p:spPr>
          <a:xfrm>
            <a:off x="2754630" y="521970"/>
            <a:ext cx="1805305" cy="460375"/>
          </a:xfrm>
          <a:prstGeom prst="rect">
            <a:avLst/>
          </a:prstGeom>
          <a:noFill/>
        </p:spPr>
        <p:txBody>
          <a:bodyPr wrap="square" rtlCol="0">
            <a:spAutoFit/>
          </a:bodyPr>
          <a:p>
            <a:r>
              <a:rPr lang="zh-CN" altLang="en-US" sz="2400" b="1">
                <a:solidFill>
                  <a:srgbClr val="002060"/>
                </a:solidFill>
                <a:latin typeface="微软雅黑" panose="020B0503020204020204" charset="-122"/>
                <a:ea typeface="微软雅黑" panose="020B0503020204020204" charset="-122"/>
              </a:rPr>
              <a:t>确立文种</a:t>
            </a:r>
            <a:endParaRPr lang="zh-CN" altLang="en-US" sz="2400" b="1">
              <a:solidFill>
                <a:srgbClr val="002060"/>
              </a:solidFill>
              <a:latin typeface="微软雅黑" panose="020B0503020204020204" charset="-122"/>
              <a:ea typeface="微软雅黑" panose="020B0503020204020204" charset="-122"/>
            </a:endParaRPr>
          </a:p>
        </p:txBody>
      </p:sp>
      <p:sp>
        <p:nvSpPr>
          <p:cNvPr id="100" name="文本框 99"/>
          <p:cNvSpPr txBox="1"/>
          <p:nvPr/>
        </p:nvSpPr>
        <p:spPr>
          <a:xfrm>
            <a:off x="2444115" y="1487170"/>
            <a:ext cx="3114040" cy="4225925"/>
          </a:xfrm>
          <a:prstGeom prst="rect">
            <a:avLst/>
          </a:prstGeom>
          <a:noFill/>
          <a:ln w="9525">
            <a:noFill/>
          </a:ln>
        </p:spPr>
        <p:txBody>
          <a:bodyPr wrap="square">
            <a:spAutoFit/>
          </a:bodyPr>
          <a:p>
            <a:pPr>
              <a:lnSpc>
                <a:spcPct val="140000"/>
              </a:lnSpc>
            </a:pPr>
            <a:r>
              <a:rPr lang="zh-CN" sz="2400" b="1">
                <a:latin typeface="楷体" panose="02010609060101010101" pitchFamily="49" charset="-122"/>
                <a:ea typeface="楷体" panose="02010609060101010101" pitchFamily="49" charset="-122"/>
                <a:cs typeface="楷体" panose="02010609060101010101" pitchFamily="49" charset="-122"/>
              </a:rPr>
              <a:t>常考文种是</a:t>
            </a:r>
            <a:r>
              <a:rPr lang="zh-CN" altLang="en-US" sz="2400" b="1">
                <a:solidFill>
                  <a:srgbClr val="993366"/>
                </a:solidFill>
                <a:latin typeface="楷体" panose="02010609060101010101" pitchFamily="49" charset="-122"/>
                <a:ea typeface="楷体" panose="02010609060101010101" pitchFamily="49" charset="-122"/>
                <a:cs typeface="楷体" panose="02010609060101010101" pitchFamily="49" charset="-122"/>
              </a:rPr>
              <a:t>通知</a:t>
            </a:r>
            <a:endParaRPr lang="zh-CN" sz="2400" b="1">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altLang="en-US" sz="2400" b="1">
                <a:latin typeface="楷体" panose="02010609060101010101" pitchFamily="49" charset="-122"/>
                <a:ea typeface="楷体" panose="02010609060101010101" pitchFamily="49" charset="-122"/>
                <a:cs typeface="楷体" panose="02010609060101010101" pitchFamily="49" charset="-122"/>
              </a:rPr>
              <a:t>回答</a:t>
            </a:r>
            <a:r>
              <a:rPr lang="zh-CN" altLang="en-US" sz="2400" b="1">
                <a:solidFill>
                  <a:srgbClr val="993366"/>
                </a:solidFill>
                <a:latin typeface="楷体" panose="02010609060101010101" pitchFamily="49" charset="-122"/>
                <a:ea typeface="楷体" panose="02010609060101010101" pitchFamily="49" charset="-122"/>
                <a:cs typeface="楷体" panose="02010609060101010101" pitchFamily="49" charset="-122"/>
              </a:rPr>
              <a:t>请示</a:t>
            </a:r>
            <a:r>
              <a:rPr lang="zh-CN" altLang="en-US" sz="2400" b="1">
                <a:latin typeface="楷体" panose="02010609060101010101" pitchFamily="49" charset="-122"/>
                <a:ea typeface="楷体" panose="02010609060101010101" pitchFamily="49" charset="-122"/>
                <a:cs typeface="楷体" panose="02010609060101010101" pitchFamily="49" charset="-122"/>
              </a:rPr>
              <a:t>用</a:t>
            </a:r>
            <a:r>
              <a:rPr lang="zh-CN" altLang="en-US" sz="2400" b="1">
                <a:solidFill>
                  <a:srgbClr val="993366"/>
                </a:solidFill>
                <a:latin typeface="楷体" panose="02010609060101010101" pitchFamily="49" charset="-122"/>
                <a:ea typeface="楷体" panose="02010609060101010101" pitchFamily="49" charset="-122"/>
                <a:cs typeface="楷体" panose="02010609060101010101" pitchFamily="49" charset="-122"/>
              </a:rPr>
              <a:t>批复</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altLang="en-US" sz="2400" b="1">
                <a:solidFill>
                  <a:srgbClr val="993366"/>
                </a:solidFill>
                <a:latin typeface="楷体" panose="02010609060101010101" pitchFamily="49" charset="-122"/>
                <a:ea typeface="楷体" panose="02010609060101010101" pitchFamily="49" charset="-122"/>
                <a:cs typeface="楷体" panose="02010609060101010101" pitchFamily="49" charset="-122"/>
              </a:rPr>
              <a:t>意见</a:t>
            </a:r>
            <a:r>
              <a:rPr lang="zh-CN" altLang="en-US" sz="2400" b="1">
                <a:latin typeface="楷体" panose="02010609060101010101" pitchFamily="49" charset="-122"/>
                <a:ea typeface="楷体" panose="02010609060101010101" pitchFamily="49" charset="-122"/>
                <a:cs typeface="楷体" panose="02010609060101010101" pitchFamily="49" charset="-122"/>
              </a:rPr>
              <a:t>用于份内事</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rPr>
              <a:t>文种杂糅要警惕</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altLang="en-US" sz="2400" b="1">
                <a:solidFill>
                  <a:srgbClr val="993366"/>
                </a:solidFill>
                <a:latin typeface="楷体" panose="02010609060101010101" pitchFamily="49" charset="-122"/>
                <a:ea typeface="楷体" panose="02010609060101010101" pitchFamily="49" charset="-122"/>
                <a:cs typeface="楷体" panose="02010609060101010101" pitchFamily="49" charset="-122"/>
              </a:rPr>
              <a:t>命令决议</a:t>
            </a:r>
            <a:r>
              <a:rPr lang="zh-CN" altLang="en-US" sz="2400" b="1">
                <a:latin typeface="楷体" panose="02010609060101010101" pitchFamily="49" charset="-122"/>
                <a:ea typeface="楷体" panose="02010609060101010101" pitchFamily="49" charset="-122"/>
                <a:cs typeface="楷体" panose="02010609060101010101" pitchFamily="49" charset="-122"/>
              </a:rPr>
              <a:t>大事项</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altLang="en-US" sz="2400" b="1">
                <a:solidFill>
                  <a:srgbClr val="993366"/>
                </a:solidFill>
                <a:latin typeface="楷体" panose="02010609060101010101" pitchFamily="49" charset="-122"/>
                <a:ea typeface="楷体" panose="02010609060101010101" pitchFamily="49" charset="-122"/>
                <a:cs typeface="楷体" panose="02010609060101010101" pitchFamily="49" charset="-122"/>
              </a:rPr>
              <a:t>纪要</a:t>
            </a:r>
            <a:r>
              <a:rPr lang="zh-CN" altLang="en-US" sz="2400" b="1">
                <a:latin typeface="楷体" panose="02010609060101010101" pitchFamily="49" charset="-122"/>
                <a:ea typeface="楷体" panose="02010609060101010101" pitchFamily="49" charset="-122"/>
                <a:cs typeface="楷体" panose="02010609060101010101" pitchFamily="49" charset="-122"/>
              </a:rPr>
              <a:t>常考写作题</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sym typeface="+mn-ea"/>
              </a:rPr>
              <a:t>一件事情用请示</a:t>
            </a:r>
            <a:endPar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sym typeface="+mn-ea"/>
            </a:endParaRPr>
          </a:p>
          <a:p>
            <a:pPr>
              <a:lnSpc>
                <a:spcPct val="140000"/>
              </a:lnSpc>
            </a:pPr>
            <a:r>
              <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sym typeface="+mn-ea"/>
              </a:rPr>
              <a:t>正确</a:t>
            </a:r>
            <a:r>
              <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rPr>
              <a:t>格式要牢记</a:t>
            </a:r>
            <a:endParaRPr lang="zh-CN" altLang="en-US" sz="2400" b="1">
              <a:solidFill>
                <a:srgbClr val="002060"/>
              </a:solidFill>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0.05"/>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 calcmode="lin" valueType="num">
                                      <p:cBhvr>
                                        <p:cTn id="9" dur="500" fill="hold"/>
                                        <p:tgtEl>
                                          <p:spTgt spid="4"/>
                                        </p:tgtEl>
                                        <p:attrNameLst>
                                          <p:attrName>ppt_x</p:attrName>
                                        </p:attrNameLst>
                                      </p:cBhvr>
                                      <p:tavLst>
                                        <p:tav tm="0">
                                          <p:val>
                                            <p:strVal val="#ppt_x-.2"/>
                                          </p:val>
                                        </p:tav>
                                        <p:tav tm="100000">
                                          <p:val>
                                            <p:strVal val="#ppt_x"/>
                                          </p:val>
                                        </p:tav>
                                      </p:tavLst>
                                    </p:anim>
                                    <p:anim calcmode="lin" valueType="num">
                                      <p:cBhvr>
                                        <p:cTn id="10" dur="500" fill="hold"/>
                                        <p:tgtEl>
                                          <p:spTgt spid="4"/>
                                        </p:tgtEl>
                                        <p:attrNameLst>
                                          <p:attrName>ppt_y</p:attrName>
                                        </p:attrNameLst>
                                      </p:cBhvr>
                                      <p:tavLst>
                                        <p:tav tm="0">
                                          <p:val>
                                            <p:strVal val="#ppt_y"/>
                                          </p:val>
                                        </p:tav>
                                        <p:tav tm="100000">
                                          <p:val>
                                            <p:strVal val="#ppt_y"/>
                                          </p:val>
                                        </p:tav>
                                      </p:tavLst>
                                    </p:anim>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7437755" y="953770"/>
            <a:ext cx="4194175" cy="1891665"/>
          </a:xfrm>
          <a:prstGeom prst="rect">
            <a:avLst/>
          </a:prstGeom>
        </p:spPr>
      </p:pic>
      <p:sp>
        <p:nvSpPr>
          <p:cNvPr id="7" name="文本框 6"/>
          <p:cNvSpPr txBox="1"/>
          <p:nvPr/>
        </p:nvSpPr>
        <p:spPr>
          <a:xfrm>
            <a:off x="2609215" y="659130"/>
            <a:ext cx="2330450" cy="460375"/>
          </a:xfrm>
          <a:prstGeom prst="rect">
            <a:avLst/>
          </a:prstGeom>
          <a:noFill/>
        </p:spPr>
        <p:txBody>
          <a:bodyPr wrap="square" rtlCol="0">
            <a:spAutoFit/>
          </a:bodyPr>
          <a:p>
            <a:r>
              <a:rPr lang="zh-CN" altLang="en-US" sz="2400" b="1">
                <a:solidFill>
                  <a:srgbClr val="002060"/>
                </a:solidFill>
                <a:latin typeface="微软雅黑" panose="020B0503020204020204" charset="-122"/>
                <a:ea typeface="微软雅黑" panose="020B0503020204020204" charset="-122"/>
              </a:rPr>
              <a:t>标题</a:t>
            </a:r>
            <a:endParaRPr lang="zh-CN" altLang="en-US" sz="2400" b="1">
              <a:solidFill>
                <a:srgbClr val="002060"/>
              </a:solidFill>
              <a:latin typeface="微软雅黑" panose="020B0503020204020204" charset="-122"/>
              <a:ea typeface="微软雅黑" panose="020B0503020204020204" charset="-122"/>
            </a:endParaRPr>
          </a:p>
        </p:txBody>
      </p:sp>
      <p:sp>
        <p:nvSpPr>
          <p:cNvPr id="100" name="文本框 99"/>
          <p:cNvSpPr txBox="1"/>
          <p:nvPr/>
        </p:nvSpPr>
        <p:spPr>
          <a:xfrm>
            <a:off x="584835" y="1739900"/>
            <a:ext cx="8060055" cy="3794760"/>
          </a:xfrm>
          <a:prstGeom prst="rect">
            <a:avLst/>
          </a:prstGeom>
          <a:noFill/>
          <a:ln w="9525">
            <a:noFill/>
          </a:ln>
        </p:spPr>
        <p:txBody>
          <a:bodyPr wrap="square">
            <a:spAutoFit/>
          </a:bodyPr>
          <a:p>
            <a:pPr>
              <a:lnSpc>
                <a:spcPct val="140000"/>
              </a:lnSpc>
            </a:pPr>
            <a:r>
              <a:rPr lang="zh-CN" sz="2800" b="1">
                <a:latin typeface="楷体" panose="02010609060101010101" pitchFamily="49" charset="-122"/>
                <a:ea typeface="楷体" panose="02010609060101010101" pitchFamily="49" charset="-122"/>
                <a:cs typeface="楷体" panose="02010609060101010101" pitchFamily="49" charset="-122"/>
              </a:rPr>
              <a:t>公文标题的形式：</a:t>
            </a:r>
            <a:endParaRPr lang="zh-CN" sz="2800" b="1">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sz="2400" b="1">
                <a:latin typeface="楷体" panose="02010609060101010101" pitchFamily="49" charset="-122"/>
                <a:ea typeface="楷体" panose="02010609060101010101" pitchFamily="49" charset="-122"/>
                <a:cs typeface="楷体" panose="02010609060101010101" pitchFamily="49" charset="-122"/>
              </a:rPr>
              <a:t>（1）</a:t>
            </a:r>
            <a:r>
              <a:rPr lang="zh-CN" sz="2400" b="1">
                <a:solidFill>
                  <a:srgbClr val="B32B61"/>
                </a:solidFill>
                <a:latin typeface="楷体" panose="02010609060101010101" pitchFamily="49" charset="-122"/>
                <a:ea typeface="楷体" panose="02010609060101010101" pitchFamily="49" charset="-122"/>
                <a:cs typeface="楷体" panose="02010609060101010101" pitchFamily="49" charset="-122"/>
              </a:rPr>
              <a:t>完整式标题：</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发文机关名称+事由+文种 </a:t>
            </a:r>
            <a:endPar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     </a:t>
            </a:r>
            <a:r>
              <a:rPr lang="zh-CN" sz="2000" b="1">
                <a:latin typeface="楷体" panose="02010609060101010101" pitchFamily="49" charset="-122"/>
                <a:ea typeface="楷体" panose="02010609060101010101" pitchFamily="49" charset="-122"/>
                <a:cs typeface="楷体" panose="02010609060101010101" pitchFamily="49" charset="-122"/>
              </a:rPr>
              <a:t>如：《中共中央关于推进农村改革发展若干重大问题的决定》</a:t>
            </a:r>
            <a:endParaRPr lang="zh-CN" sz="2000" b="1">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sz="2400" b="1">
                <a:latin typeface="楷体" panose="02010609060101010101" pitchFamily="49" charset="-122"/>
                <a:ea typeface="楷体" panose="02010609060101010101" pitchFamily="49" charset="-122"/>
                <a:cs typeface="楷体" panose="02010609060101010101" pitchFamily="49" charset="-122"/>
              </a:rPr>
              <a:t>（2）</a:t>
            </a:r>
            <a:r>
              <a:rPr lang="zh-CN" sz="2400" b="1">
                <a:solidFill>
                  <a:srgbClr val="B32B61"/>
                </a:solidFill>
                <a:latin typeface="楷体" panose="02010609060101010101" pitchFamily="49" charset="-122"/>
                <a:ea typeface="楷体" panose="02010609060101010101" pitchFamily="49" charset="-122"/>
                <a:cs typeface="楷体" panose="02010609060101010101" pitchFamily="49" charset="-122"/>
              </a:rPr>
              <a:t>准齐式标题</a:t>
            </a:r>
            <a:r>
              <a:rPr lang="zh-CN" sz="2400" b="1">
                <a:latin typeface="楷体" panose="02010609060101010101" pitchFamily="49" charset="-122"/>
                <a:ea typeface="楷体" panose="02010609060101010101" pitchFamily="49" charset="-122"/>
                <a:cs typeface="楷体" panose="02010609060101010101" pitchFamily="49" charset="-122"/>
              </a:rPr>
              <a:t>：</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事由+文种 </a:t>
            </a:r>
            <a:r>
              <a:rPr lang="en-US" sz="2400" b="1">
                <a:latin typeface="楷体" panose="02010609060101010101" pitchFamily="49" charset="-122"/>
                <a:ea typeface="楷体" panose="02010609060101010101" pitchFamily="49" charset="-122"/>
                <a:cs typeface="楷体" panose="02010609060101010101" pitchFamily="49" charset="-122"/>
              </a:rPr>
              <a:t>  </a:t>
            </a:r>
            <a:endParaRPr lang="en-US" sz="2400" b="1">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en-US" sz="2400" b="1">
                <a:latin typeface="楷体" panose="02010609060101010101" pitchFamily="49" charset="-122"/>
                <a:ea typeface="楷体" panose="02010609060101010101" pitchFamily="49" charset="-122"/>
                <a:cs typeface="楷体" panose="02010609060101010101" pitchFamily="49" charset="-122"/>
              </a:rPr>
              <a:t>      </a:t>
            </a:r>
            <a:r>
              <a:rPr lang="zh-CN" sz="2000" b="1">
                <a:latin typeface="楷体" panose="02010609060101010101" pitchFamily="49" charset="-122"/>
                <a:ea typeface="楷体" panose="02010609060101010101" pitchFamily="49" charset="-122"/>
                <a:cs typeface="楷体" panose="02010609060101010101" pitchFamily="49" charset="-122"/>
              </a:rPr>
              <a:t>如：《关于加强行风建设的决定》</a:t>
            </a:r>
            <a:endParaRPr lang="zh-CN" sz="2000" b="1">
              <a:latin typeface="楷体" panose="02010609060101010101" pitchFamily="49" charset="-122"/>
              <a:ea typeface="楷体" panose="02010609060101010101" pitchFamily="49" charset="-122"/>
              <a:cs typeface="楷体" panose="02010609060101010101" pitchFamily="49" charset="-122"/>
            </a:endParaRPr>
          </a:p>
          <a:p>
            <a:pPr>
              <a:lnSpc>
                <a:spcPct val="140000"/>
              </a:lnSpc>
            </a:pPr>
            <a:r>
              <a:rPr lang="zh-CN" sz="2400" b="1">
                <a:latin typeface="楷体" panose="02010609060101010101" pitchFamily="49" charset="-122"/>
                <a:ea typeface="楷体" panose="02010609060101010101" pitchFamily="49" charset="-122"/>
                <a:cs typeface="楷体" panose="02010609060101010101" pitchFamily="49" charset="-122"/>
              </a:rPr>
              <a:t>（3）</a:t>
            </a:r>
            <a:r>
              <a:rPr lang="zh-CN" sz="2400" b="1">
                <a:solidFill>
                  <a:srgbClr val="B32B61"/>
                </a:solidFill>
                <a:latin typeface="楷体" panose="02010609060101010101" pitchFamily="49" charset="-122"/>
                <a:ea typeface="楷体" panose="02010609060101010101" pitchFamily="49" charset="-122"/>
                <a:cs typeface="楷体" panose="02010609060101010101" pitchFamily="49" charset="-122"/>
              </a:rPr>
              <a:t>文种式标题：</a:t>
            </a:r>
            <a:r>
              <a:rPr lang="zh-CN" sz="2000" b="1">
                <a:latin typeface="楷体" panose="02010609060101010101" pitchFamily="49" charset="-122"/>
                <a:ea typeface="楷体" panose="02010609060101010101" pitchFamily="49" charset="-122"/>
                <a:cs typeface="楷体" panose="02010609060101010101" pitchFamily="49" charset="-122"/>
              </a:rPr>
              <a:t>公文标题只有公</a:t>
            </a:r>
            <a:r>
              <a:rPr lang="zh-CN" sz="2000" b="1">
                <a:solidFill>
                  <a:srgbClr val="7030A0"/>
                </a:solidFill>
                <a:latin typeface="楷体" panose="02010609060101010101" pitchFamily="49" charset="-122"/>
                <a:ea typeface="楷体" panose="02010609060101010101" pitchFamily="49" charset="-122"/>
                <a:cs typeface="楷体" panose="02010609060101010101" pitchFamily="49" charset="-122"/>
              </a:rPr>
              <a:t>文种</a:t>
            </a:r>
            <a:r>
              <a:rPr lang="zh-CN" sz="2000" b="1">
                <a:latin typeface="楷体" panose="02010609060101010101" pitchFamily="49" charset="-122"/>
                <a:ea typeface="楷体" panose="02010609060101010101" pitchFamily="49" charset="-122"/>
                <a:cs typeface="楷体" panose="02010609060101010101" pitchFamily="49" charset="-122"/>
              </a:rPr>
              <a:t>类</a:t>
            </a:r>
            <a:r>
              <a:rPr lang="zh-CN" sz="2400" b="1">
                <a:latin typeface="楷体" panose="02010609060101010101" pitchFamily="49" charset="-122"/>
                <a:ea typeface="楷体" panose="02010609060101010101" pitchFamily="49" charset="-122"/>
                <a:cs typeface="楷体" panose="02010609060101010101" pitchFamily="49" charset="-122"/>
              </a:rPr>
              <a:t>（4）</a:t>
            </a:r>
            <a:r>
              <a:rPr lang="zh-CN" sz="2400" b="1">
                <a:solidFill>
                  <a:srgbClr val="B32B61"/>
                </a:solidFill>
                <a:latin typeface="楷体" panose="02010609060101010101" pitchFamily="49" charset="-122"/>
                <a:ea typeface="楷体" panose="02010609060101010101" pitchFamily="49" charset="-122"/>
                <a:cs typeface="楷体" panose="02010609060101010101" pitchFamily="49" charset="-122"/>
              </a:rPr>
              <a:t>转文式标题：</a:t>
            </a:r>
            <a:r>
              <a:rPr lang="zh-CN" sz="2000" b="1">
                <a:latin typeface="楷体" panose="02010609060101010101" pitchFamily="49" charset="-122"/>
                <a:ea typeface="楷体" panose="02010609060101010101" pitchFamily="49" charset="-122"/>
                <a:cs typeface="楷体" panose="02010609060101010101" pitchFamily="49" charset="-122"/>
              </a:rPr>
              <a:t>包括</a:t>
            </a:r>
            <a:r>
              <a:rPr lang="zh-CN" sz="2000" b="1">
                <a:solidFill>
                  <a:srgbClr val="7030A0"/>
                </a:solidFill>
                <a:latin typeface="楷体" panose="02010609060101010101" pitchFamily="49" charset="-122"/>
                <a:ea typeface="楷体" panose="02010609060101010101" pitchFamily="49" charset="-122"/>
                <a:cs typeface="楷体" panose="02010609060101010101" pitchFamily="49" charset="-122"/>
              </a:rPr>
              <a:t>批转</a:t>
            </a:r>
            <a:r>
              <a:rPr lang="zh-CN" sz="2000" b="1">
                <a:latin typeface="楷体" panose="02010609060101010101" pitchFamily="49" charset="-122"/>
                <a:ea typeface="楷体" panose="02010609060101010101" pitchFamily="49" charset="-122"/>
                <a:cs typeface="楷体" panose="02010609060101010101" pitchFamily="49" charset="-122"/>
              </a:rPr>
              <a:t>、</a:t>
            </a:r>
            <a:r>
              <a:rPr lang="zh-CN" sz="2000" b="1">
                <a:solidFill>
                  <a:srgbClr val="7030A0"/>
                </a:solidFill>
                <a:latin typeface="楷体" panose="02010609060101010101" pitchFamily="49" charset="-122"/>
                <a:ea typeface="楷体" panose="02010609060101010101" pitchFamily="49" charset="-122"/>
                <a:cs typeface="楷体" panose="02010609060101010101" pitchFamily="49" charset="-122"/>
              </a:rPr>
              <a:t>转发</a:t>
            </a:r>
            <a:r>
              <a:rPr lang="zh-CN" sz="2000" b="1">
                <a:latin typeface="楷体" panose="02010609060101010101" pitchFamily="49" charset="-122"/>
                <a:ea typeface="楷体" panose="02010609060101010101" pitchFamily="49" charset="-122"/>
                <a:cs typeface="楷体" panose="02010609060101010101" pitchFamily="49" charset="-122"/>
              </a:rPr>
              <a:t>、印发（发布、颁发）</a:t>
            </a:r>
            <a:endParaRPr lang="zh-CN" altLang="en-US" sz="2000" b="1">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ppt_w*0.05"/>
                                          </p:val>
                                        </p:tav>
                                        <p:tav tm="100000">
                                          <p:val>
                                            <p:strVal val="#ppt_w"/>
                                          </p:val>
                                        </p:tav>
                                      </p:tavLst>
                                    </p:anim>
                                    <p:anim calcmode="lin" valueType="num">
                                      <p:cBhvr>
                                        <p:cTn id="8" dur="500" fill="hold"/>
                                        <p:tgtEl>
                                          <p:spTgt spid="7"/>
                                        </p:tgtEl>
                                        <p:attrNameLst>
                                          <p:attrName>ppt_h</p:attrName>
                                        </p:attrNameLst>
                                      </p:cBhvr>
                                      <p:tavLst>
                                        <p:tav tm="0">
                                          <p:val>
                                            <p:strVal val="#ppt_h"/>
                                          </p:val>
                                        </p:tav>
                                        <p:tav tm="100000">
                                          <p:val>
                                            <p:strVal val="#ppt_h"/>
                                          </p:val>
                                        </p:tav>
                                      </p:tavLst>
                                    </p:anim>
                                    <p:anim calcmode="lin" valueType="num">
                                      <p:cBhvr>
                                        <p:cTn id="9" dur="500" fill="hold"/>
                                        <p:tgtEl>
                                          <p:spTgt spid="7"/>
                                        </p:tgtEl>
                                        <p:attrNameLst>
                                          <p:attrName>ppt_x</p:attrName>
                                        </p:attrNameLst>
                                      </p:cBhvr>
                                      <p:tavLst>
                                        <p:tav tm="0">
                                          <p:val>
                                            <p:strVal val="#ppt_x-.2"/>
                                          </p:val>
                                        </p:tav>
                                        <p:tav tm="100000">
                                          <p:val>
                                            <p:strVal val="#ppt_x"/>
                                          </p:val>
                                        </p:tav>
                                      </p:tavLst>
                                    </p:anim>
                                    <p:anim calcmode="lin" valueType="num">
                                      <p:cBhvr>
                                        <p:cTn id="10" dur="500" fill="hold"/>
                                        <p:tgtEl>
                                          <p:spTgt spid="7"/>
                                        </p:tgtEl>
                                        <p:attrNameLst>
                                          <p:attrName>ppt_y</p:attrName>
                                        </p:attrNameLst>
                                      </p:cBhvr>
                                      <p:tavLst>
                                        <p:tav tm="0">
                                          <p:val>
                                            <p:strVal val="#ppt_y"/>
                                          </p:val>
                                        </p:tav>
                                        <p:tav tm="100000">
                                          <p:val>
                                            <p:strVal val="#ppt_y"/>
                                          </p:val>
                                        </p:tav>
                                      </p:tavLst>
                                    </p:anim>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7564120" y="1041400"/>
            <a:ext cx="4194175" cy="1891665"/>
          </a:xfrm>
          <a:prstGeom prst="rect">
            <a:avLst/>
          </a:prstGeom>
        </p:spPr>
      </p:pic>
      <p:sp>
        <p:nvSpPr>
          <p:cNvPr id="7" name="文本框 6"/>
          <p:cNvSpPr txBox="1"/>
          <p:nvPr/>
        </p:nvSpPr>
        <p:spPr>
          <a:xfrm>
            <a:off x="2540635" y="659130"/>
            <a:ext cx="2330450" cy="460375"/>
          </a:xfrm>
          <a:prstGeom prst="rect">
            <a:avLst/>
          </a:prstGeom>
          <a:noFill/>
        </p:spPr>
        <p:txBody>
          <a:bodyPr wrap="square" rtlCol="0">
            <a:spAutoFit/>
          </a:bodyPr>
          <a:p>
            <a:r>
              <a:rPr lang="zh-CN" altLang="en-US" sz="2400" b="1">
                <a:solidFill>
                  <a:srgbClr val="002060"/>
                </a:solidFill>
                <a:latin typeface="微软雅黑" panose="020B0503020204020204" charset="-122"/>
                <a:ea typeface="微软雅黑" panose="020B0503020204020204" charset="-122"/>
              </a:rPr>
              <a:t>发文字号</a:t>
            </a:r>
            <a:endParaRPr lang="zh-CN" altLang="en-US" sz="2400" b="1">
              <a:solidFill>
                <a:srgbClr val="002060"/>
              </a:solidFill>
              <a:latin typeface="微软雅黑" panose="020B0503020204020204" charset="-122"/>
              <a:ea typeface="微软雅黑" panose="020B0503020204020204" charset="-122"/>
            </a:endParaRPr>
          </a:p>
        </p:txBody>
      </p:sp>
      <p:sp>
        <p:nvSpPr>
          <p:cNvPr id="2" name="文本框 1"/>
          <p:cNvSpPr txBox="1"/>
          <p:nvPr/>
        </p:nvSpPr>
        <p:spPr>
          <a:xfrm>
            <a:off x="761365" y="2213610"/>
            <a:ext cx="9714865" cy="1106805"/>
          </a:xfrm>
          <a:prstGeom prst="rect">
            <a:avLst/>
          </a:prstGeom>
          <a:noFill/>
          <a:ln w="9525">
            <a:noFill/>
          </a:ln>
        </p:spPr>
        <p:txBody>
          <a:bodyPr wrap="square">
            <a:spAutoFit/>
          </a:bodyPr>
          <a:p>
            <a:pPr>
              <a:lnSpc>
                <a:spcPct val="150000"/>
              </a:lnSpc>
            </a:pPr>
            <a:r>
              <a:rPr lang="zh-CN" sz="2400" b="1">
                <a:solidFill>
                  <a:srgbClr val="B32B61"/>
                </a:solidFill>
                <a:latin typeface="楷体" panose="02010609060101010101" pitchFamily="49" charset="-122"/>
                <a:ea typeface="楷体" panose="02010609060101010101" pitchFamily="49" charset="-122"/>
                <a:cs typeface="楷体" panose="02010609060101010101" pitchFamily="49" charset="-122"/>
              </a:rPr>
              <a:t>发文字号的常见形式：</a:t>
            </a:r>
            <a:endParaRPr lang="zh-CN" sz="2400" b="1">
              <a:latin typeface="楷体" panose="02010609060101010101" pitchFamily="49" charset="-122"/>
              <a:ea typeface="楷体" panose="02010609060101010101" pitchFamily="49" charset="-122"/>
              <a:cs typeface="楷体" panose="02010609060101010101" pitchFamily="49" charset="-122"/>
            </a:endParaRPr>
          </a:p>
          <a:p>
            <a:endParaRPr lang="en-US" altLang="en-US" sz="2000" b="1">
              <a:latin typeface="楷体" panose="02010609060101010101" pitchFamily="49" charset="-122"/>
              <a:ea typeface="楷体" panose="02010609060101010101" pitchFamily="49" charset="-122"/>
              <a:cs typeface="楷体" panose="02010609060101010101" pitchFamily="49" charset="-122"/>
            </a:endParaRPr>
          </a:p>
        </p:txBody>
      </p:sp>
      <p:sp>
        <p:nvSpPr>
          <p:cNvPr id="3" name="文本框 2"/>
          <p:cNvSpPr txBox="1"/>
          <p:nvPr/>
        </p:nvSpPr>
        <p:spPr>
          <a:xfrm>
            <a:off x="600710" y="2845435"/>
            <a:ext cx="9481820" cy="2663825"/>
          </a:xfrm>
          <a:prstGeom prst="rect">
            <a:avLst/>
          </a:prstGeom>
          <a:noFill/>
        </p:spPr>
        <p:txBody>
          <a:bodyPr wrap="square" rtlCol="0" anchor="t">
            <a:spAutoFit/>
          </a:bodyPr>
          <a:p>
            <a:pPr>
              <a:lnSpc>
                <a:spcPct val="190000"/>
              </a:lnSpc>
            </a:pPr>
            <a:r>
              <a:rPr lang="zh-CN" b="1">
                <a:latin typeface="楷体" panose="02010609060101010101" pitchFamily="49" charset="-122"/>
                <a:ea typeface="楷体" panose="02010609060101010101" pitchFamily="49" charset="-122"/>
                <a:cs typeface="楷体" panose="02010609060101010101" pitchFamily="49" charset="-122"/>
                <a:sym typeface="+mn-ea"/>
              </a:rPr>
              <a:t>  </a:t>
            </a:r>
            <a:r>
              <a:rPr lang="zh-CN" sz="2400" b="1">
                <a:latin typeface="楷体" panose="02010609060101010101" pitchFamily="49" charset="-122"/>
                <a:ea typeface="楷体" panose="02010609060101010101" pitchFamily="49" charset="-122"/>
                <a:cs typeface="楷体" panose="02010609060101010101" pitchFamily="49" charset="-122"/>
                <a:sym typeface="+mn-ea"/>
              </a:rPr>
              <a:t>①由</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sym typeface="+mn-ea"/>
              </a:rPr>
              <a:t>机关代字、年份、发文顺序号</a:t>
            </a:r>
            <a:r>
              <a:rPr lang="zh-CN" sz="2400" b="1">
                <a:latin typeface="楷体" panose="02010609060101010101" pitchFamily="49" charset="-122"/>
                <a:ea typeface="楷体" panose="02010609060101010101" pitchFamily="49" charset="-122"/>
                <a:cs typeface="楷体" panose="02010609060101010101" pitchFamily="49" charset="-122"/>
                <a:sym typeface="+mn-ea"/>
              </a:rPr>
              <a:t>组成</a:t>
            </a:r>
            <a:endParaRPr lang="zh-CN" sz="2400" b="1">
              <a:latin typeface="楷体" panose="02010609060101010101" pitchFamily="49" charset="-122"/>
              <a:ea typeface="楷体" panose="02010609060101010101" pitchFamily="49" charset="-122"/>
              <a:cs typeface="楷体" panose="02010609060101010101" pitchFamily="49" charset="-122"/>
            </a:endParaRPr>
          </a:p>
          <a:p>
            <a:pPr>
              <a:lnSpc>
                <a:spcPct val="190000"/>
              </a:lnSpc>
            </a:pPr>
            <a:r>
              <a:rPr lang="en-US" b="1">
                <a:latin typeface="楷体" panose="02010609060101010101" pitchFamily="49" charset="-122"/>
                <a:ea typeface="楷体" panose="02010609060101010101" pitchFamily="49" charset="-122"/>
                <a:cs typeface="楷体" panose="02010609060101010101" pitchFamily="49" charset="-122"/>
                <a:sym typeface="+mn-ea"/>
              </a:rPr>
              <a:t>   </a:t>
            </a:r>
            <a:r>
              <a:rPr lang="zh-CN" sz="2000" b="1">
                <a:latin typeface="楷体" panose="02010609060101010101" pitchFamily="49" charset="-122"/>
                <a:ea typeface="楷体" panose="02010609060101010101" pitchFamily="49" charset="-122"/>
                <a:cs typeface="楷体" panose="02010609060101010101" pitchFamily="49" charset="-122"/>
                <a:sym typeface="+mn-ea"/>
              </a:rPr>
              <a:t>如：苏政发〔2013〕1号，表示江苏省人民政府2013年发的第1号</a:t>
            </a:r>
            <a:r>
              <a:rPr lang="zh-CN" sz="2000" b="1">
                <a:solidFill>
                  <a:srgbClr val="7030A0"/>
                </a:solidFill>
                <a:latin typeface="楷体" panose="02010609060101010101" pitchFamily="49" charset="-122"/>
                <a:ea typeface="楷体" panose="02010609060101010101" pitchFamily="49" charset="-122"/>
                <a:cs typeface="楷体" panose="02010609060101010101" pitchFamily="49" charset="-122"/>
                <a:sym typeface="+mn-ea"/>
              </a:rPr>
              <a:t>文</a:t>
            </a:r>
            <a:endParaRPr lang="zh-CN"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90000"/>
              </a:lnSpc>
            </a:pPr>
            <a:r>
              <a:rPr lang="zh-CN" b="1">
                <a:latin typeface="楷体" panose="02010609060101010101" pitchFamily="49" charset="-122"/>
                <a:ea typeface="楷体" panose="02010609060101010101" pitchFamily="49" charset="-122"/>
                <a:cs typeface="楷体" panose="02010609060101010101" pitchFamily="49" charset="-122"/>
                <a:sym typeface="+mn-ea"/>
              </a:rPr>
              <a:t>  </a:t>
            </a:r>
            <a:r>
              <a:rPr lang="zh-CN" sz="2400" b="1">
                <a:latin typeface="楷体" panose="02010609060101010101" pitchFamily="49" charset="-122"/>
                <a:ea typeface="楷体" panose="02010609060101010101" pitchFamily="49" charset="-122"/>
                <a:cs typeface="楷体" panose="02010609060101010101" pitchFamily="49" charset="-122"/>
                <a:sym typeface="+mn-ea"/>
              </a:rPr>
              <a:t>②流水号：第×号</a:t>
            </a:r>
            <a:endParaRPr lang="zh-CN" b="1">
              <a:latin typeface="楷体" panose="02010609060101010101" pitchFamily="49" charset="-122"/>
              <a:ea typeface="楷体" panose="02010609060101010101" pitchFamily="49" charset="-122"/>
              <a:cs typeface="楷体" panose="02010609060101010101" pitchFamily="49" charset="-122"/>
            </a:endParaRPr>
          </a:p>
          <a:p>
            <a:pPr>
              <a:lnSpc>
                <a:spcPct val="190000"/>
              </a:lnSpc>
            </a:pPr>
            <a:r>
              <a:rPr lang="zh-CN" b="1">
                <a:latin typeface="楷体" panose="02010609060101010101" pitchFamily="49" charset="-122"/>
                <a:ea typeface="楷体" panose="02010609060101010101" pitchFamily="49" charset="-122"/>
                <a:cs typeface="楷体" panose="02010609060101010101" pitchFamily="49" charset="-122"/>
                <a:sym typeface="+mn-ea"/>
              </a:rPr>
              <a:t>   </a:t>
            </a:r>
            <a:r>
              <a:rPr lang="zh-CN" sz="2000" b="1">
                <a:latin typeface="楷体" panose="02010609060101010101" pitchFamily="49" charset="-122"/>
                <a:ea typeface="楷体" panose="02010609060101010101" pitchFamily="49" charset="-122"/>
                <a:cs typeface="楷体" panose="02010609060101010101" pitchFamily="49" charset="-122"/>
                <a:sym typeface="+mn-ea"/>
              </a:rPr>
              <a:t> 如：江苏省人民政府2013年发的1号人民政府</a:t>
            </a:r>
            <a:r>
              <a:rPr lang="zh-CN" sz="2000" b="1">
                <a:solidFill>
                  <a:srgbClr val="7030A0"/>
                </a:solidFill>
                <a:latin typeface="楷体" panose="02010609060101010101" pitchFamily="49" charset="-122"/>
                <a:ea typeface="楷体" panose="02010609060101010101" pitchFamily="49" charset="-122"/>
                <a:cs typeface="楷体" panose="02010609060101010101" pitchFamily="49" charset="-122"/>
                <a:sym typeface="+mn-ea"/>
              </a:rPr>
              <a:t>令</a:t>
            </a:r>
            <a:r>
              <a:rPr lang="zh-CN" sz="2000" b="1">
                <a:latin typeface="楷体" panose="02010609060101010101" pitchFamily="49" charset="-122"/>
                <a:ea typeface="楷体" panose="02010609060101010101" pitchFamily="49" charset="-122"/>
                <a:cs typeface="楷体" panose="02010609060101010101" pitchFamily="49" charset="-122"/>
                <a:sym typeface="+mn-ea"/>
              </a:rPr>
              <a:t>，发文字号标注</a:t>
            </a:r>
            <a:r>
              <a:rPr lang="en-US" sz="2000" b="1">
                <a:latin typeface="楷体" panose="02010609060101010101" pitchFamily="49" charset="-122"/>
                <a:ea typeface="楷体" panose="02010609060101010101" pitchFamily="49" charset="-122"/>
                <a:cs typeface="楷体" panose="02010609060101010101" pitchFamily="49" charset="-122"/>
                <a:sym typeface="+mn-ea"/>
              </a:rPr>
              <a:t>“</a:t>
            </a:r>
            <a:r>
              <a:rPr lang="zh-CN" sz="2000" b="1">
                <a:solidFill>
                  <a:srgbClr val="7030A0"/>
                </a:solidFill>
                <a:latin typeface="楷体" panose="02010609060101010101" pitchFamily="49" charset="-122"/>
                <a:ea typeface="楷体" panose="02010609060101010101" pitchFamily="49" charset="-122"/>
                <a:cs typeface="楷体" panose="02010609060101010101" pitchFamily="49" charset="-122"/>
                <a:sym typeface="+mn-ea"/>
              </a:rPr>
              <a:t>第1号</a:t>
            </a:r>
            <a:r>
              <a:rPr lang="en-US" sz="2000" b="1">
                <a:latin typeface="楷体" panose="02010609060101010101" pitchFamily="49" charset="-122"/>
                <a:ea typeface="楷体" panose="02010609060101010101" pitchFamily="49" charset="-122"/>
                <a:cs typeface="楷体" panose="02010609060101010101" pitchFamily="49" charset="-122"/>
                <a:sym typeface="+mn-ea"/>
              </a:rPr>
              <a:t>”</a:t>
            </a:r>
            <a:endParaRPr lang="en-US"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ppt_w*0.05"/>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anim calcmode="lin" valueType="num">
                                      <p:cBhvr>
                                        <p:cTn id="9" dur="500" fill="hold"/>
                                        <p:tgtEl>
                                          <p:spTgt spid="3"/>
                                        </p:tgtEl>
                                        <p:attrNameLst>
                                          <p:attrName>ppt_x</p:attrName>
                                        </p:attrNameLst>
                                      </p:cBhvr>
                                      <p:tavLst>
                                        <p:tav tm="0">
                                          <p:val>
                                            <p:strVal val="#ppt_x-.2"/>
                                          </p:val>
                                        </p:tav>
                                        <p:tav tm="100000">
                                          <p:val>
                                            <p:strVal val="#ppt_x"/>
                                          </p:val>
                                        </p:tav>
                                      </p:tavLst>
                                    </p:anim>
                                    <p:anim calcmode="lin" valueType="num">
                                      <p:cBhvr>
                                        <p:cTn id="10" dur="500" fill="hold"/>
                                        <p:tgtEl>
                                          <p:spTgt spid="3"/>
                                        </p:tgtEl>
                                        <p:attrNameLst>
                                          <p:attrName>ppt_y</p:attrName>
                                        </p:attrNameLst>
                                      </p:cBhvr>
                                      <p:tavLst>
                                        <p:tav tm="0">
                                          <p:val>
                                            <p:strVal val="#ppt_y"/>
                                          </p:val>
                                        </p:tav>
                                        <p:tav tm="100000">
                                          <p:val>
                                            <p:strVal val="#ppt_y"/>
                                          </p:val>
                                        </p:tav>
                                      </p:tavLst>
                                    </p:anim>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7564120" y="1041400"/>
            <a:ext cx="4194175" cy="1891665"/>
          </a:xfrm>
          <a:prstGeom prst="rect">
            <a:avLst/>
          </a:prstGeom>
        </p:spPr>
      </p:pic>
      <p:sp>
        <p:nvSpPr>
          <p:cNvPr id="7" name="文本框 6"/>
          <p:cNvSpPr txBox="1"/>
          <p:nvPr/>
        </p:nvSpPr>
        <p:spPr>
          <a:xfrm>
            <a:off x="2540635" y="659130"/>
            <a:ext cx="1659255" cy="460375"/>
          </a:xfrm>
          <a:prstGeom prst="rect">
            <a:avLst/>
          </a:prstGeom>
          <a:noFill/>
        </p:spPr>
        <p:txBody>
          <a:bodyPr wrap="square" rtlCol="0">
            <a:spAutoFit/>
          </a:bodyPr>
          <a:p>
            <a:r>
              <a:rPr lang="zh-CN" altLang="en-US" sz="2400" b="1">
                <a:solidFill>
                  <a:srgbClr val="002060"/>
                </a:solidFill>
                <a:latin typeface="微软雅黑" panose="020B0503020204020204" charset="-122"/>
                <a:ea typeface="微软雅黑" panose="020B0503020204020204" charset="-122"/>
              </a:rPr>
              <a:t>主送机关</a:t>
            </a:r>
            <a:endParaRPr lang="zh-CN" altLang="en-US" sz="2400" b="1">
              <a:solidFill>
                <a:srgbClr val="002060"/>
              </a:solidFill>
              <a:latin typeface="微软雅黑" panose="020B0503020204020204" charset="-122"/>
              <a:ea typeface="微软雅黑" panose="020B0503020204020204" charset="-122"/>
            </a:endParaRPr>
          </a:p>
        </p:txBody>
      </p:sp>
      <p:sp>
        <p:nvSpPr>
          <p:cNvPr id="100" name="文本框 99"/>
          <p:cNvSpPr txBox="1"/>
          <p:nvPr/>
        </p:nvSpPr>
        <p:spPr>
          <a:xfrm>
            <a:off x="751840" y="2493645"/>
            <a:ext cx="7640955" cy="2748280"/>
          </a:xfrm>
          <a:prstGeom prst="rect">
            <a:avLst/>
          </a:prstGeom>
          <a:noFill/>
          <a:ln w="9525">
            <a:noFill/>
          </a:ln>
        </p:spPr>
        <p:txBody>
          <a:bodyPr wrap="square">
            <a:spAutoFit/>
          </a:bodyPr>
          <a:p>
            <a:pPr>
              <a:lnSpc>
                <a:spcPct val="180000"/>
              </a:lnSpc>
            </a:pPr>
            <a:r>
              <a:rPr lang="zh-CN" sz="2400" b="1">
                <a:latin typeface="楷体" panose="02010609060101010101" pitchFamily="49" charset="-122"/>
                <a:ea typeface="楷体" panose="02010609060101010101" pitchFamily="49" charset="-122"/>
                <a:cs typeface="楷体" panose="02010609060101010101" pitchFamily="49" charset="-122"/>
              </a:rPr>
              <a:t>①同类型的</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机关统称</a:t>
            </a:r>
            <a:r>
              <a:rPr lang="zh-CN" sz="2400" b="1">
                <a:latin typeface="楷体" panose="02010609060101010101" pitchFamily="49" charset="-122"/>
                <a:ea typeface="楷体" panose="02010609060101010101" pitchFamily="49" charset="-122"/>
                <a:cs typeface="楷体" panose="02010609060101010101" pitchFamily="49" charset="-122"/>
              </a:rPr>
              <a:t>为</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下级党委</a:t>
            </a:r>
            <a:r>
              <a:rPr lang="zh-CN" sz="2400" b="1">
                <a:latin typeface="楷体" panose="02010609060101010101" pitchFamily="49" charset="-122"/>
                <a:ea typeface="楷体" panose="02010609060101010101" pitchFamily="49" charset="-122"/>
                <a:cs typeface="楷体" panose="02010609060101010101" pitchFamily="49" charset="-122"/>
              </a:rPr>
              <a:t>、</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政府</a:t>
            </a:r>
            <a:r>
              <a:rPr lang="zh-CN" sz="2400" b="1">
                <a:latin typeface="楷体" panose="02010609060101010101" pitchFamily="49" charset="-122"/>
                <a:ea typeface="楷体" panose="02010609060101010101" pitchFamily="49" charset="-122"/>
                <a:cs typeface="楷体" panose="02010609060101010101" pitchFamily="49" charset="-122"/>
              </a:rPr>
              <a:t>、本级直属</a:t>
            </a:r>
            <a:endParaRPr lang="zh-CN" sz="2400" b="1">
              <a:latin typeface="楷体" panose="02010609060101010101" pitchFamily="49" charset="-122"/>
              <a:ea typeface="楷体" panose="02010609060101010101" pitchFamily="49" charset="-122"/>
              <a:cs typeface="楷体" panose="02010609060101010101" pitchFamily="49" charset="-122"/>
            </a:endParaRPr>
          </a:p>
          <a:p>
            <a:pPr>
              <a:lnSpc>
                <a:spcPct val="180000"/>
              </a:lnSpc>
            </a:pPr>
            <a:r>
              <a:rPr lang="zh-CN" sz="2400" b="1">
                <a:latin typeface="楷体" panose="02010609060101010101" pitchFamily="49" charset="-122"/>
                <a:ea typeface="楷体" panose="02010609060101010101" pitchFamily="49" charset="-122"/>
                <a:cs typeface="楷体" panose="02010609060101010101" pitchFamily="49" charset="-122"/>
              </a:rPr>
              <a:t>       党的机关、</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行政机关</a:t>
            </a:r>
            <a:r>
              <a:rPr lang="zh-CN" sz="2400" b="1">
                <a:latin typeface="楷体" panose="02010609060101010101" pitchFamily="49" charset="-122"/>
                <a:ea typeface="楷体" panose="02010609060101010101" pitchFamily="49" charset="-122"/>
                <a:cs typeface="楷体" panose="02010609060101010101" pitchFamily="49" charset="-122"/>
              </a:rPr>
              <a:t>、</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各直属单位</a:t>
            </a:r>
            <a:r>
              <a:rPr lang="zh-CN" sz="2400" b="1">
                <a:latin typeface="楷体" panose="02010609060101010101" pitchFamily="49" charset="-122"/>
                <a:ea typeface="楷体" panose="02010609060101010101" pitchFamily="49" charset="-122"/>
                <a:cs typeface="楷体" panose="02010609060101010101" pitchFamily="49" charset="-122"/>
              </a:rPr>
              <a:t>②人民政府</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令</a:t>
            </a:r>
            <a:r>
              <a:rPr lang="zh-CN" sz="2400" b="1">
                <a:latin typeface="楷体" panose="02010609060101010101" pitchFamily="49" charset="-122"/>
                <a:ea typeface="楷体" panose="02010609060101010101" pitchFamily="49" charset="-122"/>
                <a:cs typeface="楷体" panose="02010609060101010101" pitchFamily="49" charset="-122"/>
              </a:rPr>
              <a:t>、</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公告</a:t>
            </a:r>
            <a:r>
              <a:rPr lang="zh-CN" sz="2400" b="1">
                <a:latin typeface="楷体" panose="02010609060101010101" pitchFamily="49" charset="-122"/>
                <a:ea typeface="楷体" panose="02010609060101010101" pitchFamily="49" charset="-122"/>
                <a:cs typeface="楷体" panose="02010609060101010101" pitchFamily="49" charset="-122"/>
              </a:rPr>
              <a:t>、</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通告</a:t>
            </a:r>
            <a:r>
              <a:rPr lang="zh-CN" sz="2400" b="1">
                <a:latin typeface="楷体" panose="02010609060101010101" pitchFamily="49" charset="-122"/>
                <a:ea typeface="楷体" panose="02010609060101010101" pitchFamily="49" charset="-122"/>
                <a:cs typeface="楷体" panose="02010609060101010101" pitchFamily="49" charset="-122"/>
              </a:rPr>
              <a:t>、</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公报</a:t>
            </a:r>
            <a:r>
              <a:rPr lang="zh-CN" sz="2400" b="1">
                <a:latin typeface="楷体" panose="02010609060101010101" pitchFamily="49" charset="-122"/>
                <a:ea typeface="楷体" panose="02010609060101010101" pitchFamily="49" charset="-122"/>
                <a:cs typeface="楷体" panose="02010609060101010101" pitchFamily="49" charset="-122"/>
              </a:rPr>
              <a:t>、会议通报、部分</a:t>
            </a:r>
            <a:endParaRPr lang="zh-CN" sz="2400" b="1">
              <a:latin typeface="楷体" panose="02010609060101010101" pitchFamily="49" charset="-122"/>
              <a:ea typeface="楷体" panose="02010609060101010101" pitchFamily="49" charset="-122"/>
              <a:cs typeface="楷体" panose="02010609060101010101" pitchFamily="49" charset="-122"/>
            </a:endParaRPr>
          </a:p>
          <a:p>
            <a:pPr>
              <a:lnSpc>
                <a:spcPct val="180000"/>
              </a:lnSpc>
            </a:pPr>
            <a:r>
              <a:rPr lang="zh-CN" sz="2400" b="1">
                <a:latin typeface="楷体" panose="02010609060101010101" pitchFamily="49" charset="-122"/>
                <a:ea typeface="楷体" panose="02010609060101010101" pitchFamily="49" charset="-122"/>
                <a:cs typeface="楷体" panose="02010609060101010101" pitchFamily="49" charset="-122"/>
              </a:rPr>
              <a:t>       党的机关的意见、决议、决定，</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不用主送机关</a:t>
            </a:r>
            <a:endParaRPr lang="zh-CN" altLang="en-US" sz="2400" b="1">
              <a:solidFill>
                <a:srgbClr val="7030A0"/>
              </a:solidFill>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p:cTn id="7" dur="500" fill="hold"/>
                                        <p:tgtEl>
                                          <p:spTgt spid="100"/>
                                        </p:tgtEl>
                                        <p:attrNameLst>
                                          <p:attrName>ppt_w</p:attrName>
                                        </p:attrNameLst>
                                      </p:cBhvr>
                                      <p:tavLst>
                                        <p:tav tm="0">
                                          <p:val>
                                            <p:strVal val="#ppt_w*0.05"/>
                                          </p:val>
                                        </p:tav>
                                        <p:tav tm="100000">
                                          <p:val>
                                            <p:strVal val="#ppt_w"/>
                                          </p:val>
                                        </p:tav>
                                      </p:tavLst>
                                    </p:anim>
                                    <p:anim calcmode="lin" valueType="num">
                                      <p:cBhvr>
                                        <p:cTn id="8" dur="500" fill="hold"/>
                                        <p:tgtEl>
                                          <p:spTgt spid="100"/>
                                        </p:tgtEl>
                                        <p:attrNameLst>
                                          <p:attrName>ppt_h</p:attrName>
                                        </p:attrNameLst>
                                      </p:cBhvr>
                                      <p:tavLst>
                                        <p:tav tm="0">
                                          <p:val>
                                            <p:strVal val="#ppt_h"/>
                                          </p:val>
                                        </p:tav>
                                        <p:tav tm="100000">
                                          <p:val>
                                            <p:strVal val="#ppt_h"/>
                                          </p:val>
                                        </p:tav>
                                      </p:tavLst>
                                    </p:anim>
                                    <p:anim calcmode="lin" valueType="num">
                                      <p:cBhvr>
                                        <p:cTn id="9" dur="500" fill="hold"/>
                                        <p:tgtEl>
                                          <p:spTgt spid="100"/>
                                        </p:tgtEl>
                                        <p:attrNameLst>
                                          <p:attrName>ppt_x</p:attrName>
                                        </p:attrNameLst>
                                      </p:cBhvr>
                                      <p:tavLst>
                                        <p:tav tm="0">
                                          <p:val>
                                            <p:strVal val="#ppt_x-.2"/>
                                          </p:val>
                                        </p:tav>
                                        <p:tav tm="100000">
                                          <p:val>
                                            <p:strVal val="#ppt_x"/>
                                          </p:val>
                                        </p:tav>
                                      </p:tavLst>
                                    </p:anim>
                                    <p:anim calcmode="lin" valueType="num">
                                      <p:cBhvr>
                                        <p:cTn id="10" dur="500" fill="hold"/>
                                        <p:tgtEl>
                                          <p:spTgt spid="100"/>
                                        </p:tgtEl>
                                        <p:attrNameLst>
                                          <p:attrName>ppt_y</p:attrName>
                                        </p:attrNameLst>
                                      </p:cBhvr>
                                      <p:tavLst>
                                        <p:tav tm="0">
                                          <p:val>
                                            <p:strVal val="#ppt_y"/>
                                          </p:val>
                                        </p:tav>
                                        <p:tav tm="100000">
                                          <p:val>
                                            <p:strVal val="#ppt_y"/>
                                          </p:val>
                                        </p:tav>
                                      </p:tavLst>
                                    </p:anim>
                                    <p:animEffect transition="in" filter="fade">
                                      <p:cBhvr>
                                        <p:cTn id="11"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7564120" y="1041400"/>
            <a:ext cx="4194175" cy="1891665"/>
          </a:xfrm>
          <a:prstGeom prst="rect">
            <a:avLst/>
          </a:prstGeom>
        </p:spPr>
      </p:pic>
      <p:sp>
        <p:nvSpPr>
          <p:cNvPr id="7" name="文本框 6"/>
          <p:cNvSpPr txBox="1"/>
          <p:nvPr/>
        </p:nvSpPr>
        <p:spPr>
          <a:xfrm>
            <a:off x="2141220" y="659130"/>
            <a:ext cx="1104265" cy="460375"/>
          </a:xfrm>
          <a:prstGeom prst="rect">
            <a:avLst/>
          </a:prstGeom>
          <a:noFill/>
        </p:spPr>
        <p:txBody>
          <a:bodyPr wrap="square" rtlCol="0">
            <a:spAutoFit/>
          </a:bodyPr>
          <a:p>
            <a:r>
              <a:rPr lang="zh-CN" altLang="en-US" sz="2400" b="1">
                <a:solidFill>
                  <a:srgbClr val="002060"/>
                </a:solidFill>
                <a:latin typeface="微软雅黑" panose="020B0503020204020204" charset="-122"/>
                <a:ea typeface="微软雅黑" panose="020B0503020204020204" charset="-122"/>
              </a:rPr>
              <a:t>落款</a:t>
            </a:r>
            <a:endParaRPr lang="zh-CN" altLang="en-US" sz="2400" b="1">
              <a:solidFill>
                <a:srgbClr val="002060"/>
              </a:solidFill>
              <a:latin typeface="微软雅黑" panose="020B0503020204020204" charset="-122"/>
              <a:ea typeface="微软雅黑" panose="020B0503020204020204" charset="-122"/>
            </a:endParaRPr>
          </a:p>
        </p:txBody>
      </p:sp>
      <p:sp>
        <p:nvSpPr>
          <p:cNvPr id="2" name="文本框 1"/>
          <p:cNvSpPr txBox="1"/>
          <p:nvPr/>
        </p:nvSpPr>
        <p:spPr>
          <a:xfrm>
            <a:off x="848360" y="2453005"/>
            <a:ext cx="7972425" cy="2312035"/>
          </a:xfrm>
          <a:prstGeom prst="rect">
            <a:avLst/>
          </a:prstGeom>
          <a:noFill/>
          <a:ln w="9525">
            <a:noFill/>
          </a:ln>
        </p:spPr>
        <p:txBody>
          <a:bodyPr wrap="square">
            <a:spAutoFit/>
          </a:bodyPr>
          <a:p>
            <a:pPr>
              <a:lnSpc>
                <a:spcPct val="190000"/>
              </a:lnSpc>
            </a:pPr>
            <a:r>
              <a:rPr lang="zh-CN" sz="2800" b="1">
                <a:solidFill>
                  <a:srgbClr val="B32B61"/>
                </a:solidFill>
                <a:latin typeface="楷体" panose="02010609060101010101" pitchFamily="49" charset="-122"/>
                <a:ea typeface="楷体" panose="02010609060101010101" pitchFamily="49" charset="-122"/>
                <a:cs typeface="楷体" panose="02010609060101010101" pitchFamily="49" charset="-122"/>
              </a:rPr>
              <a:t>成文日期</a:t>
            </a:r>
            <a:r>
              <a:rPr lang="zh-CN" sz="2800" b="1">
                <a:latin typeface="楷体" panose="02010609060101010101" pitchFamily="49" charset="-122"/>
                <a:ea typeface="楷体" panose="02010609060101010101" pitchFamily="49" charset="-122"/>
                <a:cs typeface="楷体" panose="02010609060101010101" pitchFamily="49" charset="-122"/>
              </a:rPr>
              <a:t>：</a:t>
            </a:r>
            <a:r>
              <a:rPr lang="zh-CN" sz="2400" b="1">
                <a:latin typeface="楷体" panose="02010609060101010101" pitchFamily="49" charset="-122"/>
                <a:ea typeface="楷体" panose="02010609060101010101" pitchFamily="49" charset="-122"/>
                <a:cs typeface="楷体" panose="02010609060101010101" pitchFamily="49" charset="-122"/>
              </a:rPr>
              <a:t>署会议通过或</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发文机关负责人</a:t>
            </a:r>
            <a:r>
              <a:rPr lang="zh-CN" sz="2400" b="1">
                <a:latin typeface="楷体" panose="02010609060101010101" pitchFamily="49" charset="-122"/>
                <a:ea typeface="楷体" panose="02010609060101010101" pitchFamily="49" charset="-122"/>
                <a:cs typeface="楷体" panose="02010609060101010101" pitchFamily="49" charset="-122"/>
              </a:rPr>
              <a:t>签发日期</a:t>
            </a:r>
            <a:endParaRPr lang="en-US" sz="2400" b="1">
              <a:latin typeface="楷体" panose="02010609060101010101" pitchFamily="49" charset="-122"/>
              <a:ea typeface="楷体" panose="02010609060101010101" pitchFamily="49" charset="-122"/>
              <a:cs typeface="楷体" panose="02010609060101010101" pitchFamily="49" charset="-122"/>
            </a:endParaRPr>
          </a:p>
          <a:p>
            <a:pPr>
              <a:lnSpc>
                <a:spcPct val="190000"/>
              </a:lnSpc>
            </a:pPr>
            <a:r>
              <a:rPr lang="zh-CN" sz="2400" b="1">
                <a:solidFill>
                  <a:srgbClr val="B32B61"/>
                </a:solidFill>
                <a:latin typeface="楷体" panose="02010609060101010101" pitchFamily="49" charset="-122"/>
                <a:ea typeface="楷体" panose="02010609060101010101" pitchFamily="49" charset="-122"/>
                <a:cs typeface="楷体" panose="02010609060101010101" pitchFamily="49" charset="-122"/>
              </a:rPr>
              <a:t>      联合行文时以</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最后签发</a:t>
            </a:r>
            <a:r>
              <a:rPr lang="zh-CN" sz="2400" b="1">
                <a:latin typeface="楷体" panose="02010609060101010101" pitchFamily="49" charset="-122"/>
                <a:ea typeface="楷体" panose="02010609060101010101" pitchFamily="49" charset="-122"/>
                <a:cs typeface="楷体" panose="02010609060101010101" pitchFamily="49" charset="-122"/>
              </a:rPr>
              <a:t>机关负责人签发的</a:t>
            </a:r>
            <a:r>
              <a:rPr lang="zh-CN" sz="2400" b="1">
                <a:solidFill>
                  <a:srgbClr val="7030A0"/>
                </a:solidFill>
                <a:latin typeface="楷体" panose="02010609060101010101" pitchFamily="49" charset="-122"/>
                <a:ea typeface="楷体" panose="02010609060101010101" pitchFamily="49" charset="-122"/>
                <a:cs typeface="楷体" panose="02010609060101010101" pitchFamily="49" charset="-122"/>
              </a:rPr>
              <a:t>日期</a:t>
            </a:r>
            <a:r>
              <a:rPr lang="zh-CN" sz="2400" b="1">
                <a:latin typeface="楷体" panose="02010609060101010101" pitchFamily="49" charset="-122"/>
                <a:ea typeface="楷体" panose="02010609060101010101" pitchFamily="49" charset="-122"/>
                <a:cs typeface="楷体" panose="02010609060101010101" pitchFamily="49" charset="-122"/>
              </a:rPr>
              <a:t>；</a:t>
            </a:r>
            <a:endParaRPr lang="zh-CN" sz="2400" b="1">
              <a:latin typeface="楷体" panose="02010609060101010101" pitchFamily="49" charset="-122"/>
              <a:ea typeface="楷体" panose="02010609060101010101" pitchFamily="49" charset="-122"/>
              <a:cs typeface="楷体" panose="02010609060101010101" pitchFamily="49" charset="-122"/>
            </a:endParaRPr>
          </a:p>
          <a:p>
            <a:pPr>
              <a:lnSpc>
                <a:spcPct val="190000"/>
              </a:lnSpc>
            </a:pPr>
            <a:r>
              <a:rPr lang="zh-CN" sz="2400" b="1">
                <a:latin typeface="楷体" panose="02010609060101010101" pitchFamily="49" charset="-122"/>
                <a:ea typeface="楷体" panose="02010609060101010101" pitchFamily="49" charset="-122"/>
                <a:cs typeface="楷体" panose="02010609060101010101" pitchFamily="49" charset="-122"/>
              </a:rPr>
              <a:t>                        如“2013年3月3日”；</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p:txBody>
      </p:sp>
      <p:sp>
        <p:nvSpPr>
          <p:cNvPr id="3" name="文本框 2"/>
          <p:cNvSpPr txBox="1"/>
          <p:nvPr/>
        </p:nvSpPr>
        <p:spPr>
          <a:xfrm>
            <a:off x="2424430" y="1379220"/>
            <a:ext cx="3561715" cy="460375"/>
          </a:xfrm>
          <a:prstGeom prst="rect">
            <a:avLst/>
          </a:prstGeom>
          <a:noFill/>
        </p:spPr>
        <p:txBody>
          <a:bodyPr wrap="square" rtlCol="0">
            <a:spAutoFit/>
          </a:bodyPr>
          <a:p>
            <a:r>
              <a:rPr lang="zh-CN" altLang="en-US" sz="2400" b="1">
                <a:solidFill>
                  <a:srgbClr val="002060"/>
                </a:solidFill>
                <a:latin typeface="微软雅黑" panose="020B0503020204020204" charset="-122"/>
                <a:ea typeface="微软雅黑" panose="020B0503020204020204" charset="-122"/>
                <a:cs typeface="微软雅黑" panose="020B0503020204020204" charset="-122"/>
              </a:rPr>
              <a:t>＝发文机关</a:t>
            </a:r>
            <a:r>
              <a:rPr lang="en-US" altLang="zh-CN" sz="2400" b="1">
                <a:solidFill>
                  <a:srgbClr val="002060"/>
                </a:solidFill>
                <a:latin typeface="微软雅黑" panose="020B0503020204020204" charset="-122"/>
                <a:ea typeface="微软雅黑" panose="020B0503020204020204" charset="-122"/>
                <a:cs typeface="微软雅黑" panose="020B0503020204020204" charset="-122"/>
              </a:rPr>
              <a:t>+</a:t>
            </a:r>
            <a:r>
              <a:rPr lang="zh-CN" altLang="en-US" sz="2400" b="1">
                <a:solidFill>
                  <a:srgbClr val="002060"/>
                </a:solidFill>
                <a:latin typeface="微软雅黑" panose="020B0503020204020204" charset="-122"/>
                <a:ea typeface="微软雅黑" panose="020B0503020204020204" charset="-122"/>
                <a:cs typeface="微软雅黑" panose="020B0503020204020204" charset="-122"/>
              </a:rPr>
              <a:t>成文日期</a:t>
            </a:r>
            <a:endParaRPr lang="zh-CN" altLang="en-US" sz="2400" b="1">
              <a:solidFill>
                <a:srgbClr val="00206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ppt_w*0.05"/>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anim calcmode="lin" valueType="num">
                                      <p:cBhvr>
                                        <p:cTn id="9" dur="500" fill="hold"/>
                                        <p:tgtEl>
                                          <p:spTgt spid="3"/>
                                        </p:tgtEl>
                                        <p:attrNameLst>
                                          <p:attrName>ppt_x</p:attrName>
                                        </p:attrNameLst>
                                      </p:cBhvr>
                                      <p:tavLst>
                                        <p:tav tm="0">
                                          <p:val>
                                            <p:strVal val="#ppt_x-.2"/>
                                          </p:val>
                                        </p:tav>
                                        <p:tav tm="100000">
                                          <p:val>
                                            <p:strVal val="#ppt_x"/>
                                          </p:val>
                                        </p:tav>
                                      </p:tavLst>
                                    </p:anim>
                                    <p:anim calcmode="lin" valueType="num">
                                      <p:cBhvr>
                                        <p:cTn id="10" dur="500" fill="hold"/>
                                        <p:tgtEl>
                                          <p:spTgt spid="3"/>
                                        </p:tgtEl>
                                        <p:attrNameLst>
                                          <p:attrName>ppt_y</p:attrName>
                                        </p:attrNameLst>
                                      </p:cBhvr>
                                      <p:tavLst>
                                        <p:tav tm="0">
                                          <p:val>
                                            <p:strVal val="#ppt_y"/>
                                          </p:val>
                                        </p:tav>
                                        <p:tav tm="100000">
                                          <p:val>
                                            <p:strVal val="#ppt_y"/>
                                          </p:val>
                                        </p:tav>
                                      </p:tavLst>
                                    </p:anim>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500" fill="hold"/>
                                        <p:tgtEl>
                                          <p:spTgt spid="2"/>
                                        </p:tgtEl>
                                        <p:attrNameLst>
                                          <p:attrName>ppt_w</p:attrName>
                                        </p:attrNameLst>
                                      </p:cBhvr>
                                      <p:tavLst>
                                        <p:tav tm="0">
                                          <p:val>
                                            <p:strVal val="#ppt_w*0.05"/>
                                          </p:val>
                                        </p:tav>
                                        <p:tav tm="100000">
                                          <p:val>
                                            <p:strVal val="#ppt_w"/>
                                          </p:val>
                                        </p:tav>
                                      </p:tavLst>
                                    </p:anim>
                                    <p:anim calcmode="lin" valueType="num">
                                      <p:cBhvr>
                                        <p:cTn id="17" dur="500" fill="hold"/>
                                        <p:tgtEl>
                                          <p:spTgt spid="2"/>
                                        </p:tgtEl>
                                        <p:attrNameLst>
                                          <p:attrName>ppt_h</p:attrName>
                                        </p:attrNameLst>
                                      </p:cBhvr>
                                      <p:tavLst>
                                        <p:tav tm="0">
                                          <p:val>
                                            <p:strVal val="#ppt_h"/>
                                          </p:val>
                                        </p:tav>
                                        <p:tav tm="100000">
                                          <p:val>
                                            <p:strVal val="#ppt_h"/>
                                          </p:val>
                                        </p:tav>
                                      </p:tavLst>
                                    </p:anim>
                                    <p:anim calcmode="lin" valueType="num">
                                      <p:cBhvr>
                                        <p:cTn id="18" dur="500" fill="hold"/>
                                        <p:tgtEl>
                                          <p:spTgt spid="2"/>
                                        </p:tgtEl>
                                        <p:attrNameLst>
                                          <p:attrName>ppt_x</p:attrName>
                                        </p:attrNameLst>
                                      </p:cBhvr>
                                      <p:tavLst>
                                        <p:tav tm="0">
                                          <p:val>
                                            <p:strVal val="#ppt_x-.2"/>
                                          </p:val>
                                        </p:tav>
                                        <p:tav tm="100000">
                                          <p:val>
                                            <p:strVal val="#ppt_x"/>
                                          </p:val>
                                        </p:tav>
                                      </p:tavLst>
                                    </p:anim>
                                    <p:anim calcmode="lin" valueType="num">
                                      <p:cBhvr>
                                        <p:cTn id="19" dur="500" fill="hold"/>
                                        <p:tgtEl>
                                          <p:spTgt spid="2"/>
                                        </p:tgtEl>
                                        <p:attrNameLst>
                                          <p:attrName>ppt_y</p:attrName>
                                        </p:attrNameLst>
                                      </p:cBhvr>
                                      <p:tavLst>
                                        <p:tav tm="0">
                                          <p:val>
                                            <p:strVal val="#ppt_y"/>
                                          </p:val>
                                        </p:tav>
                                        <p:tav tm="100000">
                                          <p:val>
                                            <p:strVal val="#ppt_y"/>
                                          </p:val>
                                        </p:tav>
                                      </p:tavLst>
                                    </p:anim>
                                    <p:animEffect transition="in" filter="fade">
                                      <p:cBhvr>
                                        <p:cTn id="2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1060000" flipH="1">
            <a:off x="211704" y="5230864"/>
            <a:ext cx="904095" cy="1101816"/>
          </a:xfrm>
          <a:prstGeom prst="rect">
            <a:avLst/>
          </a:prstGeom>
        </p:spPr>
      </p:pic>
      <p:grpSp>
        <p:nvGrpSpPr>
          <p:cNvPr id="12" name="组合 11"/>
          <p:cNvGrpSpPr/>
          <p:nvPr/>
        </p:nvGrpSpPr>
        <p:grpSpPr>
          <a:xfrm>
            <a:off x="10616565" y="5495290"/>
            <a:ext cx="1219200" cy="1007745"/>
            <a:chOff x="16543" y="8438"/>
            <a:chExt cx="1920" cy="1587"/>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7353" y="8438"/>
              <a:ext cx="1110" cy="1353"/>
            </a:xfrm>
            <a:prstGeom prst="rect">
              <a:avLst/>
            </a:prstGeom>
          </p:spPr>
        </p:pic>
        <p:pic>
          <p:nvPicPr>
            <p:cNvPr id="16" name="图片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11160000">
              <a:off x="16543" y="8623"/>
              <a:ext cx="1151" cy="1403"/>
            </a:xfrm>
            <a:prstGeom prst="rect">
              <a:avLst/>
            </a:prstGeom>
          </p:spPr>
        </p:pic>
      </p:grpSp>
      <p:grpSp>
        <p:nvGrpSpPr>
          <p:cNvPr id="10" name="组合 9"/>
          <p:cNvGrpSpPr/>
          <p:nvPr/>
        </p:nvGrpSpPr>
        <p:grpSpPr>
          <a:xfrm>
            <a:off x="3460115" y="399415"/>
            <a:ext cx="4692650" cy="628015"/>
            <a:chOff x="5290" y="3410"/>
            <a:chExt cx="5259" cy="989"/>
          </a:xfrm>
        </p:grpSpPr>
        <p:sp>
          <p:nvSpPr>
            <p:cNvPr id="4" name="圆角矩形 30"/>
            <p:cNvSpPr/>
            <p:nvPr/>
          </p:nvSpPr>
          <p:spPr>
            <a:xfrm>
              <a:off x="5290" y="3410"/>
              <a:ext cx="5259" cy="989"/>
            </a:xfrm>
            <a:prstGeom prst="roundRect">
              <a:avLst>
                <a:gd name="adj" fmla="val 0"/>
              </a:avLst>
            </a:prstGeom>
            <a:solidFill>
              <a:schemeClr val="bg1">
                <a:lumMod val="9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矩形 7"/>
            <p:cNvSpPr/>
            <p:nvPr/>
          </p:nvSpPr>
          <p:spPr>
            <a:xfrm>
              <a:off x="5294" y="3441"/>
              <a:ext cx="5255" cy="919"/>
            </a:xfrm>
            <a:prstGeom prst="rect">
              <a:avLst/>
            </a:prstGeom>
          </p:spPr>
          <p:txBody>
            <a:bodyPr wrap="square">
              <a:spAutoFit/>
            </a:bodyPr>
            <a:p>
              <a:pPr algn="l">
                <a:lnSpc>
                  <a:spcPct val="100000"/>
                </a:lnSpc>
              </a:pPr>
              <a:r>
                <a:rPr lang="zh-CN" altLang="en-US" sz="3200" b="1" dirty="0">
                  <a:solidFill>
                    <a:srgbClr val="C00000"/>
                  </a:solidFill>
                  <a:latin typeface="微软雅黑" panose="020B0503020204020204" charset="-122"/>
                  <a:ea typeface="微软雅黑" panose="020B0503020204020204" charset="-122"/>
                  <a:cs typeface="宋体" panose="02010600030101010101" pitchFamily="2" charset="-122"/>
                </a:rPr>
                <a:t>【</a:t>
              </a:r>
              <a:r>
                <a:rPr lang="zh-CN" altLang="en-US" sz="3200" b="1" dirty="0">
                  <a:solidFill>
                    <a:srgbClr val="C00000"/>
                  </a:solidFill>
                  <a:latin typeface="微软雅黑" panose="020B0503020204020204" charset="-122"/>
                  <a:ea typeface="微软雅黑" panose="020B0503020204020204" charset="-122"/>
                  <a:cs typeface="宋体" panose="02010600030101010101" pitchFamily="2" charset="-122"/>
                  <a:sym typeface="+mn-ea"/>
                </a:rPr>
                <a:t>复习资料</a:t>
              </a:r>
              <a:r>
                <a:rPr lang="zh-CN" altLang="en-US" sz="3200" b="1" dirty="0">
                  <a:solidFill>
                    <a:srgbClr val="C00000"/>
                  </a:solidFill>
                  <a:latin typeface="微软雅黑" panose="020B0503020204020204" charset="-122"/>
                  <a:ea typeface="微软雅黑" panose="020B0503020204020204" charset="-122"/>
                  <a:cs typeface="宋体" panose="02010600030101010101" pitchFamily="2" charset="-122"/>
                </a:rPr>
                <a:t>】</a:t>
              </a:r>
              <a:r>
                <a:rPr lang="zh-CN" altLang="en-US" sz="2400" dirty="0">
                  <a:solidFill>
                    <a:schemeClr val="bg2">
                      <a:lumMod val="25000"/>
                    </a:schemeClr>
                  </a:solidFill>
                  <a:latin typeface="华文新魏" panose="02010800040101010101" charset="-122"/>
                  <a:ea typeface="华文新魏" panose="02010800040101010101" charset="-122"/>
                  <a:cs typeface="Hiragino Sans GB W3" charset="-122"/>
                </a:rPr>
                <a:t>位置：资料库</a:t>
              </a:r>
              <a:endParaRPr lang="zh-CN" altLang="en-US" sz="2400" dirty="0">
                <a:solidFill>
                  <a:schemeClr val="bg2">
                    <a:lumMod val="25000"/>
                  </a:schemeClr>
                </a:solidFill>
                <a:latin typeface="华文新魏" panose="02010800040101010101" charset="-122"/>
                <a:ea typeface="华文新魏" panose="02010800040101010101" charset="-122"/>
                <a:cs typeface="Hiragino Sans GB W3" charset="-122"/>
              </a:endParaRPr>
            </a:p>
          </p:txBody>
        </p:sp>
      </p:grpSp>
      <p:sp>
        <p:nvSpPr>
          <p:cNvPr id="2" name="文本框 1"/>
          <p:cNvSpPr txBox="1"/>
          <p:nvPr/>
        </p:nvSpPr>
        <p:spPr>
          <a:xfrm>
            <a:off x="1919605" y="1844675"/>
            <a:ext cx="8535670" cy="2934335"/>
          </a:xfrm>
          <a:prstGeom prst="rect">
            <a:avLst/>
          </a:prstGeom>
          <a:noFill/>
        </p:spPr>
        <p:txBody>
          <a:bodyPr wrap="square" rtlCol="0">
            <a:spAutoFit/>
          </a:bodyPr>
          <a:p>
            <a:pPr>
              <a:lnSpc>
                <a:spcPct val="220000"/>
              </a:lnSpc>
            </a:pPr>
            <a:r>
              <a:rPr lang="zh-CN" altLang="en-US" sz="2800" b="1">
                <a:latin typeface="微软雅黑" panose="020B0503020204020204" charset="-122"/>
                <a:ea typeface="微软雅黑" panose="020B0503020204020204" charset="-122"/>
              </a:rPr>
              <a:t>资料库真题全员必刷</a:t>
            </a:r>
            <a:endParaRPr lang="zh-CN" altLang="en-US" sz="2800" b="1">
              <a:latin typeface="微软雅黑" panose="020B0503020204020204" charset="-122"/>
              <a:ea typeface="微软雅黑" panose="020B0503020204020204" charset="-122"/>
            </a:endParaRPr>
          </a:p>
          <a:p>
            <a:pPr>
              <a:lnSpc>
                <a:spcPct val="220000"/>
              </a:lnSpc>
            </a:pPr>
            <a:r>
              <a:rPr lang="zh-CN" altLang="en-US" sz="2800" b="1">
                <a:latin typeface="微软雅黑" panose="020B0503020204020204" charset="-122"/>
                <a:ea typeface="微软雅黑" panose="020B0503020204020204" charset="-122"/>
              </a:rPr>
              <a:t>资料库冲刺资料全员必背</a:t>
            </a:r>
            <a:endParaRPr lang="zh-CN" altLang="en-US" sz="2800" b="1">
              <a:latin typeface="微软雅黑" panose="020B0503020204020204" charset="-122"/>
              <a:ea typeface="微软雅黑" panose="020B0503020204020204" charset="-122"/>
            </a:endParaRPr>
          </a:p>
          <a:p>
            <a:pPr>
              <a:lnSpc>
                <a:spcPct val="220000"/>
              </a:lnSpc>
            </a:pPr>
            <a:r>
              <a:rPr lang="zh-CN" altLang="en-US" sz="2800" b="1">
                <a:latin typeface="微软雅黑" panose="020B0503020204020204" charset="-122"/>
                <a:ea typeface="微软雅黑" panose="020B0503020204020204" charset="-122"/>
              </a:rPr>
              <a:t>资料库考前冲刺宝和冲刺精卷资料，有的必须背</a:t>
            </a:r>
            <a:endParaRPr lang="zh-CN" altLang="en-US" sz="2800" b="1">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p14:dur="1500"/>
    </mc:Choice>
    <mc:Fallback>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846070" y="375920"/>
            <a:ext cx="3320415" cy="732790"/>
          </a:xfrm>
        </p:spPr>
        <p:txBody>
          <a:bodyPr/>
          <a:p>
            <a:r>
              <a:rPr lang="zh-CN" altLang="en-US" sz="3200" b="1">
                <a:solidFill>
                  <a:srgbClr val="002060"/>
                </a:solidFill>
              </a:rPr>
              <a:t>操作题</a:t>
            </a:r>
            <a:endParaRPr lang="zh-CN" altLang="en-US" sz="3200" b="1">
              <a:solidFill>
                <a:srgbClr val="002060"/>
              </a:solidFill>
            </a:endParaRPr>
          </a:p>
        </p:txBody>
      </p:sp>
      <p:pic>
        <p:nvPicPr>
          <p:cNvPr id="4" name="图片 3"/>
          <p:cNvPicPr>
            <a:picLocks noChangeAspect="1"/>
          </p:cNvPicPr>
          <p:nvPr/>
        </p:nvPicPr>
        <p:blipFill>
          <a:blip r:embed="rId1"/>
          <a:stretch>
            <a:fillRect/>
          </a:stretch>
        </p:blipFill>
        <p:spPr>
          <a:xfrm>
            <a:off x="3800475" y="1108710"/>
            <a:ext cx="4850765" cy="2351405"/>
          </a:xfrm>
          <a:prstGeom prst="rect">
            <a:avLst/>
          </a:prstGeom>
        </p:spPr>
      </p:pic>
      <p:pic>
        <p:nvPicPr>
          <p:cNvPr id="5" name="图片 4"/>
          <p:cNvPicPr>
            <a:picLocks noChangeAspect="1"/>
          </p:cNvPicPr>
          <p:nvPr/>
        </p:nvPicPr>
        <p:blipFill>
          <a:blip r:embed="rId2"/>
          <a:stretch>
            <a:fillRect/>
          </a:stretch>
        </p:blipFill>
        <p:spPr>
          <a:xfrm>
            <a:off x="3836035" y="3460115"/>
            <a:ext cx="4815205" cy="689610"/>
          </a:xfrm>
          <a:prstGeom prst="rect">
            <a:avLst/>
          </a:prstGeom>
        </p:spPr>
      </p:pic>
      <p:sp>
        <p:nvSpPr>
          <p:cNvPr id="6" name="文本框 5"/>
          <p:cNvSpPr txBox="1"/>
          <p:nvPr/>
        </p:nvSpPr>
        <p:spPr>
          <a:xfrm>
            <a:off x="885190" y="2790190"/>
            <a:ext cx="2099310" cy="521970"/>
          </a:xfrm>
          <a:prstGeom prst="rect">
            <a:avLst/>
          </a:prstGeom>
          <a:noFill/>
        </p:spPr>
        <p:txBody>
          <a:bodyPr wrap="square" rtlCol="0">
            <a:spAutoFit/>
          </a:bodyPr>
          <a:p>
            <a:r>
              <a:rPr lang="zh-CN" altLang="en-US" sz="2800" b="1">
                <a:solidFill>
                  <a:srgbClr val="002060"/>
                </a:solidFill>
                <a:latin typeface="微软雅黑" panose="020B0503020204020204" charset="-122"/>
                <a:ea typeface="微软雅黑" panose="020B0503020204020204" charset="-122"/>
              </a:rPr>
              <a:t>类型一</a:t>
            </a:r>
            <a:endParaRPr lang="zh-CN" altLang="en-US" sz="2800" b="1">
              <a:solidFill>
                <a:srgbClr val="002060"/>
              </a:solidFill>
              <a:latin typeface="微软雅黑" panose="020B0503020204020204" charset="-122"/>
              <a:ea typeface="微软雅黑" panose="020B0503020204020204" charset="-122"/>
            </a:endParaRPr>
          </a:p>
        </p:txBody>
      </p:sp>
      <p:pic>
        <p:nvPicPr>
          <p:cNvPr id="3" name="图片 2"/>
          <p:cNvPicPr>
            <a:picLocks noChangeAspect="1"/>
          </p:cNvPicPr>
          <p:nvPr/>
        </p:nvPicPr>
        <p:blipFill>
          <a:blip r:embed="rId3"/>
          <a:stretch>
            <a:fillRect/>
          </a:stretch>
        </p:blipFill>
        <p:spPr>
          <a:xfrm>
            <a:off x="3800475" y="4270375"/>
            <a:ext cx="5477510" cy="1313180"/>
          </a:xfrm>
          <a:prstGeom prst="rect">
            <a:avLst/>
          </a:prstGeom>
        </p:spPr>
      </p:pic>
      <p:sp>
        <p:nvSpPr>
          <p:cNvPr id="7" name="文本框 6"/>
          <p:cNvSpPr txBox="1"/>
          <p:nvPr/>
        </p:nvSpPr>
        <p:spPr>
          <a:xfrm>
            <a:off x="885190" y="4436110"/>
            <a:ext cx="2099310" cy="521970"/>
          </a:xfrm>
          <a:prstGeom prst="rect">
            <a:avLst/>
          </a:prstGeom>
          <a:noFill/>
        </p:spPr>
        <p:txBody>
          <a:bodyPr wrap="square" rtlCol="0">
            <a:spAutoFit/>
          </a:bodyPr>
          <a:p>
            <a:r>
              <a:rPr lang="zh-CN" altLang="en-US" sz="2800" b="1">
                <a:solidFill>
                  <a:srgbClr val="002060"/>
                </a:solidFill>
                <a:latin typeface="微软雅黑" panose="020B0503020204020204" charset="-122"/>
                <a:ea typeface="微软雅黑" panose="020B0503020204020204" charset="-122"/>
              </a:rPr>
              <a:t>类型二</a:t>
            </a:r>
            <a:endParaRPr lang="zh-CN" altLang="en-US" sz="2800" b="1">
              <a:solidFill>
                <a:srgbClr val="002060"/>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t>操作题</a:t>
            </a:r>
            <a:endParaRPr lang="zh-CN" altLang="en-US" sz="3200"/>
          </a:p>
        </p:txBody>
      </p:sp>
      <p:sp>
        <p:nvSpPr>
          <p:cNvPr id="3" name="内容占位符 2"/>
          <p:cNvSpPr>
            <a:spLocks noGrp="1"/>
          </p:cNvSpPr>
          <p:nvPr>
            <p:ph idx="1"/>
          </p:nvPr>
        </p:nvSpPr>
        <p:spPr>
          <a:xfrm>
            <a:off x="925195" y="1241425"/>
            <a:ext cx="9058275" cy="2334260"/>
          </a:xfrm>
          <a:ln w="12700">
            <a:solidFill>
              <a:srgbClr val="993366"/>
            </a:solidFill>
            <a:prstDash val="lgDashDotDot"/>
          </a:ln>
        </p:spPr>
        <p:txBody>
          <a:bodyPr/>
          <a:lstStyle/>
          <a:p>
            <a:pPr>
              <a:lnSpc>
                <a:spcPct val="110000"/>
              </a:lnSpc>
            </a:pPr>
            <a:r>
              <a:rPr lang="en-US" b="1">
                <a:cs typeface="楷体" panose="02010609060101010101" pitchFamily="49" charset="-122"/>
              </a:rPr>
              <a:t>1.</a:t>
            </a:r>
            <a:r>
              <a:rPr b="1">
                <a:cs typeface="楷体" panose="02010609060101010101" pitchFamily="49" charset="-122"/>
              </a:rPr>
              <a:t>阅读下列材料，完成第25题~28题：</a:t>
            </a:r>
            <a:endParaRPr b="1">
              <a:cs typeface="楷体" panose="02010609060101010101" pitchFamily="49" charset="-122"/>
            </a:endParaRPr>
          </a:p>
          <a:p>
            <a:pPr>
              <a:lnSpc>
                <a:spcPct val="110000"/>
              </a:lnSpc>
            </a:pPr>
            <a:r>
              <a:rPr sz="2200" b="1">
                <a:cs typeface="楷体" panose="02010609060101010101" pitchFamily="49" charset="-122"/>
              </a:rPr>
              <a:t>根据苏教规〔2012〕12号《江苏省大学生创业示范基地认定及管理</a:t>
            </a:r>
            <a:endParaRPr sz="2200" b="1">
              <a:cs typeface="楷体" panose="02010609060101010101" pitchFamily="49" charset="-122"/>
            </a:endParaRPr>
          </a:p>
          <a:p>
            <a:pPr>
              <a:lnSpc>
                <a:spcPct val="110000"/>
              </a:lnSpc>
            </a:pPr>
            <a:r>
              <a:rPr sz="2200" b="1">
                <a:cs typeface="楷体" panose="02010609060101010101" pitchFamily="49" charset="-122"/>
              </a:rPr>
              <a:t>办法(试行)》（以下简称《办法》)，省教育厅决定组织开展2013年度</a:t>
            </a:r>
            <a:endParaRPr sz="2200" b="1">
              <a:cs typeface="楷体" panose="02010609060101010101" pitchFamily="49" charset="-122"/>
            </a:endParaRPr>
          </a:p>
          <a:p>
            <a:pPr>
              <a:lnSpc>
                <a:spcPct val="110000"/>
              </a:lnSpc>
            </a:pPr>
            <a:r>
              <a:rPr sz="2200" b="1">
                <a:cs typeface="楷体" panose="02010609060101010101" pitchFamily="49" charset="-122"/>
              </a:rPr>
              <a:t>“江苏省大学生创业示范基地”（以下简称“示范基地”）申报工作。</a:t>
            </a:r>
            <a:endParaRPr sz="2200" b="1">
              <a:cs typeface="楷体" panose="02010609060101010101" pitchFamily="49" charset="-122"/>
            </a:endParaRPr>
          </a:p>
          <a:p>
            <a:pPr>
              <a:lnSpc>
                <a:spcPct val="110000"/>
              </a:lnSpc>
            </a:pPr>
            <a:r>
              <a:rPr sz="2200" b="1">
                <a:cs typeface="楷体" panose="02010609060101010101" pitchFamily="49" charset="-122"/>
              </a:rPr>
              <a:t>省教育厅办公室于2013年5月23日发文布置该项工作。</a:t>
            </a:r>
            <a:endParaRPr sz="2200" b="1">
              <a:cs typeface="楷体" panose="02010609060101010101" pitchFamily="49" charset="-122"/>
            </a:endParaRPr>
          </a:p>
        </p:txBody>
      </p:sp>
      <p:sp>
        <p:nvSpPr>
          <p:cNvPr id="5" name="文本框 4"/>
          <p:cNvSpPr txBox="1"/>
          <p:nvPr/>
        </p:nvSpPr>
        <p:spPr>
          <a:xfrm>
            <a:off x="2853055" y="584835"/>
            <a:ext cx="6306820" cy="457200"/>
          </a:xfrm>
          <a:prstGeom prst="rect">
            <a:avLst/>
          </a:prstGeom>
          <a:noFill/>
        </p:spPr>
        <p:txBody>
          <a:bodyPr wrap="none" rtlCol="0" anchor="t">
            <a:spAutoFit/>
          </a:bodyPr>
          <a:lstStyle/>
          <a:p>
            <a:pPr algn="l"/>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要素操作题（本共5小题，每小2分，共10分）</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4" name="文本框 3"/>
          <p:cNvSpPr txBox="1"/>
          <p:nvPr/>
        </p:nvSpPr>
        <p:spPr>
          <a:xfrm>
            <a:off x="925195" y="3804920"/>
            <a:ext cx="7541260" cy="2009775"/>
          </a:xfrm>
          <a:prstGeom prst="rect">
            <a:avLst/>
          </a:prstGeom>
          <a:noFill/>
          <a:ln w="12700">
            <a:noFill/>
            <a:prstDash val="lgDashDotDot"/>
          </a:ln>
        </p:spPr>
        <p:txBody>
          <a:bodyPr wrap="square" rtlCol="0" anchor="t">
            <a:spAutoFit/>
          </a:bodyPr>
          <a:lstStyle/>
          <a:p>
            <a:pPr>
              <a:lnSpc>
                <a:spcPct val="13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25.该文件的标题是什么？</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3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26.该文件的引文是什么？</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a:p>
            <a:pPr>
              <a:lnSpc>
                <a:spcPct val="13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27.该文件的落款是什么？</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3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28.该文件的发文字号是(缺项用×××代替)什么？</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0.05"/>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 calcmode="lin" valueType="num">
                                      <p:cBhvr>
                                        <p:cTn id="9" dur="500" fill="hold"/>
                                        <p:tgtEl>
                                          <p:spTgt spid="4"/>
                                        </p:tgtEl>
                                        <p:attrNameLst>
                                          <p:attrName>ppt_x</p:attrName>
                                        </p:attrNameLst>
                                      </p:cBhvr>
                                      <p:tavLst>
                                        <p:tav tm="0">
                                          <p:val>
                                            <p:strVal val="#ppt_x-.2"/>
                                          </p:val>
                                        </p:tav>
                                        <p:tav tm="100000">
                                          <p:val>
                                            <p:strVal val="#ppt_x"/>
                                          </p:val>
                                        </p:tav>
                                      </p:tavLst>
                                    </p:anim>
                                    <p:anim calcmode="lin" valueType="num">
                                      <p:cBhvr>
                                        <p:cTn id="10" dur="500" fill="hold"/>
                                        <p:tgtEl>
                                          <p:spTgt spid="4"/>
                                        </p:tgtEl>
                                        <p:attrNameLst>
                                          <p:attrName>ppt_y</p:attrName>
                                        </p:attrNameLst>
                                      </p:cBhvr>
                                      <p:tavLst>
                                        <p:tav tm="0">
                                          <p:val>
                                            <p:strVal val="#ppt_y"/>
                                          </p:val>
                                        </p:tav>
                                        <p:tav tm="100000">
                                          <p:val>
                                            <p:strVal val="#ppt_y"/>
                                          </p:val>
                                        </p:tav>
                                      </p:tavLst>
                                    </p:anim>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9920" y="490855"/>
            <a:ext cx="2064385" cy="556895"/>
          </a:xfrm>
        </p:spPr>
        <p:txBody>
          <a:bodyPr/>
          <a:lstStyle/>
          <a:p>
            <a:r>
              <a:rPr lang="zh-CN" altLang="en-US" sz="3600" b="1">
                <a:solidFill>
                  <a:srgbClr val="002060"/>
                </a:solidFill>
              </a:rPr>
              <a:t>解题思路</a:t>
            </a:r>
            <a:endParaRPr lang="zh-CN" altLang="en-US" sz="3600" b="1">
              <a:solidFill>
                <a:srgbClr val="002060"/>
              </a:solidFill>
            </a:endParaRPr>
          </a:p>
        </p:txBody>
      </p:sp>
      <p:grpSp>
        <p:nvGrpSpPr>
          <p:cNvPr id="12" name="组合 11"/>
          <p:cNvGrpSpPr/>
          <p:nvPr/>
        </p:nvGrpSpPr>
        <p:grpSpPr>
          <a:xfrm>
            <a:off x="4906010" y="1362710"/>
            <a:ext cx="4839335" cy="460375"/>
            <a:chOff x="7726" y="2146"/>
            <a:chExt cx="7621" cy="725"/>
          </a:xfrm>
        </p:grpSpPr>
        <p:cxnSp>
          <p:nvCxnSpPr>
            <p:cNvPr id="6" name="直接箭头连接符 5"/>
            <p:cNvCxnSpPr/>
            <p:nvPr/>
          </p:nvCxnSpPr>
          <p:spPr>
            <a:xfrm flipV="1">
              <a:off x="7726" y="2488"/>
              <a:ext cx="1842" cy="42"/>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9725" y="2146"/>
              <a:ext cx="5622"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看看考察的知识点</a:t>
              </a:r>
              <a:endParaRPr lang="zh-CN" altLang="en-US" sz="2400" b="1">
                <a:latin typeface="楷体" panose="02010609060101010101" pitchFamily="49" charset="-122"/>
                <a:ea typeface="楷体" panose="02010609060101010101" pitchFamily="49" charset="-122"/>
                <a:sym typeface="+mn-ea"/>
              </a:endParaRPr>
            </a:p>
          </p:txBody>
        </p:sp>
      </p:grpSp>
      <p:sp>
        <p:nvSpPr>
          <p:cNvPr id="9" name="文本框 8"/>
          <p:cNvSpPr txBox="1"/>
          <p:nvPr/>
        </p:nvSpPr>
        <p:spPr>
          <a:xfrm>
            <a:off x="3070225" y="2608580"/>
            <a:ext cx="15449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确立文种</a:t>
            </a:r>
            <a:endParaRPr lang="zh-CN" altLang="en-US" sz="2400" b="1">
              <a:latin typeface="楷体" panose="02010609060101010101" pitchFamily="49" charset="-122"/>
              <a:ea typeface="楷体" panose="02010609060101010101" pitchFamily="49" charset="-122"/>
              <a:sym typeface="+mn-ea"/>
            </a:endParaRPr>
          </a:p>
        </p:txBody>
      </p:sp>
      <p:sp>
        <p:nvSpPr>
          <p:cNvPr id="13" name="文本框 12"/>
          <p:cNvSpPr txBox="1"/>
          <p:nvPr/>
        </p:nvSpPr>
        <p:spPr>
          <a:xfrm>
            <a:off x="690880" y="2971800"/>
            <a:ext cx="1369695" cy="521970"/>
          </a:xfrm>
          <a:prstGeom prst="rect">
            <a:avLst/>
          </a:prstGeom>
          <a:noFill/>
        </p:spPr>
        <p:txBody>
          <a:bodyPr wrap="square" rtlCol="0">
            <a:spAutoFit/>
          </a:bodyPr>
          <a:lstStyle/>
          <a:p>
            <a:r>
              <a:rPr lang="zh-CN" altLang="en-US" sz="2800" b="1">
                <a:solidFill>
                  <a:srgbClr val="002060"/>
                </a:solidFill>
                <a:latin typeface="微软雅黑" panose="020B0503020204020204" charset="-122"/>
                <a:ea typeface="微软雅黑" panose="020B0503020204020204" charset="-122"/>
              </a:rPr>
              <a:t>操作题</a:t>
            </a:r>
            <a:endParaRPr lang="zh-CN" altLang="en-US" sz="2800" b="1">
              <a:solidFill>
                <a:srgbClr val="002060"/>
              </a:solidFill>
              <a:latin typeface="微软雅黑" panose="020B0503020204020204" charset="-122"/>
              <a:ea typeface="微软雅黑" panose="020B0503020204020204" charset="-122"/>
            </a:endParaRPr>
          </a:p>
        </p:txBody>
      </p:sp>
      <p:sp>
        <p:nvSpPr>
          <p:cNvPr id="16" name="文本框 15"/>
          <p:cNvSpPr txBox="1"/>
          <p:nvPr/>
        </p:nvSpPr>
        <p:spPr>
          <a:xfrm>
            <a:off x="3281045" y="1363345"/>
            <a:ext cx="11258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读问题</a:t>
            </a:r>
            <a:endParaRPr lang="zh-CN" altLang="en-US" sz="2400" b="1">
              <a:latin typeface="楷体" panose="02010609060101010101" pitchFamily="49" charset="-122"/>
              <a:ea typeface="楷体" panose="02010609060101010101" pitchFamily="49" charset="-122"/>
              <a:sym typeface="+mn-ea"/>
            </a:endParaRPr>
          </a:p>
        </p:txBody>
      </p:sp>
      <p:cxnSp>
        <p:nvCxnSpPr>
          <p:cNvPr id="18" name="直接箭头连接符 17"/>
          <p:cNvCxnSpPr/>
          <p:nvPr/>
        </p:nvCxnSpPr>
        <p:spPr>
          <a:xfrm>
            <a:off x="3843020" y="1879600"/>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3843655" y="3068955"/>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4906010" y="2599690"/>
            <a:ext cx="5121275" cy="460375"/>
            <a:chOff x="7726" y="2146"/>
            <a:chExt cx="8065" cy="725"/>
          </a:xfrm>
        </p:grpSpPr>
        <p:cxnSp>
          <p:nvCxnSpPr>
            <p:cNvPr id="22" name="直接箭头连接符 21"/>
            <p:cNvCxnSpPr/>
            <p:nvPr/>
          </p:nvCxnSpPr>
          <p:spPr>
            <a:xfrm flipV="1">
              <a:off x="7726" y="2488"/>
              <a:ext cx="1842" cy="42"/>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9725" y="2146"/>
              <a:ext cx="6066"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从给出的</a:t>
              </a:r>
              <a:r>
                <a:rPr lang="en-US" altLang="zh-CN" sz="2400" b="1">
                  <a:latin typeface="楷体" panose="02010609060101010101" pitchFamily="49" charset="-122"/>
                  <a:ea typeface="楷体" panose="02010609060101010101" pitchFamily="49" charset="-122"/>
                  <a:sym typeface="+mn-ea"/>
                </a:rPr>
                <a:t>6</a:t>
              </a:r>
              <a:r>
                <a:rPr lang="zh-CN" altLang="en-US" sz="2400" b="1">
                  <a:latin typeface="楷体" panose="02010609060101010101" pitchFamily="49" charset="-122"/>
                  <a:ea typeface="楷体" panose="02010609060101010101" pitchFamily="49" charset="-122"/>
                  <a:sym typeface="+mn-ea"/>
                </a:rPr>
                <a:t>大文种里去找</a:t>
              </a:r>
              <a:endParaRPr lang="zh-CN" altLang="en-US" sz="2400" b="1">
                <a:latin typeface="楷体" panose="02010609060101010101" pitchFamily="49" charset="-122"/>
                <a:ea typeface="楷体" panose="02010609060101010101" pitchFamily="49" charset="-122"/>
                <a:sym typeface="+mn-ea"/>
              </a:endParaRPr>
            </a:p>
          </p:txBody>
        </p:sp>
      </p:grpSp>
      <p:sp>
        <p:nvSpPr>
          <p:cNvPr id="26" name="文本框 25"/>
          <p:cNvSpPr txBox="1"/>
          <p:nvPr/>
        </p:nvSpPr>
        <p:spPr>
          <a:xfrm>
            <a:off x="3141980" y="3789045"/>
            <a:ext cx="15449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回到题目</a:t>
            </a:r>
            <a:endParaRPr lang="zh-CN" altLang="en-US" sz="2400" b="1">
              <a:latin typeface="楷体" panose="02010609060101010101" pitchFamily="49" charset="-122"/>
              <a:ea typeface="楷体" panose="02010609060101010101" pitchFamily="49" charset="-122"/>
              <a:sym typeface="+mn-ea"/>
            </a:endParaRPr>
          </a:p>
        </p:txBody>
      </p:sp>
      <p:grpSp>
        <p:nvGrpSpPr>
          <p:cNvPr id="27" name="组合 26"/>
          <p:cNvGrpSpPr/>
          <p:nvPr/>
        </p:nvGrpSpPr>
        <p:grpSpPr>
          <a:xfrm>
            <a:off x="5022850" y="3604260"/>
            <a:ext cx="3007995" cy="460375"/>
            <a:chOff x="7726" y="2146"/>
            <a:chExt cx="4737" cy="725"/>
          </a:xfrm>
        </p:grpSpPr>
        <p:cxnSp>
          <p:nvCxnSpPr>
            <p:cNvPr id="28" name="直接箭头连接符 27"/>
            <p:cNvCxnSpPr/>
            <p:nvPr/>
          </p:nvCxnSpPr>
          <p:spPr>
            <a:xfrm flipV="1">
              <a:off x="7726" y="2486"/>
              <a:ext cx="1644" cy="44"/>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9725" y="2146"/>
              <a:ext cx="2738"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找关键词</a:t>
              </a:r>
              <a:endParaRPr lang="en-US" altLang="zh-CN" sz="2400" b="1">
                <a:latin typeface="楷体" panose="02010609060101010101" pitchFamily="49" charset="-122"/>
                <a:ea typeface="楷体" panose="02010609060101010101" pitchFamily="49" charset="-122"/>
                <a:sym typeface="+mn-ea"/>
              </a:endParaRPr>
            </a:p>
          </p:txBody>
        </p:sp>
      </p:grpSp>
      <p:grpSp>
        <p:nvGrpSpPr>
          <p:cNvPr id="3" name="组合 2"/>
          <p:cNvGrpSpPr/>
          <p:nvPr/>
        </p:nvGrpSpPr>
        <p:grpSpPr>
          <a:xfrm>
            <a:off x="5081905" y="3848100"/>
            <a:ext cx="4836795" cy="861695"/>
            <a:chOff x="8156" y="6551"/>
            <a:chExt cx="7617" cy="1357"/>
          </a:xfrm>
        </p:grpSpPr>
        <p:cxnSp>
          <p:nvCxnSpPr>
            <p:cNvPr id="30" name="直接箭头连接符 29"/>
            <p:cNvCxnSpPr/>
            <p:nvPr/>
          </p:nvCxnSpPr>
          <p:spPr>
            <a:xfrm>
              <a:off x="8156" y="6551"/>
              <a:ext cx="1218" cy="1117"/>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9707" y="7183"/>
              <a:ext cx="6066"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看落款</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发文机关</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日期</a:t>
              </a:r>
              <a:r>
                <a:rPr lang="en-US" altLang="zh-CN" sz="2400" b="1">
                  <a:latin typeface="楷体" panose="02010609060101010101" pitchFamily="49" charset="-122"/>
                  <a:ea typeface="楷体" panose="02010609060101010101" pitchFamily="49" charset="-122"/>
                  <a:sym typeface="+mn-ea"/>
                </a:rPr>
                <a:t>”</a:t>
              </a:r>
              <a:endParaRPr lang="en-US" altLang="zh-CN" sz="2400" b="1">
                <a:latin typeface="楷体" panose="02010609060101010101" pitchFamily="49" charset="-122"/>
                <a:ea typeface="楷体" panose="02010609060101010101" pitchFamily="49" charset="-122"/>
                <a:sym typeface="+mn-ea"/>
              </a:endParaRPr>
            </a:p>
          </p:txBody>
        </p:sp>
      </p:grpSp>
      <p:cxnSp>
        <p:nvCxnSpPr>
          <p:cNvPr id="32" name="直接箭头连接符 31"/>
          <p:cNvCxnSpPr/>
          <p:nvPr/>
        </p:nvCxnSpPr>
        <p:spPr>
          <a:xfrm>
            <a:off x="3843020" y="4249420"/>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3141980" y="4969510"/>
            <a:ext cx="15449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回答问题</a:t>
            </a:r>
            <a:endParaRPr lang="zh-CN" altLang="en-US" sz="2400" b="1">
              <a:latin typeface="楷体" panose="02010609060101010101" pitchFamily="49" charset="-122"/>
              <a:ea typeface="楷体" panose="02010609060101010101" pitchFamily="49" charset="-122"/>
              <a:sym typeface="+mn-ea"/>
            </a:endParaRPr>
          </a:p>
        </p:txBody>
      </p:sp>
      <p:grpSp>
        <p:nvGrpSpPr>
          <p:cNvPr id="4" name="组合 3"/>
          <p:cNvGrpSpPr/>
          <p:nvPr/>
        </p:nvGrpSpPr>
        <p:grpSpPr>
          <a:xfrm>
            <a:off x="4686935" y="5055235"/>
            <a:ext cx="4556125" cy="460375"/>
            <a:chOff x="7726" y="2146"/>
            <a:chExt cx="7175" cy="725"/>
          </a:xfrm>
        </p:grpSpPr>
        <p:cxnSp>
          <p:nvCxnSpPr>
            <p:cNvPr id="5" name="直接箭头连接符 4"/>
            <p:cNvCxnSpPr/>
            <p:nvPr/>
          </p:nvCxnSpPr>
          <p:spPr>
            <a:xfrm flipV="1">
              <a:off x="7726" y="2486"/>
              <a:ext cx="1644" cy="44"/>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9725" y="2146"/>
              <a:ext cx="5176" cy="725"/>
            </a:xfrm>
            <a:prstGeom prst="rect">
              <a:avLst/>
            </a:prstGeom>
            <a:noFill/>
          </p:spPr>
          <p:txBody>
            <a:bodyPr wrap="square" rtlCol="0">
              <a:spAutoFit/>
            </a:bodyPr>
            <a:p>
              <a:r>
                <a:rPr lang="zh-CN" altLang="en-US" sz="2400" b="1">
                  <a:latin typeface="楷体" panose="02010609060101010101" pitchFamily="49" charset="-122"/>
                  <a:ea typeface="楷体" panose="02010609060101010101" pitchFamily="49" charset="-122"/>
                  <a:sym typeface="+mn-ea"/>
                </a:rPr>
                <a:t>按照 答题格式回答</a:t>
              </a:r>
              <a:endParaRPr lang="zh-CN" altLang="en-US" sz="2400" b="1">
                <a:latin typeface="楷体" panose="02010609060101010101" pitchFamily="49" charset="-122"/>
                <a:ea typeface="楷体" panose="02010609060101010101" pitchFamily="49" charset="-122"/>
                <a:sym typeface="+mn-ea"/>
              </a:endParaRPr>
            </a:p>
          </p:txBody>
        </p:sp>
      </p:gr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strVal val="#ppt_w*0.05"/>
                                          </p:val>
                                        </p:tav>
                                        <p:tav tm="100000">
                                          <p:val>
                                            <p:strVal val="#ppt_w"/>
                                          </p:val>
                                        </p:tav>
                                      </p:tavLst>
                                    </p:anim>
                                    <p:anim calcmode="lin" valueType="num">
                                      <p:cBhvr>
                                        <p:cTn id="8" dur="500" fill="hold"/>
                                        <p:tgtEl>
                                          <p:spTgt spid="12"/>
                                        </p:tgtEl>
                                        <p:attrNameLst>
                                          <p:attrName>ppt_h</p:attrName>
                                        </p:attrNameLst>
                                      </p:cBhvr>
                                      <p:tavLst>
                                        <p:tav tm="0">
                                          <p:val>
                                            <p:strVal val="#ppt_h"/>
                                          </p:val>
                                        </p:tav>
                                        <p:tav tm="100000">
                                          <p:val>
                                            <p:strVal val="#ppt_h"/>
                                          </p:val>
                                        </p:tav>
                                      </p:tavLst>
                                    </p:anim>
                                    <p:anim calcmode="lin" valueType="num">
                                      <p:cBhvr>
                                        <p:cTn id="9" dur="500" fill="hold"/>
                                        <p:tgtEl>
                                          <p:spTgt spid="12"/>
                                        </p:tgtEl>
                                        <p:attrNameLst>
                                          <p:attrName>ppt_x</p:attrName>
                                        </p:attrNameLst>
                                      </p:cBhvr>
                                      <p:tavLst>
                                        <p:tav tm="0">
                                          <p:val>
                                            <p:strVal val="#ppt_x-.2"/>
                                          </p:val>
                                        </p:tav>
                                        <p:tav tm="100000">
                                          <p:val>
                                            <p:strVal val="#ppt_x"/>
                                          </p:val>
                                        </p:tav>
                                      </p:tavLst>
                                    </p:anim>
                                    <p:anim calcmode="lin" valueType="num">
                                      <p:cBhvr>
                                        <p:cTn id="10" dur="500" fill="hold"/>
                                        <p:tgtEl>
                                          <p:spTgt spid="12"/>
                                        </p:tgtEl>
                                        <p:attrNameLst>
                                          <p:attrName>ppt_y</p:attrName>
                                        </p:attrNameLst>
                                      </p:cBhvr>
                                      <p:tavLst>
                                        <p:tav tm="0">
                                          <p:val>
                                            <p:strVal val="#ppt_y"/>
                                          </p:val>
                                        </p:tav>
                                        <p:tav tm="100000">
                                          <p:val>
                                            <p:strVal val="#ppt_y"/>
                                          </p:val>
                                        </p:tav>
                                      </p:tavLst>
                                    </p:anim>
                                    <p:animEffect transition="in" filter="fade">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p:cTn id="16" dur="500" fill="hold"/>
                                        <p:tgtEl>
                                          <p:spTgt spid="21"/>
                                        </p:tgtEl>
                                        <p:attrNameLst>
                                          <p:attrName>ppt_w</p:attrName>
                                        </p:attrNameLst>
                                      </p:cBhvr>
                                      <p:tavLst>
                                        <p:tav tm="0">
                                          <p:val>
                                            <p:strVal val="#ppt_w*0.05"/>
                                          </p:val>
                                        </p:tav>
                                        <p:tav tm="100000">
                                          <p:val>
                                            <p:strVal val="#ppt_w"/>
                                          </p:val>
                                        </p:tav>
                                      </p:tavLst>
                                    </p:anim>
                                    <p:anim calcmode="lin" valueType="num">
                                      <p:cBhvr>
                                        <p:cTn id="17" dur="500" fill="hold"/>
                                        <p:tgtEl>
                                          <p:spTgt spid="21"/>
                                        </p:tgtEl>
                                        <p:attrNameLst>
                                          <p:attrName>ppt_h</p:attrName>
                                        </p:attrNameLst>
                                      </p:cBhvr>
                                      <p:tavLst>
                                        <p:tav tm="0">
                                          <p:val>
                                            <p:strVal val="#ppt_h"/>
                                          </p:val>
                                        </p:tav>
                                        <p:tav tm="100000">
                                          <p:val>
                                            <p:strVal val="#ppt_h"/>
                                          </p:val>
                                        </p:tav>
                                      </p:tavLst>
                                    </p:anim>
                                    <p:anim calcmode="lin" valueType="num">
                                      <p:cBhvr>
                                        <p:cTn id="18" dur="500" fill="hold"/>
                                        <p:tgtEl>
                                          <p:spTgt spid="21"/>
                                        </p:tgtEl>
                                        <p:attrNameLst>
                                          <p:attrName>ppt_x</p:attrName>
                                        </p:attrNameLst>
                                      </p:cBhvr>
                                      <p:tavLst>
                                        <p:tav tm="0">
                                          <p:val>
                                            <p:strVal val="#ppt_x-.2"/>
                                          </p:val>
                                        </p:tav>
                                        <p:tav tm="100000">
                                          <p:val>
                                            <p:strVal val="#ppt_x"/>
                                          </p:val>
                                        </p:tav>
                                      </p:tavLst>
                                    </p:anim>
                                    <p:anim calcmode="lin" valueType="num">
                                      <p:cBhvr>
                                        <p:cTn id="19" dur="500" fill="hold"/>
                                        <p:tgtEl>
                                          <p:spTgt spid="21"/>
                                        </p:tgtEl>
                                        <p:attrNameLst>
                                          <p:attrName>ppt_y</p:attrName>
                                        </p:attrNameLst>
                                      </p:cBhvr>
                                      <p:tavLst>
                                        <p:tav tm="0">
                                          <p:val>
                                            <p:strVal val="#ppt_y"/>
                                          </p:val>
                                        </p:tav>
                                        <p:tav tm="100000">
                                          <p:val>
                                            <p:strVal val="#ppt_y"/>
                                          </p:val>
                                        </p:tav>
                                      </p:tavLst>
                                    </p:anim>
                                    <p:animEffect transition="in" filter="fade">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nodeType="clickEffect">
                                  <p:stCondLst>
                                    <p:cond delay="0"/>
                                  </p:stCondLst>
                                  <p:childTnLst>
                                    <p:set>
                                      <p:cBhvr>
                                        <p:cTn id="24" dur="1" fill="hold">
                                          <p:stCondLst>
                                            <p:cond delay="0"/>
                                          </p:stCondLst>
                                        </p:cTn>
                                        <p:tgtEl>
                                          <p:spTgt spid="27"/>
                                        </p:tgtEl>
                                        <p:attrNameLst>
                                          <p:attrName>style.visibility</p:attrName>
                                        </p:attrNameLst>
                                      </p:cBhvr>
                                      <p:to>
                                        <p:strVal val="visible"/>
                                      </p:to>
                                    </p:set>
                                    <p:anim calcmode="lin" valueType="num">
                                      <p:cBhvr>
                                        <p:cTn id="25" dur="500" fill="hold"/>
                                        <p:tgtEl>
                                          <p:spTgt spid="27"/>
                                        </p:tgtEl>
                                        <p:attrNameLst>
                                          <p:attrName>ppt_w</p:attrName>
                                        </p:attrNameLst>
                                      </p:cBhvr>
                                      <p:tavLst>
                                        <p:tav tm="0">
                                          <p:val>
                                            <p:strVal val="#ppt_w*0.05"/>
                                          </p:val>
                                        </p:tav>
                                        <p:tav tm="100000">
                                          <p:val>
                                            <p:strVal val="#ppt_w"/>
                                          </p:val>
                                        </p:tav>
                                      </p:tavLst>
                                    </p:anim>
                                    <p:anim calcmode="lin" valueType="num">
                                      <p:cBhvr>
                                        <p:cTn id="26" dur="500" fill="hold"/>
                                        <p:tgtEl>
                                          <p:spTgt spid="27"/>
                                        </p:tgtEl>
                                        <p:attrNameLst>
                                          <p:attrName>ppt_h</p:attrName>
                                        </p:attrNameLst>
                                      </p:cBhvr>
                                      <p:tavLst>
                                        <p:tav tm="0">
                                          <p:val>
                                            <p:strVal val="#ppt_h"/>
                                          </p:val>
                                        </p:tav>
                                        <p:tav tm="100000">
                                          <p:val>
                                            <p:strVal val="#ppt_h"/>
                                          </p:val>
                                        </p:tav>
                                      </p:tavLst>
                                    </p:anim>
                                    <p:anim calcmode="lin" valueType="num">
                                      <p:cBhvr>
                                        <p:cTn id="27" dur="500" fill="hold"/>
                                        <p:tgtEl>
                                          <p:spTgt spid="27"/>
                                        </p:tgtEl>
                                        <p:attrNameLst>
                                          <p:attrName>ppt_x</p:attrName>
                                        </p:attrNameLst>
                                      </p:cBhvr>
                                      <p:tavLst>
                                        <p:tav tm="0">
                                          <p:val>
                                            <p:strVal val="#ppt_x-.2"/>
                                          </p:val>
                                        </p:tav>
                                        <p:tav tm="100000">
                                          <p:val>
                                            <p:strVal val="#ppt_x"/>
                                          </p:val>
                                        </p:tav>
                                      </p:tavLst>
                                    </p:anim>
                                    <p:anim calcmode="lin" valueType="num">
                                      <p:cBhvr>
                                        <p:cTn id="28" dur="500" fill="hold"/>
                                        <p:tgtEl>
                                          <p:spTgt spid="27"/>
                                        </p:tgtEl>
                                        <p:attrNameLst>
                                          <p:attrName>ppt_y</p:attrName>
                                        </p:attrNameLst>
                                      </p:cBhvr>
                                      <p:tavLst>
                                        <p:tav tm="0">
                                          <p:val>
                                            <p:strVal val="#ppt_y"/>
                                          </p:val>
                                        </p:tav>
                                        <p:tav tm="100000">
                                          <p:val>
                                            <p:strVal val="#ppt_y"/>
                                          </p:val>
                                        </p:tav>
                                      </p:tavLst>
                                    </p:anim>
                                    <p:animEffect transition="in" filter="fade">
                                      <p:cBhvr>
                                        <p:cTn id="29" dur="500"/>
                                        <p:tgtEl>
                                          <p:spTgt spid="27"/>
                                        </p:tgtEl>
                                      </p:cBhvr>
                                    </p:animEffect>
                                  </p:childTnLst>
                                </p:cTn>
                              </p:par>
                            </p:childTnLst>
                          </p:cTn>
                        </p:par>
                      </p:childTnLst>
                    </p:cTn>
                  </p:par>
                  <p:par>
                    <p:cTn id="30" fill="hold">
                      <p:stCondLst>
                        <p:cond delay="indefinite"/>
                      </p:stCondLst>
                      <p:childTnLst>
                        <p:par>
                          <p:cTn id="31" fill="hold">
                            <p:stCondLst>
                              <p:cond delay="0"/>
                            </p:stCondLst>
                            <p:childTnLst>
                              <p:par>
                                <p:cTn id="32" presetID="54" presetClass="entr" presetSubtype="0" accel="100000"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p:cTn id="34" dur="500" fill="hold"/>
                                        <p:tgtEl>
                                          <p:spTgt spid="3"/>
                                        </p:tgtEl>
                                        <p:attrNameLst>
                                          <p:attrName>ppt_w</p:attrName>
                                        </p:attrNameLst>
                                      </p:cBhvr>
                                      <p:tavLst>
                                        <p:tav tm="0">
                                          <p:val>
                                            <p:strVal val="#ppt_w*0.05"/>
                                          </p:val>
                                        </p:tav>
                                        <p:tav tm="100000">
                                          <p:val>
                                            <p:strVal val="#ppt_w"/>
                                          </p:val>
                                        </p:tav>
                                      </p:tavLst>
                                    </p:anim>
                                    <p:anim calcmode="lin" valueType="num">
                                      <p:cBhvr>
                                        <p:cTn id="35" dur="500" fill="hold"/>
                                        <p:tgtEl>
                                          <p:spTgt spid="3"/>
                                        </p:tgtEl>
                                        <p:attrNameLst>
                                          <p:attrName>ppt_h</p:attrName>
                                        </p:attrNameLst>
                                      </p:cBhvr>
                                      <p:tavLst>
                                        <p:tav tm="0">
                                          <p:val>
                                            <p:strVal val="#ppt_h"/>
                                          </p:val>
                                        </p:tav>
                                        <p:tav tm="100000">
                                          <p:val>
                                            <p:strVal val="#ppt_h"/>
                                          </p:val>
                                        </p:tav>
                                      </p:tavLst>
                                    </p:anim>
                                    <p:anim calcmode="lin" valueType="num">
                                      <p:cBhvr>
                                        <p:cTn id="36" dur="500" fill="hold"/>
                                        <p:tgtEl>
                                          <p:spTgt spid="3"/>
                                        </p:tgtEl>
                                        <p:attrNameLst>
                                          <p:attrName>ppt_x</p:attrName>
                                        </p:attrNameLst>
                                      </p:cBhvr>
                                      <p:tavLst>
                                        <p:tav tm="0">
                                          <p:val>
                                            <p:strVal val="#ppt_x-.2"/>
                                          </p:val>
                                        </p:tav>
                                        <p:tav tm="100000">
                                          <p:val>
                                            <p:strVal val="#ppt_x"/>
                                          </p:val>
                                        </p:tav>
                                      </p:tavLst>
                                    </p:anim>
                                    <p:anim calcmode="lin" valueType="num">
                                      <p:cBhvr>
                                        <p:cTn id="37" dur="500" fill="hold"/>
                                        <p:tgtEl>
                                          <p:spTgt spid="3"/>
                                        </p:tgtEl>
                                        <p:attrNameLst>
                                          <p:attrName>ppt_y</p:attrName>
                                        </p:attrNameLst>
                                      </p:cBhvr>
                                      <p:tavLst>
                                        <p:tav tm="0">
                                          <p:val>
                                            <p:strVal val="#ppt_y"/>
                                          </p:val>
                                        </p:tav>
                                        <p:tav tm="100000">
                                          <p:val>
                                            <p:strVal val="#ppt_y"/>
                                          </p:val>
                                        </p:tav>
                                      </p:tavLst>
                                    </p:anim>
                                    <p:animEffect transition="in" filter="fade">
                                      <p:cBhvr>
                                        <p:cTn id="38" dur="500"/>
                                        <p:tgtEl>
                                          <p:spTgt spid="3"/>
                                        </p:tgtEl>
                                      </p:cBhvr>
                                    </p:animEffect>
                                  </p:childTnLst>
                                </p:cTn>
                              </p:par>
                            </p:childTnLst>
                          </p:cTn>
                        </p:par>
                      </p:childTnLst>
                    </p:cTn>
                  </p:par>
                  <p:par>
                    <p:cTn id="39" fill="hold">
                      <p:stCondLst>
                        <p:cond delay="indefinite"/>
                      </p:stCondLst>
                      <p:childTnLst>
                        <p:par>
                          <p:cTn id="40" fill="hold">
                            <p:stCondLst>
                              <p:cond delay="0"/>
                            </p:stCondLst>
                            <p:childTnLst>
                              <p:par>
                                <p:cTn id="41" presetID="54" presetClass="entr" presetSubtype="0" accel="10000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strVal val="#ppt_w*0.05"/>
                                          </p:val>
                                        </p:tav>
                                        <p:tav tm="100000">
                                          <p:val>
                                            <p:strVal val="#ppt_w"/>
                                          </p:val>
                                        </p:tav>
                                      </p:tavLst>
                                    </p:anim>
                                    <p:anim calcmode="lin" valueType="num">
                                      <p:cBhvr>
                                        <p:cTn id="44" dur="500" fill="hold"/>
                                        <p:tgtEl>
                                          <p:spTgt spid="4"/>
                                        </p:tgtEl>
                                        <p:attrNameLst>
                                          <p:attrName>ppt_h</p:attrName>
                                        </p:attrNameLst>
                                      </p:cBhvr>
                                      <p:tavLst>
                                        <p:tav tm="0">
                                          <p:val>
                                            <p:strVal val="#ppt_h"/>
                                          </p:val>
                                        </p:tav>
                                        <p:tav tm="100000">
                                          <p:val>
                                            <p:strVal val="#ppt_h"/>
                                          </p:val>
                                        </p:tav>
                                      </p:tavLst>
                                    </p:anim>
                                    <p:anim calcmode="lin" valueType="num">
                                      <p:cBhvr>
                                        <p:cTn id="45" dur="500" fill="hold"/>
                                        <p:tgtEl>
                                          <p:spTgt spid="4"/>
                                        </p:tgtEl>
                                        <p:attrNameLst>
                                          <p:attrName>ppt_x</p:attrName>
                                        </p:attrNameLst>
                                      </p:cBhvr>
                                      <p:tavLst>
                                        <p:tav tm="0">
                                          <p:val>
                                            <p:strVal val="#ppt_x-.2"/>
                                          </p:val>
                                        </p:tav>
                                        <p:tav tm="100000">
                                          <p:val>
                                            <p:strVal val="#ppt_x"/>
                                          </p:val>
                                        </p:tav>
                                      </p:tavLst>
                                    </p:anim>
                                    <p:anim calcmode="lin" valueType="num">
                                      <p:cBhvr>
                                        <p:cTn id="46" dur="500" fill="hold"/>
                                        <p:tgtEl>
                                          <p:spTgt spid="4"/>
                                        </p:tgtEl>
                                        <p:attrNameLst>
                                          <p:attrName>ppt_y</p:attrName>
                                        </p:attrNameLst>
                                      </p:cBhvr>
                                      <p:tavLst>
                                        <p:tav tm="0">
                                          <p:val>
                                            <p:strVal val="#ppt_y"/>
                                          </p:val>
                                        </p:tav>
                                        <p:tav tm="100000">
                                          <p:val>
                                            <p:strVal val="#ppt_y"/>
                                          </p:val>
                                        </p:tav>
                                      </p:tavLst>
                                    </p:anim>
                                    <p:animEffect transition="in" filter="fade">
                                      <p:cBhvr>
                                        <p:cTn id="4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925195" y="3871595"/>
            <a:ext cx="7328535" cy="497205"/>
          </a:xfrm>
          <a:prstGeom prst="rect">
            <a:avLst/>
          </a:prstGeom>
          <a:noFill/>
          <a:ln w="12700">
            <a:noFill/>
            <a:prstDash val="lgDashDotDot"/>
          </a:ln>
        </p:spPr>
        <p:txBody>
          <a:bodyPr wrap="square" rtlCol="0" anchor="t">
            <a:spAutoFit/>
          </a:bodyPr>
          <a:lstStyle/>
          <a:p>
            <a:pPr>
              <a:lnSpc>
                <a:spcPct val="11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25.该文件的标题是？</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1005840" y="4518660"/>
            <a:ext cx="7601585" cy="1106805"/>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省教育厅关于组织开展2013年度“江苏省大学生创业示范基地”</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申报工作的通知</a:t>
            </a:r>
            <a:endParaRPr lang="zh-CN" altLang="en-US" sz="2000" b="1">
              <a:latin typeface="楷体" panose="02010609060101010101" pitchFamily="49" charset="-122"/>
              <a:ea typeface="楷体" panose="02010609060101010101" pitchFamily="49" charset="-122"/>
              <a:sym typeface="+mn-ea"/>
            </a:endParaRPr>
          </a:p>
        </p:txBody>
      </p:sp>
      <p:sp>
        <p:nvSpPr>
          <p:cNvPr id="7" name="内容占位符 6"/>
          <p:cNvSpPr>
            <a:spLocks noGrp="1"/>
          </p:cNvSpPr>
          <p:nvPr>
            <p:ph idx="1"/>
          </p:nvPr>
        </p:nvSpPr>
        <p:spPr>
          <a:xfrm>
            <a:off x="925195" y="1241425"/>
            <a:ext cx="9015095" cy="2427605"/>
          </a:xfrm>
          <a:ln w="12700">
            <a:solidFill>
              <a:srgbClr val="993366"/>
            </a:solidFill>
            <a:prstDash val="lgDashDotDot"/>
          </a:ln>
        </p:spPr>
        <p:txBody>
          <a:bodyPr/>
          <a:p>
            <a:pPr>
              <a:lnSpc>
                <a:spcPct val="110000"/>
              </a:lnSpc>
            </a:pPr>
            <a:r>
              <a:rPr lang="en-US" sz="2200" b="1">
                <a:cs typeface="楷体" panose="02010609060101010101" pitchFamily="49" charset="-122"/>
                <a:sym typeface="+mn-ea"/>
              </a:rPr>
              <a:t>1.</a:t>
            </a:r>
            <a:r>
              <a:rPr sz="2200" b="1">
                <a:cs typeface="楷体" panose="02010609060101010101" pitchFamily="49" charset="-122"/>
                <a:sym typeface="+mn-ea"/>
              </a:rPr>
              <a:t>阅读下列材料，完成第25题</a:t>
            </a:r>
            <a:r>
              <a:rPr lang="en-US" sz="2200" b="1">
                <a:cs typeface="楷体" panose="02010609060101010101" pitchFamily="49" charset="-122"/>
                <a:sym typeface="+mn-ea"/>
              </a:rPr>
              <a:t>--</a:t>
            </a:r>
            <a:r>
              <a:rPr sz="2200" b="1">
                <a:cs typeface="楷体" panose="02010609060101010101" pitchFamily="49" charset="-122"/>
                <a:sym typeface="+mn-ea"/>
              </a:rPr>
              <a:t>28题：</a:t>
            </a:r>
            <a:endParaRPr sz="2200" b="1">
              <a:cs typeface="楷体" panose="02010609060101010101" pitchFamily="49" charset="-122"/>
            </a:endParaRPr>
          </a:p>
          <a:p>
            <a:pPr>
              <a:lnSpc>
                <a:spcPct val="110000"/>
              </a:lnSpc>
            </a:pPr>
            <a:r>
              <a:rPr sz="2200" b="1">
                <a:cs typeface="楷体" panose="02010609060101010101" pitchFamily="49" charset="-122"/>
                <a:sym typeface="+mn-ea"/>
              </a:rPr>
              <a:t>根据苏教规〔2012〕12号《江苏省大学生创业示范基地认定及管理</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办法(试行)》（以下简称《办法》)，省教育厅决定组织开展2013年度</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“江苏省大学生创业示范基地”（以下简称“示范基地”）申报工作。</a:t>
            </a:r>
            <a:endParaRPr sz="2200" b="1">
              <a:cs typeface="楷体" panose="02010609060101010101" pitchFamily="49" charset="-122"/>
              <a:sym typeface="+mn-ea"/>
            </a:endParaRPr>
          </a:p>
          <a:p>
            <a:pPr>
              <a:lnSpc>
                <a:spcPct val="110000"/>
              </a:lnSpc>
            </a:pPr>
            <a:r>
              <a:rPr sz="2200" b="1">
                <a:cs typeface="楷体" panose="02010609060101010101" pitchFamily="49" charset="-122"/>
                <a:sym typeface="+mn-ea"/>
              </a:rPr>
              <a:t>省教育厅办公室于2013年5月23日发文布置该项工作。</a:t>
            </a:r>
            <a:endParaRPr sz="2200" b="1">
              <a:cs typeface="楷体" panose="02010609060101010101" pitchFamily="49" charset="-122"/>
            </a:endParaRPr>
          </a:p>
          <a:p>
            <a:endParaRPr lang="zh-CN" altLang="en-US" sz="2200" b="1">
              <a:cs typeface="楷体" panose="02010609060101010101" pitchFamily="49" charset="-122"/>
            </a:endParaRPr>
          </a:p>
        </p:txBody>
      </p:sp>
      <p:sp>
        <p:nvSpPr>
          <p:cNvPr id="3" name="文本框 2"/>
          <p:cNvSpPr txBox="1"/>
          <p:nvPr/>
        </p:nvSpPr>
        <p:spPr>
          <a:xfrm>
            <a:off x="4799965" y="3940175"/>
            <a:ext cx="3561080" cy="460375"/>
          </a:xfrm>
          <a:prstGeom prst="rect">
            <a:avLst/>
          </a:prstGeom>
          <a:noFill/>
        </p:spPr>
        <p:txBody>
          <a:bodyPr wrap="square" rtlCol="0">
            <a:spAutoFit/>
          </a:bodyPr>
          <a:p>
            <a:r>
              <a:rPr lang="zh-CN" altLang="en-US" sz="2400" b="1">
                <a:solidFill>
                  <a:srgbClr val="993366"/>
                </a:solidFill>
                <a:latin typeface="楷体" panose="02010609060101010101" pitchFamily="49" charset="-122"/>
                <a:ea typeface="楷体" panose="02010609060101010101" pitchFamily="49" charset="-122"/>
              </a:rPr>
              <a:t>发文机关＋事由＋文种</a:t>
            </a:r>
            <a:endParaRPr lang="zh-CN" altLang="en-US" sz="2400" b="1">
              <a:solidFill>
                <a:srgbClr val="993366"/>
              </a:solidFill>
              <a:latin typeface="楷体" panose="02010609060101010101" pitchFamily="49" charset="-122"/>
              <a:ea typeface="楷体" panose="02010609060101010101" pitchFamily="49" charset="-122"/>
            </a:endParaRPr>
          </a:p>
        </p:txBody>
      </p:sp>
      <p:pic>
        <p:nvPicPr>
          <p:cNvPr id="5" name="图片 4"/>
          <p:cNvPicPr>
            <a:picLocks noChangeAspect="1"/>
          </p:cNvPicPr>
          <p:nvPr/>
        </p:nvPicPr>
        <p:blipFill>
          <a:blip r:embed="rId1"/>
          <a:stretch>
            <a:fillRect/>
          </a:stretch>
        </p:blipFill>
        <p:spPr>
          <a:xfrm>
            <a:off x="8670290" y="3041015"/>
            <a:ext cx="1809750" cy="2907030"/>
          </a:xfrm>
          <a:prstGeom prst="rect">
            <a:avLst/>
          </a:prstGeom>
        </p:spPr>
      </p:pic>
    </p:spTree>
    <p:custDataLst>
      <p:tags r:id="rId2"/>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ppt_w*0.05"/>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anim calcmode="lin" valueType="num">
                                      <p:cBhvr>
                                        <p:cTn id="9" dur="500" fill="hold"/>
                                        <p:tgtEl>
                                          <p:spTgt spid="3"/>
                                        </p:tgtEl>
                                        <p:attrNameLst>
                                          <p:attrName>ppt_x</p:attrName>
                                        </p:attrNameLst>
                                      </p:cBhvr>
                                      <p:tavLst>
                                        <p:tav tm="0">
                                          <p:val>
                                            <p:strVal val="#ppt_x-.2"/>
                                          </p:val>
                                        </p:tav>
                                        <p:tav tm="100000">
                                          <p:val>
                                            <p:strVal val="#ppt_x"/>
                                          </p:val>
                                        </p:tav>
                                      </p:tavLst>
                                    </p:anim>
                                    <p:anim calcmode="lin" valueType="num">
                                      <p:cBhvr>
                                        <p:cTn id="10" dur="500" fill="hold"/>
                                        <p:tgtEl>
                                          <p:spTgt spid="3"/>
                                        </p:tgtEl>
                                        <p:attrNameLst>
                                          <p:attrName>ppt_y</p:attrName>
                                        </p:attrNameLst>
                                      </p:cBhvr>
                                      <p:tavLst>
                                        <p:tav tm="0">
                                          <p:val>
                                            <p:strVal val="#ppt_y"/>
                                          </p:val>
                                        </p:tav>
                                        <p:tav tm="100000">
                                          <p:val>
                                            <p:strVal val="#ppt_y"/>
                                          </p:val>
                                        </p:tav>
                                      </p:tavLst>
                                    </p:anim>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strVal val="#ppt_w*0.05"/>
                                          </p:val>
                                        </p:tav>
                                        <p:tav tm="100000">
                                          <p:val>
                                            <p:strVal val="#ppt_w"/>
                                          </p:val>
                                        </p:tav>
                                      </p:tavLst>
                                    </p:anim>
                                    <p:anim calcmode="lin" valueType="num">
                                      <p:cBhvr>
                                        <p:cTn id="17" dur="500" fill="hold"/>
                                        <p:tgtEl>
                                          <p:spTgt spid="6"/>
                                        </p:tgtEl>
                                        <p:attrNameLst>
                                          <p:attrName>ppt_h</p:attrName>
                                        </p:attrNameLst>
                                      </p:cBhvr>
                                      <p:tavLst>
                                        <p:tav tm="0">
                                          <p:val>
                                            <p:strVal val="#ppt_h"/>
                                          </p:val>
                                        </p:tav>
                                        <p:tav tm="100000">
                                          <p:val>
                                            <p:strVal val="#ppt_h"/>
                                          </p:val>
                                        </p:tav>
                                      </p:tavLst>
                                    </p:anim>
                                    <p:anim calcmode="lin" valueType="num">
                                      <p:cBhvr>
                                        <p:cTn id="18" dur="500" fill="hold"/>
                                        <p:tgtEl>
                                          <p:spTgt spid="6"/>
                                        </p:tgtEl>
                                        <p:attrNameLst>
                                          <p:attrName>ppt_x</p:attrName>
                                        </p:attrNameLst>
                                      </p:cBhvr>
                                      <p:tavLst>
                                        <p:tav tm="0">
                                          <p:val>
                                            <p:strVal val="#ppt_x-.2"/>
                                          </p:val>
                                        </p:tav>
                                        <p:tav tm="100000">
                                          <p:val>
                                            <p:strVal val="#ppt_x"/>
                                          </p:val>
                                        </p:tav>
                                      </p:tavLst>
                                    </p:anim>
                                    <p:anim calcmode="lin" valueType="num">
                                      <p:cBhvr>
                                        <p:cTn id="19" dur="500" fill="hold"/>
                                        <p:tgtEl>
                                          <p:spTgt spid="6"/>
                                        </p:tgtEl>
                                        <p:attrNameLst>
                                          <p:attrName>ppt_y</p:attrName>
                                        </p:attrNameLst>
                                      </p:cBhvr>
                                      <p:tavLst>
                                        <p:tav tm="0">
                                          <p:val>
                                            <p:strVal val="#ppt_y"/>
                                          </p:val>
                                        </p:tav>
                                        <p:tav tm="100000">
                                          <p:val>
                                            <p:strVal val="#ppt_y"/>
                                          </p:val>
                                        </p:tav>
                                      </p:tavLst>
                                    </p:anim>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strVal val="#ppt_w*0.05"/>
                                          </p:val>
                                        </p:tav>
                                        <p:tav tm="100000">
                                          <p:val>
                                            <p:strVal val="#ppt_w"/>
                                          </p:val>
                                        </p:tav>
                                      </p:tavLst>
                                    </p:anim>
                                    <p:anim calcmode="lin" valueType="num">
                                      <p:cBhvr>
                                        <p:cTn id="26" dur="500" fill="hold"/>
                                        <p:tgtEl>
                                          <p:spTgt spid="5"/>
                                        </p:tgtEl>
                                        <p:attrNameLst>
                                          <p:attrName>ppt_h</p:attrName>
                                        </p:attrNameLst>
                                      </p:cBhvr>
                                      <p:tavLst>
                                        <p:tav tm="0">
                                          <p:val>
                                            <p:strVal val="#ppt_h"/>
                                          </p:val>
                                        </p:tav>
                                        <p:tav tm="100000">
                                          <p:val>
                                            <p:strVal val="#ppt_h"/>
                                          </p:val>
                                        </p:tav>
                                      </p:tavLst>
                                    </p:anim>
                                    <p:anim calcmode="lin" valueType="num">
                                      <p:cBhvr>
                                        <p:cTn id="27" dur="500" fill="hold"/>
                                        <p:tgtEl>
                                          <p:spTgt spid="5"/>
                                        </p:tgtEl>
                                        <p:attrNameLst>
                                          <p:attrName>ppt_x</p:attrName>
                                        </p:attrNameLst>
                                      </p:cBhvr>
                                      <p:tavLst>
                                        <p:tav tm="0">
                                          <p:val>
                                            <p:strVal val="#ppt_x-.2"/>
                                          </p:val>
                                        </p:tav>
                                        <p:tav tm="100000">
                                          <p:val>
                                            <p:strVal val="#ppt_x"/>
                                          </p:val>
                                        </p:tav>
                                      </p:tavLst>
                                    </p:anim>
                                    <p:anim calcmode="lin" valueType="num">
                                      <p:cBhvr>
                                        <p:cTn id="28" dur="500" fill="hold"/>
                                        <p:tgtEl>
                                          <p:spTgt spid="5"/>
                                        </p:tgtEl>
                                        <p:attrNameLst>
                                          <p:attrName>ppt_y</p:attrName>
                                        </p:attrNameLst>
                                      </p:cBhvr>
                                      <p:tavLst>
                                        <p:tav tm="0">
                                          <p:val>
                                            <p:strVal val="#ppt_y"/>
                                          </p:val>
                                        </p:tav>
                                        <p:tav tm="100000">
                                          <p:val>
                                            <p:strVal val="#ppt_y"/>
                                          </p:val>
                                        </p:tav>
                                      </p:tavLst>
                                    </p:anim>
                                    <p:animEffect transition="in" filter="fade">
                                      <p:cBhvr>
                                        <p:cTn id="2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1129665" y="3831590"/>
            <a:ext cx="3815715" cy="534035"/>
          </a:xfrm>
          <a:prstGeom prst="rect">
            <a:avLst/>
          </a:prstGeom>
          <a:noFill/>
          <a:ln w="12700">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26.该文件的引文是什么？</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925195" y="4612640"/>
            <a:ext cx="9336405" cy="891540"/>
          </a:xfrm>
          <a:prstGeom prst="rect">
            <a:avLst/>
          </a:prstGeom>
          <a:noFill/>
        </p:spPr>
        <p:txBody>
          <a:bodyPr wrap="square" rtlCol="0" anchor="t">
            <a:spAutoFit/>
          </a:bodyPr>
          <a:lstStyle/>
          <a:p>
            <a:pPr algn="l">
              <a:lnSpc>
                <a:spcPct val="130000"/>
              </a:lnSpc>
            </a:pPr>
            <a:r>
              <a:rPr lang="zh-CN" altLang="en-US" sz="2000" b="1">
                <a:latin typeface="楷体" panose="02010609060101010101" pitchFamily="49" charset="-122"/>
                <a:ea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sym typeface="+mn-ea"/>
            </a:endParaRPr>
          </a:p>
          <a:p>
            <a:pPr algn="l">
              <a:lnSpc>
                <a:spcPct val="130000"/>
              </a:lnSpc>
            </a:pPr>
            <a:r>
              <a:rPr lang="zh-CN" altLang="en-US" sz="2000" b="1">
                <a:latin typeface="楷体" panose="02010609060101010101" pitchFamily="49" charset="-122"/>
                <a:ea typeface="楷体" panose="02010609060101010101" pitchFamily="49" charset="-122"/>
                <a:sym typeface="+mn-ea"/>
              </a:rPr>
              <a:t>《江苏省大学生创业示范基地认定及管理办法（试行）》（苏教规</a:t>
            </a:r>
            <a:r>
              <a:rPr sz="2000" b="1">
                <a:cs typeface="楷体" panose="02010609060101010101" pitchFamily="49" charset="-122"/>
                <a:sym typeface="+mn-ea"/>
              </a:rPr>
              <a:t>〔</a:t>
            </a:r>
            <a:r>
              <a:rPr lang="zh-CN" altLang="en-US" sz="2000" b="1">
                <a:latin typeface="楷体" panose="02010609060101010101" pitchFamily="49" charset="-122"/>
                <a:ea typeface="楷体" panose="02010609060101010101" pitchFamily="49" charset="-122"/>
                <a:sym typeface="+mn-ea"/>
              </a:rPr>
              <a:t>2012</a:t>
            </a:r>
            <a:r>
              <a:rPr sz="2000" b="1">
                <a:cs typeface="楷体" panose="02010609060101010101" pitchFamily="49" charset="-122"/>
                <a:sym typeface="+mn-ea"/>
              </a:rPr>
              <a:t>〕</a:t>
            </a:r>
            <a:r>
              <a:rPr lang="zh-CN" altLang="en-US" sz="2000" b="1">
                <a:latin typeface="楷体" panose="02010609060101010101" pitchFamily="49" charset="-122"/>
                <a:ea typeface="楷体" panose="02010609060101010101" pitchFamily="49" charset="-122"/>
                <a:sym typeface="+mn-ea"/>
              </a:rPr>
              <a:t>12号）</a:t>
            </a:r>
            <a:endParaRPr lang="zh-CN" altLang="en-US" sz="2000" b="1">
              <a:latin typeface="楷体" panose="02010609060101010101" pitchFamily="49" charset="-122"/>
              <a:ea typeface="楷体" panose="02010609060101010101" pitchFamily="49" charset="-122"/>
              <a:sym typeface="+mn-ea"/>
            </a:endParaRPr>
          </a:p>
        </p:txBody>
      </p:sp>
      <p:sp>
        <p:nvSpPr>
          <p:cNvPr id="5" name="内容占位符 4"/>
          <p:cNvSpPr>
            <a:spLocks noGrp="1"/>
          </p:cNvSpPr>
          <p:nvPr>
            <p:ph idx="1"/>
          </p:nvPr>
        </p:nvSpPr>
        <p:spPr>
          <a:xfrm>
            <a:off x="925195" y="1241425"/>
            <a:ext cx="8863330" cy="2334260"/>
          </a:xfrm>
          <a:ln w="12700">
            <a:solidFill>
              <a:srgbClr val="993366"/>
            </a:solidFill>
            <a:prstDash val="lgDashDotDot"/>
          </a:ln>
        </p:spPr>
        <p:txBody>
          <a:bodyPr/>
          <a:p>
            <a:pPr>
              <a:lnSpc>
                <a:spcPct val="110000"/>
              </a:lnSpc>
            </a:pPr>
            <a:r>
              <a:rPr lang="en-US" sz="2200">
                <a:latin typeface="微软雅黑" panose="020B0503020204020204" charset="-122"/>
                <a:ea typeface="微软雅黑" panose="020B0503020204020204" charset="-122"/>
                <a:cs typeface="微软雅黑" panose="020B0503020204020204" charset="-122"/>
              </a:rPr>
              <a:t>1.</a:t>
            </a:r>
            <a:r>
              <a:rPr sz="2200" b="1">
                <a:cs typeface="楷体" panose="02010609060101010101" pitchFamily="49" charset="-122"/>
              </a:rPr>
              <a:t>阅读下列材料，完成第25题</a:t>
            </a:r>
            <a:r>
              <a:rPr lang="en-US" sz="2200" b="1">
                <a:cs typeface="楷体" panose="02010609060101010101" pitchFamily="49" charset="-122"/>
              </a:rPr>
              <a:t>--</a:t>
            </a:r>
            <a:r>
              <a:rPr sz="2200" b="1">
                <a:cs typeface="楷体" panose="02010609060101010101" pitchFamily="49" charset="-122"/>
              </a:rPr>
              <a:t>28题：</a:t>
            </a:r>
            <a:endParaRPr sz="2200">
              <a:latin typeface="微软雅黑" panose="020B0503020204020204" charset="-122"/>
              <a:ea typeface="微软雅黑" panose="020B0503020204020204" charset="-122"/>
              <a:cs typeface="微软雅黑" panose="020B0503020204020204" charset="-122"/>
            </a:endParaRPr>
          </a:p>
          <a:p>
            <a:pPr>
              <a:lnSpc>
                <a:spcPct val="110000"/>
              </a:lnSpc>
            </a:pPr>
            <a:r>
              <a:rPr sz="2200" b="1">
                <a:cs typeface="楷体" panose="02010609060101010101" pitchFamily="49" charset="-122"/>
              </a:rPr>
              <a:t>根据苏教规〔2012〕12号《江苏省大学生创业示范基地认定及管理</a:t>
            </a:r>
            <a:endParaRPr sz="2200" b="1">
              <a:cs typeface="楷体" panose="02010609060101010101" pitchFamily="49" charset="-122"/>
            </a:endParaRPr>
          </a:p>
          <a:p>
            <a:pPr>
              <a:lnSpc>
                <a:spcPct val="110000"/>
              </a:lnSpc>
            </a:pPr>
            <a:r>
              <a:rPr sz="2200" b="1">
                <a:cs typeface="楷体" panose="02010609060101010101" pitchFamily="49" charset="-122"/>
              </a:rPr>
              <a:t>办法(试行)》（以下简称《办法》)，省教育厅决定组织开展2013年度</a:t>
            </a:r>
            <a:endParaRPr sz="2200" b="1">
              <a:cs typeface="楷体" panose="02010609060101010101" pitchFamily="49" charset="-122"/>
            </a:endParaRPr>
          </a:p>
          <a:p>
            <a:pPr>
              <a:lnSpc>
                <a:spcPct val="110000"/>
              </a:lnSpc>
            </a:pPr>
            <a:r>
              <a:rPr sz="2200" b="1">
                <a:cs typeface="楷体" panose="02010609060101010101" pitchFamily="49" charset="-122"/>
              </a:rPr>
              <a:t>“江苏省大学生创业示范基地”（以下简称“示范基地”）申报工作。</a:t>
            </a:r>
            <a:endParaRPr sz="2200" b="1">
              <a:cs typeface="楷体" panose="02010609060101010101" pitchFamily="49" charset="-122"/>
            </a:endParaRPr>
          </a:p>
          <a:p>
            <a:pPr>
              <a:lnSpc>
                <a:spcPct val="110000"/>
              </a:lnSpc>
            </a:pPr>
            <a:r>
              <a:rPr sz="2200" b="1">
                <a:cs typeface="楷体" panose="02010609060101010101" pitchFamily="49" charset="-122"/>
              </a:rPr>
              <a:t>省教育厅办公室于2013年5月23日发文布置该项工作。</a:t>
            </a:r>
            <a:endParaRPr sz="2200" b="1">
              <a:cs typeface="楷体" panose="02010609060101010101" pitchFamily="49" charset="-122"/>
            </a:endParaRPr>
          </a:p>
        </p:txBody>
      </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1101090" y="3938905"/>
            <a:ext cx="5187315" cy="534035"/>
          </a:xfrm>
          <a:prstGeom prst="rect">
            <a:avLst/>
          </a:prstGeom>
          <a:noFill/>
          <a:ln w="12700" cmpd="sng">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27.该文件的落款是什么？</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1187450" y="4664710"/>
            <a:ext cx="4804410" cy="1115060"/>
          </a:xfrm>
          <a:prstGeom prst="rect">
            <a:avLst/>
          </a:prstGeom>
          <a:noFill/>
        </p:spPr>
        <p:txBody>
          <a:bodyPr wrap="square" rtlCol="0" anchor="t">
            <a:spAutoFit/>
          </a:bodyPr>
          <a:lstStyle/>
          <a:p>
            <a:pPr>
              <a:lnSpc>
                <a:spcPct val="14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a:p>
            <a:pPr>
              <a:lnSpc>
                <a:spcPct val="140000"/>
              </a:lnSpc>
            </a:pPr>
            <a:r>
              <a:rPr lang="zh-CN" altLang="en-US" sz="2400" b="1">
                <a:latin typeface="楷体" panose="02010609060101010101" pitchFamily="49" charset="-122"/>
                <a:ea typeface="楷体" panose="02010609060101010101" pitchFamily="49" charset="-122"/>
                <a:sym typeface="+mn-ea"/>
              </a:rPr>
              <a:t>省教育厅办公室2013年5月23日</a:t>
            </a:r>
            <a:endParaRPr lang="zh-CN" altLang="en-US" sz="2400" b="1">
              <a:latin typeface="楷体" panose="02010609060101010101" pitchFamily="49" charset="-122"/>
              <a:ea typeface="楷体" panose="02010609060101010101" pitchFamily="49" charset="-122"/>
              <a:sym typeface="+mn-ea"/>
            </a:endParaRPr>
          </a:p>
        </p:txBody>
      </p:sp>
      <p:sp>
        <p:nvSpPr>
          <p:cNvPr id="5" name="内容占位符 4"/>
          <p:cNvSpPr>
            <a:spLocks noGrp="1"/>
          </p:cNvSpPr>
          <p:nvPr>
            <p:ph idx="1"/>
          </p:nvPr>
        </p:nvSpPr>
        <p:spPr>
          <a:xfrm>
            <a:off x="925195" y="1241425"/>
            <a:ext cx="8863330" cy="2334260"/>
          </a:xfrm>
          <a:ln w="12700">
            <a:solidFill>
              <a:srgbClr val="993366"/>
            </a:solidFill>
            <a:prstDash val="lgDashDotDot"/>
          </a:ln>
        </p:spPr>
        <p:txBody>
          <a:bodyPr/>
          <a:lstStyle/>
          <a:p>
            <a:pPr>
              <a:lnSpc>
                <a:spcPct val="110000"/>
              </a:lnSpc>
            </a:pPr>
            <a:r>
              <a:rPr lang="en-US" sz="2200">
                <a:latin typeface="微软雅黑" panose="020B0503020204020204" charset="-122"/>
                <a:ea typeface="微软雅黑" panose="020B0503020204020204" charset="-122"/>
                <a:cs typeface="微软雅黑" panose="020B0503020204020204" charset="-122"/>
                <a:sym typeface="+mn-ea"/>
              </a:rPr>
              <a:t>1.</a:t>
            </a:r>
            <a:r>
              <a:rPr sz="2200" b="1">
                <a:cs typeface="楷体" panose="02010609060101010101" pitchFamily="49" charset="-122"/>
                <a:sym typeface="+mn-ea"/>
              </a:rPr>
              <a:t>阅读下列材料，完成第25题</a:t>
            </a:r>
            <a:r>
              <a:rPr lang="en-US" sz="2200" b="1">
                <a:cs typeface="楷体" panose="02010609060101010101" pitchFamily="49" charset="-122"/>
                <a:sym typeface="+mn-ea"/>
              </a:rPr>
              <a:t>--</a:t>
            </a:r>
            <a:r>
              <a:rPr sz="2200" b="1">
                <a:cs typeface="楷体" panose="02010609060101010101" pitchFamily="49" charset="-122"/>
                <a:sym typeface="+mn-ea"/>
              </a:rPr>
              <a:t>28题：</a:t>
            </a:r>
            <a:endParaRPr sz="2200">
              <a:latin typeface="微软雅黑" panose="020B0503020204020204" charset="-122"/>
              <a:ea typeface="微软雅黑" panose="020B0503020204020204" charset="-122"/>
              <a:cs typeface="微软雅黑" panose="020B0503020204020204" charset="-122"/>
            </a:endParaRPr>
          </a:p>
          <a:p>
            <a:pPr>
              <a:lnSpc>
                <a:spcPct val="110000"/>
              </a:lnSpc>
            </a:pPr>
            <a:r>
              <a:rPr sz="2200" b="1">
                <a:cs typeface="楷体" panose="02010609060101010101" pitchFamily="49" charset="-122"/>
              </a:rPr>
              <a:t>根据苏教规〔2012〕12号《江苏省大学生创业示范基地认定及管理</a:t>
            </a:r>
            <a:endParaRPr sz="2200" b="1">
              <a:cs typeface="楷体" panose="02010609060101010101" pitchFamily="49" charset="-122"/>
            </a:endParaRPr>
          </a:p>
          <a:p>
            <a:pPr>
              <a:lnSpc>
                <a:spcPct val="110000"/>
              </a:lnSpc>
            </a:pPr>
            <a:r>
              <a:rPr sz="2200" b="1">
                <a:cs typeface="楷体" panose="02010609060101010101" pitchFamily="49" charset="-122"/>
              </a:rPr>
              <a:t>办法(试行)》（以下简称《办法》)，省教育厅决定组织开展2013年度</a:t>
            </a:r>
            <a:endParaRPr sz="2200" b="1">
              <a:cs typeface="楷体" panose="02010609060101010101" pitchFamily="49" charset="-122"/>
            </a:endParaRPr>
          </a:p>
          <a:p>
            <a:pPr>
              <a:lnSpc>
                <a:spcPct val="110000"/>
              </a:lnSpc>
            </a:pPr>
            <a:r>
              <a:rPr sz="2200" b="1">
                <a:cs typeface="楷体" panose="02010609060101010101" pitchFamily="49" charset="-122"/>
              </a:rPr>
              <a:t>“江苏省大学生创业示范基地”（以下简称“示范基地”）申报工作。</a:t>
            </a:r>
            <a:endParaRPr sz="2200" b="1">
              <a:cs typeface="楷体" panose="02010609060101010101" pitchFamily="49" charset="-122"/>
            </a:endParaRPr>
          </a:p>
          <a:p>
            <a:pPr>
              <a:lnSpc>
                <a:spcPct val="110000"/>
              </a:lnSpc>
            </a:pPr>
            <a:r>
              <a:rPr sz="2200" b="1">
                <a:cs typeface="楷体" panose="02010609060101010101" pitchFamily="49" charset="-122"/>
              </a:rPr>
              <a:t>省教育厅办公室于2013年5月23日发文布置该项工作。</a:t>
            </a:r>
            <a:endParaRPr sz="2200" b="1">
              <a:cs typeface="楷体" panose="02010609060101010101" pitchFamily="49" charset="-122"/>
            </a:endParaRPr>
          </a:p>
        </p:txBody>
      </p:sp>
      <p:sp>
        <p:nvSpPr>
          <p:cNvPr id="3" name="文本框 2"/>
          <p:cNvSpPr txBox="1"/>
          <p:nvPr/>
        </p:nvSpPr>
        <p:spPr>
          <a:xfrm>
            <a:off x="5424170" y="3938905"/>
            <a:ext cx="3561715" cy="460375"/>
          </a:xfrm>
          <a:prstGeom prst="rect">
            <a:avLst/>
          </a:prstGeom>
          <a:noFill/>
        </p:spPr>
        <p:txBody>
          <a:bodyPr wrap="square" rtlCol="0">
            <a:spAutoFit/>
          </a:bodyPr>
          <a:p>
            <a:r>
              <a:rPr lang="zh-CN" altLang="en-US" sz="2400" b="1">
                <a:solidFill>
                  <a:srgbClr val="002060"/>
                </a:solidFill>
                <a:latin typeface="微软雅黑" panose="020B0503020204020204" charset="-122"/>
                <a:ea typeface="微软雅黑" panose="020B0503020204020204" charset="-122"/>
                <a:cs typeface="微软雅黑" panose="020B0503020204020204" charset="-122"/>
              </a:rPr>
              <a:t>＝发文机关</a:t>
            </a:r>
            <a:r>
              <a:rPr lang="en-US" altLang="zh-CN" sz="2400" b="1">
                <a:solidFill>
                  <a:srgbClr val="002060"/>
                </a:solidFill>
                <a:latin typeface="微软雅黑" panose="020B0503020204020204" charset="-122"/>
                <a:ea typeface="微软雅黑" panose="020B0503020204020204" charset="-122"/>
                <a:cs typeface="微软雅黑" panose="020B0503020204020204" charset="-122"/>
              </a:rPr>
              <a:t>+</a:t>
            </a:r>
            <a:r>
              <a:rPr lang="zh-CN" altLang="en-US" sz="2400" b="1">
                <a:solidFill>
                  <a:srgbClr val="002060"/>
                </a:solidFill>
                <a:latin typeface="微软雅黑" panose="020B0503020204020204" charset="-122"/>
                <a:ea typeface="微软雅黑" panose="020B0503020204020204" charset="-122"/>
                <a:cs typeface="微软雅黑" panose="020B0503020204020204" charset="-122"/>
              </a:rPr>
              <a:t>成文日期</a:t>
            </a:r>
            <a:endParaRPr lang="zh-CN" altLang="en-US" sz="2400" b="1">
              <a:solidFill>
                <a:srgbClr val="002060"/>
              </a:solidFill>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strVal val="#ppt_w*0.05"/>
                                          </p:val>
                                        </p:tav>
                                        <p:tav tm="100000">
                                          <p:val>
                                            <p:strVal val="#ppt_w"/>
                                          </p:val>
                                        </p:tav>
                                      </p:tavLst>
                                    </p:anim>
                                    <p:anim calcmode="lin" valueType="num">
                                      <p:cBhvr>
                                        <p:cTn id="8" dur="500" fill="hold"/>
                                        <p:tgtEl>
                                          <p:spTgt spid="6"/>
                                        </p:tgtEl>
                                        <p:attrNameLst>
                                          <p:attrName>ppt_h</p:attrName>
                                        </p:attrNameLst>
                                      </p:cBhvr>
                                      <p:tavLst>
                                        <p:tav tm="0">
                                          <p:val>
                                            <p:strVal val="#ppt_h"/>
                                          </p:val>
                                        </p:tav>
                                        <p:tav tm="100000">
                                          <p:val>
                                            <p:strVal val="#ppt_h"/>
                                          </p:val>
                                        </p:tav>
                                      </p:tavLst>
                                    </p:anim>
                                    <p:anim calcmode="lin" valueType="num">
                                      <p:cBhvr>
                                        <p:cTn id="9" dur="500" fill="hold"/>
                                        <p:tgtEl>
                                          <p:spTgt spid="6"/>
                                        </p:tgtEl>
                                        <p:attrNameLst>
                                          <p:attrName>ppt_x</p:attrName>
                                        </p:attrNameLst>
                                      </p:cBhvr>
                                      <p:tavLst>
                                        <p:tav tm="0">
                                          <p:val>
                                            <p:strVal val="#ppt_x-.2"/>
                                          </p:val>
                                        </p:tav>
                                        <p:tav tm="100000">
                                          <p:val>
                                            <p:strVal val="#ppt_x"/>
                                          </p:val>
                                        </p:tav>
                                      </p:tavLst>
                                    </p:anim>
                                    <p:anim calcmode="lin" valueType="num">
                                      <p:cBhvr>
                                        <p:cTn id="10" dur="500" fill="hold"/>
                                        <p:tgtEl>
                                          <p:spTgt spid="6"/>
                                        </p:tgtEl>
                                        <p:attrNameLst>
                                          <p:attrName>ppt_y</p:attrName>
                                        </p:attrNameLst>
                                      </p:cBhvr>
                                      <p:tavLst>
                                        <p:tav tm="0">
                                          <p:val>
                                            <p:strVal val="#ppt_y"/>
                                          </p:val>
                                        </p:tav>
                                        <p:tav tm="100000">
                                          <p:val>
                                            <p:strVal val="#ppt_y"/>
                                          </p:val>
                                        </p:tav>
                                      </p:tavLst>
                                    </p:anim>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strVal val="#ppt_w*0.05"/>
                                          </p:val>
                                        </p:tav>
                                        <p:tav tm="100000">
                                          <p:val>
                                            <p:strVal val="#ppt_w"/>
                                          </p:val>
                                        </p:tav>
                                      </p:tavLst>
                                    </p:anim>
                                    <p:anim calcmode="lin" valueType="num">
                                      <p:cBhvr>
                                        <p:cTn id="17" dur="500" fill="hold"/>
                                        <p:tgtEl>
                                          <p:spTgt spid="3"/>
                                        </p:tgtEl>
                                        <p:attrNameLst>
                                          <p:attrName>ppt_h</p:attrName>
                                        </p:attrNameLst>
                                      </p:cBhvr>
                                      <p:tavLst>
                                        <p:tav tm="0">
                                          <p:val>
                                            <p:strVal val="#ppt_h"/>
                                          </p:val>
                                        </p:tav>
                                        <p:tav tm="100000">
                                          <p:val>
                                            <p:strVal val="#ppt_h"/>
                                          </p:val>
                                        </p:tav>
                                      </p:tavLst>
                                    </p:anim>
                                    <p:anim calcmode="lin" valueType="num">
                                      <p:cBhvr>
                                        <p:cTn id="18" dur="500" fill="hold"/>
                                        <p:tgtEl>
                                          <p:spTgt spid="3"/>
                                        </p:tgtEl>
                                        <p:attrNameLst>
                                          <p:attrName>ppt_x</p:attrName>
                                        </p:attrNameLst>
                                      </p:cBhvr>
                                      <p:tavLst>
                                        <p:tav tm="0">
                                          <p:val>
                                            <p:strVal val="#ppt_x-.2"/>
                                          </p:val>
                                        </p:tav>
                                        <p:tav tm="100000">
                                          <p:val>
                                            <p:strVal val="#ppt_x"/>
                                          </p:val>
                                        </p:tav>
                                      </p:tavLst>
                                    </p:anim>
                                    <p:anim calcmode="lin" valueType="num">
                                      <p:cBhvr>
                                        <p:cTn id="19" dur="500" fill="hold"/>
                                        <p:tgtEl>
                                          <p:spTgt spid="3"/>
                                        </p:tgtEl>
                                        <p:attrNameLst>
                                          <p:attrName>ppt_y</p:attrName>
                                        </p:attrNameLst>
                                      </p:cBhvr>
                                      <p:tavLst>
                                        <p:tav tm="0">
                                          <p:val>
                                            <p:strVal val="#ppt_y"/>
                                          </p:val>
                                        </p:tav>
                                        <p:tav tm="100000">
                                          <p:val>
                                            <p:strVal val="#ppt_y"/>
                                          </p:val>
                                        </p:tav>
                                      </p:tavLst>
                                    </p:anim>
                                    <p:animEffect transition="in" filter="fade">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1168400" y="4015105"/>
            <a:ext cx="7233920" cy="534035"/>
          </a:xfrm>
          <a:prstGeom prst="rect">
            <a:avLst/>
          </a:prstGeom>
          <a:noFill/>
          <a:ln w="12700" cmpd="sng">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28.该文件的发文字号是(缺项用×××代替)什么？</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1168400" y="4646295"/>
            <a:ext cx="4804410" cy="1124585"/>
          </a:xfrm>
          <a:prstGeom prst="rect">
            <a:avLst/>
          </a:prstGeom>
          <a:noFill/>
        </p:spPr>
        <p:txBody>
          <a:bodyPr wrap="square" rtlCol="0" anchor="t">
            <a:spAutoFit/>
          </a:bodyPr>
          <a:lstStyle/>
          <a:p>
            <a:pPr>
              <a:lnSpc>
                <a:spcPct val="140000"/>
              </a:lnSpc>
            </a:pPr>
            <a:r>
              <a:rPr lang="zh-CN" altLang="en-US" sz="2400" b="1">
                <a:latin typeface="楷体" panose="02010609060101010101" pitchFamily="49" charset="-122"/>
                <a:ea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sym typeface="+mn-ea"/>
            </a:endParaRPr>
          </a:p>
          <a:p>
            <a:pPr>
              <a:lnSpc>
                <a:spcPct val="140000"/>
              </a:lnSpc>
            </a:pPr>
            <a:r>
              <a:rPr lang="zh-CN" altLang="en-US" sz="2400" b="1">
                <a:latin typeface="楷体" panose="02010609060101010101" pitchFamily="49" charset="-122"/>
                <a:ea typeface="楷体" panose="02010609060101010101" pitchFamily="49" charset="-122"/>
                <a:sym typeface="+mn-ea"/>
              </a:rPr>
              <a:t>×教办</a:t>
            </a:r>
            <a:r>
              <a:rPr sz="2400" b="1">
                <a:cs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2013</a:t>
            </a:r>
            <a:r>
              <a:rPr sz="2400" b="1">
                <a:cs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×号</a:t>
            </a:r>
            <a:endParaRPr lang="zh-CN" altLang="en-US" sz="2400" b="1">
              <a:latin typeface="楷体" panose="02010609060101010101" pitchFamily="49" charset="-122"/>
              <a:ea typeface="楷体" panose="02010609060101010101" pitchFamily="49" charset="-122"/>
              <a:sym typeface="+mn-ea"/>
            </a:endParaRPr>
          </a:p>
        </p:txBody>
      </p:sp>
      <p:sp>
        <p:nvSpPr>
          <p:cNvPr id="5" name="内容占位符 4"/>
          <p:cNvSpPr>
            <a:spLocks noGrp="1"/>
          </p:cNvSpPr>
          <p:nvPr>
            <p:ph idx="1"/>
          </p:nvPr>
        </p:nvSpPr>
        <p:spPr>
          <a:xfrm>
            <a:off x="925195" y="1241425"/>
            <a:ext cx="8863330" cy="2334260"/>
          </a:xfrm>
          <a:ln w="12700">
            <a:solidFill>
              <a:srgbClr val="993366"/>
            </a:solidFill>
            <a:prstDash val="lgDashDotDot"/>
          </a:ln>
        </p:spPr>
        <p:txBody>
          <a:bodyPr/>
          <a:lstStyle/>
          <a:p>
            <a:pPr>
              <a:lnSpc>
                <a:spcPct val="110000"/>
              </a:lnSpc>
            </a:pPr>
            <a:r>
              <a:rPr lang="en-US" sz="2200">
                <a:latin typeface="微软雅黑" panose="020B0503020204020204" charset="-122"/>
                <a:ea typeface="微软雅黑" panose="020B0503020204020204" charset="-122"/>
                <a:cs typeface="微软雅黑" panose="020B0503020204020204" charset="-122"/>
                <a:sym typeface="+mn-ea"/>
              </a:rPr>
              <a:t>1.</a:t>
            </a:r>
            <a:r>
              <a:rPr sz="2200" b="1">
                <a:cs typeface="楷体" panose="02010609060101010101" pitchFamily="49" charset="-122"/>
                <a:sym typeface="+mn-ea"/>
              </a:rPr>
              <a:t>阅读下列材料，完成第25题</a:t>
            </a:r>
            <a:r>
              <a:rPr lang="en-US" sz="2200" b="1">
                <a:cs typeface="楷体" panose="02010609060101010101" pitchFamily="49" charset="-122"/>
                <a:sym typeface="+mn-ea"/>
              </a:rPr>
              <a:t>--</a:t>
            </a:r>
            <a:r>
              <a:rPr sz="2200" b="1">
                <a:cs typeface="楷体" panose="02010609060101010101" pitchFamily="49" charset="-122"/>
                <a:sym typeface="+mn-ea"/>
              </a:rPr>
              <a:t>28题：</a:t>
            </a:r>
            <a:endParaRPr sz="2200">
              <a:latin typeface="微软雅黑" panose="020B0503020204020204" charset="-122"/>
              <a:ea typeface="微软雅黑" panose="020B0503020204020204" charset="-122"/>
              <a:cs typeface="微软雅黑" panose="020B0503020204020204" charset="-122"/>
            </a:endParaRPr>
          </a:p>
          <a:p>
            <a:pPr>
              <a:lnSpc>
                <a:spcPct val="110000"/>
              </a:lnSpc>
            </a:pPr>
            <a:r>
              <a:rPr sz="2200" b="1">
                <a:cs typeface="楷体" panose="02010609060101010101" pitchFamily="49" charset="-122"/>
              </a:rPr>
              <a:t>根据苏教规〔2012〕12号《江苏省大学生创业示范基地认定及管理</a:t>
            </a:r>
            <a:endParaRPr sz="2200" b="1">
              <a:cs typeface="楷体" panose="02010609060101010101" pitchFamily="49" charset="-122"/>
            </a:endParaRPr>
          </a:p>
          <a:p>
            <a:pPr>
              <a:lnSpc>
                <a:spcPct val="110000"/>
              </a:lnSpc>
            </a:pPr>
            <a:r>
              <a:rPr sz="2200" b="1">
                <a:cs typeface="楷体" panose="02010609060101010101" pitchFamily="49" charset="-122"/>
              </a:rPr>
              <a:t>办法(试行)》（以下简称《办法》)，省教育厅决定组织开展2013年度</a:t>
            </a:r>
            <a:endParaRPr sz="2200" b="1">
              <a:cs typeface="楷体" panose="02010609060101010101" pitchFamily="49" charset="-122"/>
            </a:endParaRPr>
          </a:p>
          <a:p>
            <a:pPr>
              <a:lnSpc>
                <a:spcPct val="110000"/>
              </a:lnSpc>
            </a:pPr>
            <a:r>
              <a:rPr sz="2200" b="1">
                <a:cs typeface="楷体" panose="02010609060101010101" pitchFamily="49" charset="-122"/>
              </a:rPr>
              <a:t>“江苏省大学生创业示范基地”（以下简称“示范基地”）申报工作。</a:t>
            </a:r>
            <a:endParaRPr sz="2200" b="1">
              <a:cs typeface="楷体" panose="02010609060101010101" pitchFamily="49" charset="-122"/>
            </a:endParaRPr>
          </a:p>
          <a:p>
            <a:pPr>
              <a:lnSpc>
                <a:spcPct val="110000"/>
              </a:lnSpc>
            </a:pPr>
            <a:r>
              <a:rPr sz="2200" b="1">
                <a:cs typeface="楷体" panose="02010609060101010101" pitchFamily="49" charset="-122"/>
              </a:rPr>
              <a:t>省教育厅办公室于2013年5月23日发文布置该项工作。</a:t>
            </a:r>
            <a:endParaRPr sz="2200" b="1">
              <a:cs typeface="楷体" panose="02010609060101010101" pitchFamily="49" charset="-122"/>
            </a:endParaRPr>
          </a:p>
        </p:txBody>
      </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strVal val="#ppt_w*0.05"/>
                                          </p:val>
                                        </p:tav>
                                        <p:tav tm="100000">
                                          <p:val>
                                            <p:strVal val="#ppt_w"/>
                                          </p:val>
                                        </p:tav>
                                      </p:tavLst>
                                    </p:anim>
                                    <p:anim calcmode="lin" valueType="num">
                                      <p:cBhvr>
                                        <p:cTn id="8" dur="500" fill="hold"/>
                                        <p:tgtEl>
                                          <p:spTgt spid="6"/>
                                        </p:tgtEl>
                                        <p:attrNameLst>
                                          <p:attrName>ppt_h</p:attrName>
                                        </p:attrNameLst>
                                      </p:cBhvr>
                                      <p:tavLst>
                                        <p:tav tm="0">
                                          <p:val>
                                            <p:strVal val="#ppt_h"/>
                                          </p:val>
                                        </p:tav>
                                        <p:tav tm="100000">
                                          <p:val>
                                            <p:strVal val="#ppt_h"/>
                                          </p:val>
                                        </p:tav>
                                      </p:tavLst>
                                    </p:anim>
                                    <p:anim calcmode="lin" valueType="num">
                                      <p:cBhvr>
                                        <p:cTn id="9" dur="500" fill="hold"/>
                                        <p:tgtEl>
                                          <p:spTgt spid="6"/>
                                        </p:tgtEl>
                                        <p:attrNameLst>
                                          <p:attrName>ppt_x</p:attrName>
                                        </p:attrNameLst>
                                      </p:cBhvr>
                                      <p:tavLst>
                                        <p:tav tm="0">
                                          <p:val>
                                            <p:strVal val="#ppt_x-.2"/>
                                          </p:val>
                                        </p:tav>
                                        <p:tav tm="100000">
                                          <p:val>
                                            <p:strVal val="#ppt_x"/>
                                          </p:val>
                                        </p:tav>
                                      </p:tavLst>
                                    </p:anim>
                                    <p:anim calcmode="lin" valueType="num">
                                      <p:cBhvr>
                                        <p:cTn id="10" dur="500" fill="hold"/>
                                        <p:tgtEl>
                                          <p:spTgt spid="6"/>
                                        </p:tgtEl>
                                        <p:attrNameLst>
                                          <p:attrName>ppt_y</p:attrName>
                                        </p:attrNameLst>
                                      </p:cBhvr>
                                      <p:tavLst>
                                        <p:tav tm="0">
                                          <p:val>
                                            <p:strVal val="#ppt_y"/>
                                          </p:val>
                                        </p:tav>
                                        <p:tav tm="100000">
                                          <p:val>
                                            <p:strVal val="#ppt_y"/>
                                          </p:val>
                                        </p:tav>
                                      </p:tavLst>
                                    </p:anim>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3" name="内容占位符 2"/>
          <p:cNvSpPr>
            <a:spLocks noGrp="1"/>
          </p:cNvSpPr>
          <p:nvPr>
            <p:ph idx="1"/>
          </p:nvPr>
        </p:nvSpPr>
        <p:spPr>
          <a:xfrm>
            <a:off x="925195" y="1241425"/>
            <a:ext cx="9962515" cy="2667000"/>
          </a:xfrm>
          <a:ln w="12700">
            <a:solidFill>
              <a:srgbClr val="993366"/>
            </a:solidFill>
            <a:prstDash val="lgDashDotDot"/>
          </a:ln>
        </p:spPr>
        <p:txBody>
          <a:bodyPr/>
          <a:lstStyle/>
          <a:p>
            <a:pPr>
              <a:lnSpc>
                <a:spcPct val="110000"/>
              </a:lnSpc>
            </a:pPr>
            <a:r>
              <a:rPr lang="en-US" b="1">
                <a:cs typeface="楷体" panose="02010609060101010101" pitchFamily="49" charset="-122"/>
              </a:rPr>
              <a:t>2.</a:t>
            </a:r>
            <a:r>
              <a:rPr b="1">
                <a:cs typeface="楷体" panose="02010609060101010101" pitchFamily="49" charset="-122"/>
              </a:rPr>
              <a:t>阅读材料，完成第25</a:t>
            </a:r>
            <a:r>
              <a:rPr lang="en-US" b="1">
                <a:cs typeface="楷体" panose="02010609060101010101" pitchFamily="49" charset="-122"/>
              </a:rPr>
              <a:t>--</a:t>
            </a:r>
            <a:r>
              <a:rPr b="1">
                <a:cs typeface="楷体" panose="02010609060101010101" pitchFamily="49" charset="-122"/>
              </a:rPr>
              <a:t>28题     </a:t>
            </a:r>
            <a:endParaRPr>
              <a:cs typeface="楷体" panose="02010609060101010101" pitchFamily="49" charset="-122"/>
            </a:endParaRPr>
          </a:p>
          <a:p>
            <a:pPr>
              <a:lnSpc>
                <a:spcPct val="110000"/>
              </a:lnSpc>
            </a:pPr>
            <a:r>
              <a:rPr sz="2200" b="1">
                <a:cs typeface="楷体" panose="02010609060101010101" pitchFamily="49" charset="-122"/>
              </a:rPr>
              <a:t>为进一步加强中小学管理，规范学校办学行为，深入实施素质教育，促进基础教育事业又好又快发展，省教育厅、省委组织部、省委宣传部、省监察厅四部门共同制定了《关于进一步规范中小学办学行为，深入实施素质教育的意见》，并按行文程序将该意见报省委办公厅和省政府办公厅，由“两办”将该意见发送各市、县（市、区）人民政府及省委各部委等贯彻落实。</a:t>
            </a:r>
            <a:endParaRPr sz="2000">
              <a:latin typeface="微软雅黑" panose="020B0503020204020204" charset="-122"/>
              <a:ea typeface="微软雅黑" panose="020B0503020204020204" charset="-122"/>
              <a:cs typeface="微软雅黑" panose="020B0503020204020204" charset="-122"/>
            </a:endParaRPr>
          </a:p>
        </p:txBody>
      </p:sp>
      <p:sp>
        <p:nvSpPr>
          <p:cNvPr id="4" name="文本框 3"/>
          <p:cNvSpPr txBox="1"/>
          <p:nvPr/>
        </p:nvSpPr>
        <p:spPr>
          <a:xfrm>
            <a:off x="925195" y="4132580"/>
            <a:ext cx="8234680" cy="1863725"/>
          </a:xfrm>
          <a:prstGeom prst="rect">
            <a:avLst/>
          </a:prstGeom>
          <a:noFill/>
          <a:ln w="12700">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25.写出该公文的标题</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26.该公文的主送机关有哪些？</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27.该公文发文依据部分的内容是什么？</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28.写出该公文的发文字号（缺项用XX替代）</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564890" y="4057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0.05"/>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 calcmode="lin" valueType="num">
                                      <p:cBhvr>
                                        <p:cTn id="9" dur="500" fill="hold"/>
                                        <p:tgtEl>
                                          <p:spTgt spid="4"/>
                                        </p:tgtEl>
                                        <p:attrNameLst>
                                          <p:attrName>ppt_x</p:attrName>
                                        </p:attrNameLst>
                                      </p:cBhvr>
                                      <p:tavLst>
                                        <p:tav tm="0">
                                          <p:val>
                                            <p:strVal val="#ppt_x-.2"/>
                                          </p:val>
                                        </p:tav>
                                        <p:tav tm="100000">
                                          <p:val>
                                            <p:strVal val="#ppt_x"/>
                                          </p:val>
                                        </p:tav>
                                      </p:tavLst>
                                    </p:anim>
                                    <p:anim calcmode="lin" valueType="num">
                                      <p:cBhvr>
                                        <p:cTn id="10" dur="500" fill="hold"/>
                                        <p:tgtEl>
                                          <p:spTgt spid="4"/>
                                        </p:tgtEl>
                                        <p:attrNameLst>
                                          <p:attrName>ppt_y</p:attrName>
                                        </p:attrNameLst>
                                      </p:cBhvr>
                                      <p:tavLst>
                                        <p:tav tm="0">
                                          <p:val>
                                            <p:strVal val="#ppt_y"/>
                                          </p:val>
                                        </p:tav>
                                        <p:tav tm="100000">
                                          <p:val>
                                            <p:strVal val="#ppt_y"/>
                                          </p:val>
                                        </p:tav>
                                      </p:tavLst>
                                    </p:anim>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1061720" y="4151630"/>
            <a:ext cx="3589655" cy="497205"/>
          </a:xfrm>
          <a:prstGeom prst="rect">
            <a:avLst/>
          </a:prstGeom>
          <a:noFill/>
          <a:ln w="12700">
            <a:noFill/>
            <a:prstDash val="lgDashDotDot"/>
          </a:ln>
        </p:spPr>
        <p:txBody>
          <a:bodyPr wrap="square" rtlCol="0" anchor="t">
            <a:spAutoFit/>
          </a:bodyPr>
          <a:lstStyle/>
          <a:p>
            <a:pPr>
              <a:lnSpc>
                <a:spcPct val="11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25.写出该公文的标题</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982980" y="4857115"/>
            <a:ext cx="7601585" cy="1097280"/>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（××）转发××《关于进一步规范中小学办学行文，深入实施素质教育的意见》的通知</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5" name="内容占位符 4"/>
          <p:cNvSpPr>
            <a:spLocks noGrp="1"/>
          </p:cNvSpPr>
          <p:nvPr>
            <p:ph idx="1"/>
          </p:nvPr>
        </p:nvSpPr>
        <p:spPr>
          <a:xfrm>
            <a:off x="925195" y="1241425"/>
            <a:ext cx="10458450" cy="2689860"/>
          </a:xfrm>
          <a:ln w="12700">
            <a:solidFill>
              <a:srgbClr val="993366"/>
            </a:solidFill>
            <a:prstDash val="lgDashDotDot"/>
          </a:ln>
        </p:spPr>
        <p:txBody>
          <a:bodyPr/>
          <a:p>
            <a:pPr>
              <a:lnSpc>
                <a:spcPct val="110000"/>
              </a:lnSpc>
            </a:pPr>
            <a:r>
              <a:rPr lang="en-US">
                <a:cs typeface="楷体" panose="02010609060101010101" pitchFamily="49" charset="-122"/>
              </a:rPr>
              <a:t>2.</a:t>
            </a:r>
            <a:r>
              <a:rPr>
                <a:cs typeface="楷体" panose="02010609060101010101" pitchFamily="49" charset="-122"/>
              </a:rPr>
              <a:t>阅读材料，完成第25</a:t>
            </a:r>
            <a:r>
              <a:rPr lang="en-US">
                <a:cs typeface="楷体" panose="02010609060101010101" pitchFamily="49" charset="-122"/>
              </a:rPr>
              <a:t>--</a:t>
            </a:r>
            <a:r>
              <a:rPr>
                <a:cs typeface="楷体" panose="02010609060101010101" pitchFamily="49" charset="-122"/>
              </a:rPr>
              <a:t>28题     </a:t>
            </a:r>
            <a:endParaRPr>
              <a:cs typeface="楷体" panose="02010609060101010101" pitchFamily="49" charset="-122"/>
            </a:endParaRPr>
          </a:p>
          <a:p>
            <a:pPr>
              <a:lnSpc>
                <a:spcPct val="110000"/>
              </a:lnSpc>
            </a:pPr>
            <a:r>
              <a:rPr sz="2200" b="1">
                <a:cs typeface="楷体" panose="02010609060101010101" pitchFamily="49" charset="-122"/>
              </a:rPr>
              <a:t>为进一步加强中小学管理，规范学校办学行为，深入实施素质教育，促进基础教育事业又好又快发展，省教育厅、省委组织部、省委宣传部、省监察厅四部门共同制定了《关于进一步规范中小学办学行为，深入实施素质教育的意见》，并按行文程序将该意见报省委办公厅和省政府办公厅，由“两办”将该意见发送各市、县（市、区）人民政府及省委各部委等贯彻落实。</a:t>
            </a:r>
            <a:endParaRPr sz="2200" b="1">
              <a:cs typeface="楷体" panose="02010609060101010101" pitchFamily="49" charset="-122"/>
            </a:endParaRPr>
          </a:p>
        </p:txBody>
      </p:sp>
      <p:grpSp>
        <p:nvGrpSpPr>
          <p:cNvPr id="118" name="组合 117"/>
          <p:cNvGrpSpPr/>
          <p:nvPr/>
        </p:nvGrpSpPr>
        <p:grpSpPr>
          <a:xfrm>
            <a:off x="3564890" y="4057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986155" y="4342765"/>
            <a:ext cx="7328535" cy="493395"/>
          </a:xfrm>
          <a:prstGeom prst="rect">
            <a:avLst/>
          </a:prstGeom>
          <a:noFill/>
          <a:ln w="12700">
            <a:noFill/>
            <a:prstDash val="lgDashDotDot"/>
          </a:ln>
        </p:spPr>
        <p:txBody>
          <a:bodyPr wrap="square" rtlCol="0" anchor="t">
            <a:spAutoFit/>
          </a:bodyPr>
          <a:lstStyle/>
          <a:p>
            <a:pPr>
              <a:lnSpc>
                <a:spcPct val="110000"/>
              </a:lnSpc>
            </a:pPr>
            <a:r>
              <a:rPr lang="en-US" altLang="zh-CN" sz="2400" b="1">
                <a:latin typeface="楷体" panose="02010609060101010101" pitchFamily="49" charset="-122"/>
                <a:ea typeface="楷体" panose="02010609060101010101" pitchFamily="49" charset="-122"/>
                <a:cs typeface="楷体" panose="02010609060101010101" pitchFamily="49" charset="-122"/>
                <a:sym typeface="+mn-ea"/>
              </a:rPr>
              <a:t>2</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6.该公文的主送机关有哪些？</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986155" y="4962525"/>
            <a:ext cx="7601585" cy="762000"/>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主送机关：省委办公厅和省级政府办公厅</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7" name="内容占位符 6"/>
          <p:cNvSpPr>
            <a:spLocks noGrp="1"/>
          </p:cNvSpPr>
          <p:nvPr>
            <p:ph idx="1"/>
          </p:nvPr>
        </p:nvSpPr>
        <p:spPr>
          <a:xfrm>
            <a:off x="925195" y="1241425"/>
            <a:ext cx="10690225" cy="2689860"/>
          </a:xfrm>
          <a:ln w="12700">
            <a:solidFill>
              <a:srgbClr val="993366"/>
            </a:solidFill>
            <a:prstDash val="lgDashDotDot"/>
          </a:ln>
        </p:spPr>
        <p:txBody>
          <a:bodyPr/>
          <a:p>
            <a:pPr>
              <a:lnSpc>
                <a:spcPct val="110000"/>
              </a:lnSpc>
            </a:pPr>
            <a:r>
              <a:rPr lang="en-US">
                <a:cs typeface="楷体" panose="02010609060101010101" pitchFamily="49" charset="-122"/>
              </a:rPr>
              <a:t>2.</a:t>
            </a:r>
            <a:r>
              <a:rPr>
                <a:cs typeface="楷体" panose="02010609060101010101" pitchFamily="49" charset="-122"/>
              </a:rPr>
              <a:t>阅读材料，完成第25</a:t>
            </a:r>
            <a:r>
              <a:rPr lang="en-US">
                <a:cs typeface="楷体" panose="02010609060101010101" pitchFamily="49" charset="-122"/>
              </a:rPr>
              <a:t>--</a:t>
            </a:r>
            <a:r>
              <a:rPr>
                <a:cs typeface="楷体" panose="02010609060101010101" pitchFamily="49" charset="-122"/>
              </a:rPr>
              <a:t>28题     </a:t>
            </a:r>
            <a:endParaRPr>
              <a:cs typeface="楷体" panose="02010609060101010101" pitchFamily="49" charset="-122"/>
            </a:endParaRPr>
          </a:p>
          <a:p>
            <a:pPr>
              <a:lnSpc>
                <a:spcPct val="110000"/>
              </a:lnSpc>
            </a:pPr>
            <a:r>
              <a:rPr sz="2200" b="1">
                <a:cs typeface="楷体" panose="02010609060101010101" pitchFamily="49" charset="-122"/>
              </a:rPr>
              <a:t>为进一步加强中小学管理，规范学校办学行为，深入实施素质教育，促进基础教育事业又好又快发展，省教育厅、省委组织部、省委宣传部、省监察厅四部门共同制定了《关于进一步规范中小学办学行为，深入实施素质教育的意见》，并按行文程序将该意见报省委办公厅和省政府办公厅，由“两办”将该意见发送各市、县（市、区）人民政府及省委各部委等贯彻落实。</a:t>
            </a:r>
            <a:endParaRPr sz="2200" b="1">
              <a:cs typeface="楷体" panose="02010609060101010101" pitchFamily="49" charset="-122"/>
            </a:endParaRPr>
          </a:p>
        </p:txBody>
      </p:sp>
      <p:grpSp>
        <p:nvGrpSpPr>
          <p:cNvPr id="118" name="组合 117"/>
          <p:cNvGrpSpPr/>
          <p:nvPr/>
        </p:nvGrpSpPr>
        <p:grpSpPr>
          <a:xfrm>
            <a:off x="3564890" y="4057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010660" y="411480"/>
            <a:ext cx="3321685" cy="683260"/>
          </a:xfrm>
        </p:spPr>
        <p:txBody>
          <a:bodyPr/>
          <a:p>
            <a:r>
              <a:rPr lang="zh-CN" altLang="zh-CN" sz="3200" b="1">
                <a:solidFill>
                  <a:srgbClr val="002060"/>
                </a:solidFill>
              </a:rPr>
              <a:t>分析题、改错题</a:t>
            </a:r>
            <a:endParaRPr lang="zh-CN" altLang="zh-CN" sz="3200" b="1">
              <a:solidFill>
                <a:srgbClr val="002060"/>
              </a:solidFill>
            </a:endParaRPr>
          </a:p>
        </p:txBody>
      </p:sp>
      <p:sp>
        <p:nvSpPr>
          <p:cNvPr id="3" name="内容占位符 2"/>
          <p:cNvSpPr>
            <a:spLocks noGrp="1"/>
          </p:cNvSpPr>
          <p:nvPr>
            <p:ph idx="1"/>
          </p:nvPr>
        </p:nvSpPr>
        <p:spPr>
          <a:xfrm>
            <a:off x="925195" y="1017270"/>
            <a:ext cx="7305675" cy="4951095"/>
          </a:xfrm>
        </p:spPr>
        <p:txBody>
          <a:bodyPr/>
          <a:p>
            <a:r>
              <a:rPr lang="zh-CN" altLang="en-US" b="1"/>
              <a:t>考察的重点</a:t>
            </a:r>
            <a:r>
              <a:rPr lang="en-US" altLang="zh-CN" b="1"/>
              <a:t>----</a:t>
            </a:r>
            <a:r>
              <a:rPr lang="zh-CN" altLang="en-US" sz="3200" b="1">
                <a:solidFill>
                  <a:srgbClr val="FF0000"/>
                </a:solidFill>
                <a:latin typeface="微软雅黑" panose="020B0503020204020204" charset="-122"/>
                <a:ea typeface="微软雅黑" panose="020B0503020204020204" charset="-122"/>
              </a:rPr>
              <a:t>公文</a:t>
            </a:r>
            <a:endParaRPr lang="zh-CN" altLang="en-US" b="1"/>
          </a:p>
          <a:p>
            <a:r>
              <a:rPr lang="zh-CN" altLang="en-US" b="1"/>
              <a:t>公文的通用格式：</a:t>
            </a:r>
            <a:endParaRPr lang="zh-CN" altLang="en-US" b="1"/>
          </a:p>
          <a:p>
            <a:pPr algn="ctr"/>
            <a:r>
              <a:rPr lang="zh-CN" altLang="en-US" b="1"/>
              <a:t>标题</a:t>
            </a:r>
            <a:endParaRPr lang="zh-CN" altLang="en-US" b="1"/>
          </a:p>
          <a:p>
            <a:pPr algn="ctr"/>
            <a:r>
              <a:rPr lang="zh-CN" altLang="en-US" b="1"/>
              <a:t>发文字号</a:t>
            </a:r>
            <a:endParaRPr lang="zh-CN" altLang="en-US" b="1"/>
          </a:p>
          <a:p>
            <a:pPr algn="l"/>
            <a:r>
              <a:rPr lang="zh-CN" altLang="en-US" b="1"/>
              <a:t>主送机关：</a:t>
            </a:r>
            <a:endParaRPr lang="zh-CN" altLang="en-US" b="1"/>
          </a:p>
          <a:p>
            <a:pPr algn="l"/>
            <a:r>
              <a:rPr lang="zh-CN" altLang="en-US" b="1"/>
              <a:t>正文</a:t>
            </a:r>
            <a:endParaRPr lang="zh-CN" altLang="en-US" b="1"/>
          </a:p>
          <a:p>
            <a:pPr algn="l"/>
            <a:r>
              <a:rPr lang="zh-CN" altLang="en-US" b="1"/>
              <a:t>结语</a:t>
            </a:r>
            <a:endParaRPr lang="zh-CN" altLang="en-US" b="1"/>
          </a:p>
          <a:p>
            <a:pPr algn="r"/>
            <a:r>
              <a:rPr lang="zh-CN" altLang="en-US" b="1"/>
              <a:t>发文机关</a:t>
            </a:r>
            <a:endParaRPr lang="zh-CN" altLang="en-US" b="1"/>
          </a:p>
          <a:p>
            <a:pPr algn="r"/>
            <a:r>
              <a:rPr lang="zh-CN" altLang="en-US" b="1"/>
              <a:t>成文日期</a:t>
            </a:r>
            <a:endParaRPr lang="zh-CN" altLang="en-US" b="1"/>
          </a:p>
          <a:p>
            <a:pPr algn="l"/>
            <a:r>
              <a:rPr lang="en-US" altLang="zh-CN" b="1">
                <a:solidFill>
                  <a:srgbClr val="7030A0"/>
                </a:solidFill>
              </a:rPr>
              <a:t>(</a:t>
            </a:r>
            <a:r>
              <a:rPr lang="zh-CN" altLang="zh-CN" b="1">
                <a:solidFill>
                  <a:srgbClr val="7030A0"/>
                </a:solidFill>
              </a:rPr>
              <a:t>命令、报告无主送机关</a:t>
            </a:r>
            <a:endParaRPr lang="zh-CN" altLang="zh-CN" b="1">
              <a:solidFill>
                <a:srgbClr val="7030A0"/>
              </a:solidFill>
            </a:endParaRPr>
          </a:p>
          <a:p>
            <a:pPr algn="l"/>
            <a:r>
              <a:rPr lang="zh-CN" altLang="zh-CN" b="1">
                <a:solidFill>
                  <a:srgbClr val="7030A0"/>
                </a:solidFill>
              </a:rPr>
              <a:t>决议、纪要无发文字号，有会议通过时间）</a:t>
            </a:r>
            <a:endParaRPr lang="zh-CN" altLang="zh-CN" b="1">
              <a:solidFill>
                <a:srgbClr val="7030A0"/>
              </a:solidFill>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anim calcmode="lin" valueType="num">
                                      <p:cBhvr>
                                        <p:cTn id="7" dur="500" fill="hold"/>
                                        <p:tgtEl>
                                          <p:spTgt spid="3">
                                            <p:txEl>
                                              <p:pRg st="9" end="9"/>
                                            </p:txEl>
                                          </p:spTgt>
                                        </p:tgtEl>
                                        <p:attrNameLst>
                                          <p:attrName>ppt_w</p:attrName>
                                        </p:attrNameLst>
                                      </p:cBhvr>
                                      <p:tavLst>
                                        <p:tav tm="0">
                                          <p:val>
                                            <p:strVal val="#ppt_w*0.05"/>
                                          </p:val>
                                        </p:tav>
                                        <p:tav tm="100000">
                                          <p:val>
                                            <p:strVal val="#ppt_w"/>
                                          </p:val>
                                        </p:tav>
                                      </p:tavLst>
                                    </p:anim>
                                    <p:anim calcmode="lin" valueType="num">
                                      <p:cBhvr>
                                        <p:cTn id="8" dur="500" fill="hold"/>
                                        <p:tgtEl>
                                          <p:spTgt spid="3">
                                            <p:txEl>
                                              <p:pRg st="9" end="9"/>
                                            </p:txEl>
                                          </p:spTgt>
                                        </p:tgtEl>
                                        <p:attrNameLst>
                                          <p:attrName>ppt_h</p:attrName>
                                        </p:attrNameLst>
                                      </p:cBhvr>
                                      <p:tavLst>
                                        <p:tav tm="0">
                                          <p:val>
                                            <p:strVal val="#ppt_h"/>
                                          </p:val>
                                        </p:tav>
                                        <p:tav tm="100000">
                                          <p:val>
                                            <p:strVal val="#ppt_h"/>
                                          </p:val>
                                        </p:tav>
                                      </p:tavLst>
                                    </p:anim>
                                    <p:anim calcmode="lin" valueType="num">
                                      <p:cBhvr>
                                        <p:cTn id="9" dur="500" fill="hold"/>
                                        <p:tgtEl>
                                          <p:spTgt spid="3">
                                            <p:txEl>
                                              <p:pRg st="9" end="9"/>
                                            </p:txEl>
                                          </p:spTgt>
                                        </p:tgtEl>
                                        <p:attrNameLst>
                                          <p:attrName>ppt_x</p:attrName>
                                        </p:attrNameLst>
                                      </p:cBhvr>
                                      <p:tavLst>
                                        <p:tav tm="0">
                                          <p:val>
                                            <p:strVal val="#ppt_x-.2"/>
                                          </p:val>
                                        </p:tav>
                                        <p:tav tm="100000">
                                          <p:val>
                                            <p:strVal val="#ppt_x"/>
                                          </p:val>
                                        </p:tav>
                                      </p:tavLst>
                                    </p:anim>
                                    <p:anim calcmode="lin" valueType="num">
                                      <p:cBhvr>
                                        <p:cTn id="10" dur="500" fill="hold"/>
                                        <p:tgtEl>
                                          <p:spTgt spid="3">
                                            <p:txEl>
                                              <p:pRg st="9" end="9"/>
                                            </p:txEl>
                                          </p:spTgt>
                                        </p:tgtEl>
                                        <p:attrNameLst>
                                          <p:attrName>ppt_y</p:attrName>
                                        </p:attrNameLst>
                                      </p:cBhvr>
                                      <p:tavLst>
                                        <p:tav tm="0">
                                          <p:val>
                                            <p:strVal val="#ppt_y"/>
                                          </p:val>
                                        </p:tav>
                                        <p:tav tm="100000">
                                          <p:val>
                                            <p:strVal val="#ppt_y"/>
                                          </p:val>
                                        </p:tav>
                                      </p:tavLst>
                                    </p:anim>
                                    <p:animEffect transition="in" filter="fade">
                                      <p:cBhvr>
                                        <p:cTn id="11" dur="500"/>
                                        <p:tgtEl>
                                          <p:spTgt spid="3">
                                            <p:txEl>
                                              <p:pRg st="9" end="9"/>
                                            </p:txEl>
                                          </p:spTgt>
                                        </p:tgtEl>
                                      </p:cBhvr>
                                    </p:animEffect>
                                  </p:childTnLst>
                                </p:cTn>
                              </p:par>
                              <p:par>
                                <p:cTn id="12" presetID="54" presetClass="entr" presetSubtype="0" accel="100000" fill="hold" nodeType="withEffect">
                                  <p:stCondLst>
                                    <p:cond delay="0"/>
                                  </p:stCondLst>
                                  <p:childTnLst>
                                    <p:set>
                                      <p:cBhvr>
                                        <p:cTn id="13" dur="1" fill="hold">
                                          <p:stCondLst>
                                            <p:cond delay="0"/>
                                          </p:stCondLst>
                                        </p:cTn>
                                        <p:tgtEl>
                                          <p:spTgt spid="3">
                                            <p:txEl>
                                              <p:pRg st="10" end="10"/>
                                            </p:txEl>
                                          </p:spTgt>
                                        </p:tgtEl>
                                        <p:attrNameLst>
                                          <p:attrName>style.visibility</p:attrName>
                                        </p:attrNameLst>
                                      </p:cBhvr>
                                      <p:to>
                                        <p:strVal val="visible"/>
                                      </p:to>
                                    </p:set>
                                    <p:anim calcmode="lin" valueType="num">
                                      <p:cBhvr>
                                        <p:cTn id="14" dur="500" fill="hold"/>
                                        <p:tgtEl>
                                          <p:spTgt spid="3">
                                            <p:txEl>
                                              <p:pRg st="10" end="10"/>
                                            </p:txEl>
                                          </p:spTgt>
                                        </p:tgtEl>
                                        <p:attrNameLst>
                                          <p:attrName>ppt_w</p:attrName>
                                        </p:attrNameLst>
                                      </p:cBhvr>
                                      <p:tavLst>
                                        <p:tav tm="0">
                                          <p:val>
                                            <p:strVal val="#ppt_w*0.05"/>
                                          </p:val>
                                        </p:tav>
                                        <p:tav tm="100000">
                                          <p:val>
                                            <p:strVal val="#ppt_w"/>
                                          </p:val>
                                        </p:tav>
                                      </p:tavLst>
                                    </p:anim>
                                    <p:anim calcmode="lin" valueType="num">
                                      <p:cBhvr>
                                        <p:cTn id="15" dur="500" fill="hold"/>
                                        <p:tgtEl>
                                          <p:spTgt spid="3">
                                            <p:txEl>
                                              <p:pRg st="10" end="10"/>
                                            </p:txEl>
                                          </p:spTgt>
                                        </p:tgtEl>
                                        <p:attrNameLst>
                                          <p:attrName>ppt_h</p:attrName>
                                        </p:attrNameLst>
                                      </p:cBhvr>
                                      <p:tavLst>
                                        <p:tav tm="0">
                                          <p:val>
                                            <p:strVal val="#ppt_h"/>
                                          </p:val>
                                        </p:tav>
                                        <p:tav tm="100000">
                                          <p:val>
                                            <p:strVal val="#ppt_h"/>
                                          </p:val>
                                        </p:tav>
                                      </p:tavLst>
                                    </p:anim>
                                    <p:anim calcmode="lin" valueType="num">
                                      <p:cBhvr>
                                        <p:cTn id="16" dur="500" fill="hold"/>
                                        <p:tgtEl>
                                          <p:spTgt spid="3">
                                            <p:txEl>
                                              <p:pRg st="10" end="10"/>
                                            </p:txEl>
                                          </p:spTgt>
                                        </p:tgtEl>
                                        <p:attrNameLst>
                                          <p:attrName>ppt_x</p:attrName>
                                        </p:attrNameLst>
                                      </p:cBhvr>
                                      <p:tavLst>
                                        <p:tav tm="0">
                                          <p:val>
                                            <p:strVal val="#ppt_x-.2"/>
                                          </p:val>
                                        </p:tav>
                                        <p:tav tm="100000">
                                          <p:val>
                                            <p:strVal val="#ppt_x"/>
                                          </p:val>
                                        </p:tav>
                                      </p:tavLst>
                                    </p:anim>
                                    <p:anim calcmode="lin" valueType="num">
                                      <p:cBhvr>
                                        <p:cTn id="17" dur="500" fill="hold"/>
                                        <p:tgtEl>
                                          <p:spTgt spid="3">
                                            <p:txEl>
                                              <p:pRg st="10" end="10"/>
                                            </p:txEl>
                                          </p:spTgt>
                                        </p:tgtEl>
                                        <p:attrNameLst>
                                          <p:attrName>ppt_y</p:attrName>
                                        </p:attrNameLst>
                                      </p:cBhvr>
                                      <p:tavLst>
                                        <p:tav tm="0">
                                          <p:val>
                                            <p:strVal val="#ppt_y"/>
                                          </p:val>
                                        </p:tav>
                                        <p:tav tm="100000">
                                          <p:val>
                                            <p:strVal val="#ppt_y"/>
                                          </p:val>
                                        </p:tav>
                                      </p:tavLst>
                                    </p:anim>
                                    <p:animEffect transition="in" filter="fade">
                                      <p:cBhvr>
                                        <p:cTn id="18"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925195" y="4132580"/>
            <a:ext cx="7328535" cy="493395"/>
          </a:xfrm>
          <a:prstGeom prst="rect">
            <a:avLst/>
          </a:prstGeom>
          <a:noFill/>
          <a:ln w="12700">
            <a:noFill/>
            <a:prstDash val="lgDashDotDot"/>
          </a:ln>
        </p:spPr>
        <p:txBody>
          <a:bodyPr wrap="square" rtlCol="0" anchor="t">
            <a:spAutoFit/>
          </a:bodyPr>
          <a:lstStyle/>
          <a:p>
            <a:pPr>
              <a:lnSpc>
                <a:spcPct val="11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27.该公文发文依据部分的内容是什么？</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1005840" y="4740910"/>
            <a:ext cx="7601585" cy="1097280"/>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为进一步加强中小学管理，规范学校办学行为、深入实施素质教育，促进基础教育事业又好又快发展。</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564890" y="4057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8" name="内容占位符 6"/>
          <p:cNvSpPr>
            <a:spLocks noGrp="1"/>
          </p:cNvSpPr>
          <p:nvPr/>
        </p:nvSpPr>
        <p:spPr>
          <a:xfrm>
            <a:off x="925195" y="1241425"/>
            <a:ext cx="10690225" cy="2689860"/>
          </a:xfrm>
          <a:prstGeom prst="rect">
            <a:avLst/>
          </a:prstGeom>
          <a:noFill/>
          <a:ln w="12700">
            <a:solidFill>
              <a:srgbClr val="993366"/>
            </a:solidFill>
            <a:prstDash val="lgDashDotDot"/>
          </a:ln>
        </p:spPr>
        <p:txBody>
          <a:bodyPr anchor="t"/>
          <a:lstStyle>
            <a:lvl1pPr marL="0" lvl="0" indent="0" algn="l" defTabSz="914400" eaLnBrk="1" fontAlgn="base" latinLnBrk="0" hangingPunct="1">
              <a:lnSpc>
                <a:spcPct val="100000"/>
              </a:lnSpc>
              <a:spcBef>
                <a:spcPct val="20000"/>
              </a:spcBef>
              <a:spcAft>
                <a:spcPct val="0"/>
              </a:spcAft>
              <a:buNone/>
              <a:defRPr sz="2400" b="0" i="0" u="none" kern="1200" baseline="0">
                <a:solidFill>
                  <a:schemeClr val="tx1"/>
                </a:solidFill>
                <a:latin typeface="楷体" panose="02010609060101010101" pitchFamily="49" charset="-122"/>
                <a:ea typeface="楷体" panose="02010609060101010101" pitchFamily="49" charset="-122"/>
                <a:cs typeface="+mn-cs"/>
              </a:defRPr>
            </a:lvl1pPr>
            <a:lvl2pPr marL="457200" lvl="1" indent="0" algn="l" defTabSz="914400" eaLnBrk="1" fontAlgn="base" latinLnBrk="0" hangingPunct="1">
              <a:lnSpc>
                <a:spcPct val="100000"/>
              </a:lnSpc>
              <a:spcBef>
                <a:spcPct val="20000"/>
              </a:spcBef>
              <a:spcAft>
                <a:spcPct val="0"/>
              </a:spcAft>
              <a:buNone/>
              <a:defRPr sz="2800" b="0"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20000"/>
              </a:spcBef>
              <a:spcAft>
                <a:spcPct val="0"/>
              </a:spcAft>
              <a:buNone/>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a:lstStyle>
          <a:p>
            <a:pPr>
              <a:lnSpc>
                <a:spcPct val="110000"/>
              </a:lnSpc>
            </a:pPr>
            <a:r>
              <a:rPr lang="en-US">
                <a:cs typeface="楷体" panose="02010609060101010101" pitchFamily="49" charset="-122"/>
              </a:rPr>
              <a:t>2.</a:t>
            </a:r>
            <a:r>
              <a:rPr>
                <a:cs typeface="楷体" panose="02010609060101010101" pitchFamily="49" charset="-122"/>
              </a:rPr>
              <a:t>阅读材料，完成第25</a:t>
            </a:r>
            <a:r>
              <a:rPr lang="en-US">
                <a:cs typeface="楷体" panose="02010609060101010101" pitchFamily="49" charset="-122"/>
              </a:rPr>
              <a:t>--</a:t>
            </a:r>
            <a:r>
              <a:rPr>
                <a:cs typeface="楷体" panose="02010609060101010101" pitchFamily="49" charset="-122"/>
              </a:rPr>
              <a:t>28题     </a:t>
            </a:r>
            <a:endParaRPr>
              <a:cs typeface="楷体" panose="02010609060101010101" pitchFamily="49" charset="-122"/>
            </a:endParaRPr>
          </a:p>
          <a:p>
            <a:pPr>
              <a:lnSpc>
                <a:spcPct val="110000"/>
              </a:lnSpc>
            </a:pPr>
            <a:r>
              <a:rPr sz="2200" b="1">
                <a:cs typeface="楷体" panose="02010609060101010101" pitchFamily="49" charset="-122"/>
              </a:rPr>
              <a:t>为进一步加强中小学管理，规范学校办学行为，深入实施素质教育，促进基础教育事业又好又快发展，省教育厅、省委组织部、省委宣传部、省监察厅四部门共同制定了《关于进一步规范中小学办学行为，深入实施素质教育的意见》，并按行文程序将该意见报省委办公厅和省政府办公厅，由“两办”将该意见发送各市、县（市、区）人民政府及省委各部委等贯彻落实。</a:t>
            </a:r>
            <a:endParaRPr sz="2200" b="1">
              <a:cs typeface="楷体" panose="02010609060101010101" pitchFamily="49" charset="-122"/>
            </a:endParaRPr>
          </a:p>
        </p:txBody>
      </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996315" y="4270375"/>
            <a:ext cx="7809865" cy="497205"/>
          </a:xfrm>
          <a:prstGeom prst="rect">
            <a:avLst/>
          </a:prstGeom>
          <a:noFill/>
          <a:ln w="12700">
            <a:noFill/>
            <a:prstDash val="lgDashDotDot"/>
          </a:ln>
        </p:spPr>
        <p:txBody>
          <a:bodyPr wrap="square" rtlCol="0" anchor="t">
            <a:spAutoFit/>
          </a:bodyPr>
          <a:lstStyle/>
          <a:p>
            <a:pPr>
              <a:lnSpc>
                <a:spcPct val="11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28.写出该公文的发文字号（缺项用</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××发</a:t>
            </a:r>
            <a:r>
              <a:rPr sz="2400" b="1">
                <a:cs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替代）</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996315" y="5049520"/>
            <a:ext cx="7601585" cy="768350"/>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××发</a:t>
            </a:r>
            <a:r>
              <a:rPr sz="2000" b="1">
                <a:cs typeface="楷体" panose="02010609060101010101" pitchFamily="49" charset="-122"/>
                <a:sym typeface="+mn-ea"/>
              </a:rPr>
              <a:t>〔</a:t>
            </a: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a:t>
            </a:r>
            <a:r>
              <a:rPr sz="2000" b="1">
                <a:cs typeface="楷体" panose="02010609060101010101" pitchFamily="49" charset="-122"/>
                <a:sym typeface="+mn-ea"/>
              </a:rPr>
              <a:t>〕</a:t>
            </a: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×号</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564890" y="4057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5" name="内容占位符 4"/>
          <p:cNvSpPr>
            <a:spLocks noGrp="1"/>
          </p:cNvSpPr>
          <p:nvPr>
            <p:ph idx="1"/>
          </p:nvPr>
        </p:nvSpPr>
        <p:spPr>
          <a:xfrm>
            <a:off x="925195" y="1241425"/>
            <a:ext cx="10690225" cy="2689860"/>
          </a:xfrm>
          <a:ln w="12700">
            <a:solidFill>
              <a:srgbClr val="993366"/>
            </a:solidFill>
            <a:prstDash val="lgDashDotDot"/>
          </a:ln>
        </p:spPr>
        <p:txBody>
          <a:bodyPr/>
          <a:p>
            <a:pPr>
              <a:lnSpc>
                <a:spcPct val="110000"/>
              </a:lnSpc>
            </a:pPr>
            <a:r>
              <a:rPr lang="en-US">
                <a:cs typeface="楷体" panose="02010609060101010101" pitchFamily="49" charset="-122"/>
              </a:rPr>
              <a:t>2.</a:t>
            </a:r>
            <a:r>
              <a:rPr>
                <a:cs typeface="楷体" panose="02010609060101010101" pitchFamily="49" charset="-122"/>
              </a:rPr>
              <a:t>阅读材料，完成第25</a:t>
            </a:r>
            <a:r>
              <a:rPr lang="en-US">
                <a:cs typeface="楷体" panose="02010609060101010101" pitchFamily="49" charset="-122"/>
              </a:rPr>
              <a:t>--</a:t>
            </a:r>
            <a:r>
              <a:rPr>
                <a:cs typeface="楷体" panose="02010609060101010101" pitchFamily="49" charset="-122"/>
              </a:rPr>
              <a:t>28题     </a:t>
            </a:r>
            <a:endParaRPr>
              <a:cs typeface="楷体" panose="02010609060101010101" pitchFamily="49" charset="-122"/>
            </a:endParaRPr>
          </a:p>
          <a:p>
            <a:pPr>
              <a:lnSpc>
                <a:spcPct val="110000"/>
              </a:lnSpc>
            </a:pPr>
            <a:r>
              <a:rPr sz="2200" b="1">
                <a:cs typeface="楷体" panose="02010609060101010101" pitchFamily="49" charset="-122"/>
              </a:rPr>
              <a:t>为进一步加强中小学管理，规范学校办学行为，深入实施素质教育，促进基础教育事业又好又快发展，省教育厅、省委组织部、省委宣传部、省监察厅四部门共同制定了《关于进一步规范中小学办学行为，深入实施素质教育的意见》，并按行文程序将该意见报省委办公厅和省政府办公厅，由“两办”将该意见发送各市、县（市、区）人民政府及省委各部委等贯彻落实。</a:t>
            </a:r>
            <a:endParaRPr sz="2200" b="1">
              <a:cs typeface="楷体" panose="02010609060101010101" pitchFamily="49" charset="-122"/>
            </a:endParaRPr>
          </a:p>
        </p:txBody>
      </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1005840" y="1608455"/>
            <a:ext cx="7328535" cy="493395"/>
          </a:xfrm>
          <a:prstGeom prst="rect">
            <a:avLst/>
          </a:prstGeom>
          <a:noFill/>
          <a:ln w="12700">
            <a:noFill/>
            <a:prstDash val="lgDashDotDot"/>
          </a:ln>
        </p:spPr>
        <p:txBody>
          <a:bodyPr wrap="square" rtlCol="0" anchor="t">
            <a:spAutoFit/>
          </a:bodyPr>
          <a:lstStyle/>
          <a:p>
            <a:pPr>
              <a:lnSpc>
                <a:spcPct val="11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29.图示简报报头格式。</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1005840" y="2697480"/>
            <a:ext cx="7601585" cy="1783715"/>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16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秘密                                                 编号</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ct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××简报</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ct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第×期（总第××期）</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l">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×××××编                                 ×年×月×日</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564890" y="4057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1610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3" name="内容占位符 2"/>
          <p:cNvSpPr>
            <a:spLocks noGrp="1"/>
          </p:cNvSpPr>
          <p:nvPr>
            <p:ph idx="1"/>
          </p:nvPr>
        </p:nvSpPr>
        <p:spPr>
          <a:xfrm>
            <a:off x="925195" y="1241425"/>
            <a:ext cx="8307070" cy="2532380"/>
          </a:xfrm>
          <a:ln w="12700">
            <a:solidFill>
              <a:srgbClr val="993366"/>
            </a:solidFill>
            <a:prstDash val="lgDashDotDot"/>
          </a:ln>
        </p:spPr>
        <p:txBody>
          <a:bodyPr/>
          <a:lstStyle/>
          <a:p>
            <a:pPr>
              <a:lnSpc>
                <a:spcPct val="110000"/>
              </a:lnSpc>
            </a:pPr>
            <a:r>
              <a:rPr lang="en-US">
                <a:cs typeface="楷体" panose="02010609060101010101" pitchFamily="49" charset="-122"/>
              </a:rPr>
              <a:t>3.</a:t>
            </a:r>
            <a:r>
              <a:rPr b="1">
                <a:cs typeface="楷体" panose="02010609060101010101" pitchFamily="49" charset="-122"/>
              </a:rPr>
              <a:t>阅读材料，完成第25题</a:t>
            </a:r>
            <a:r>
              <a:rPr lang="en-US" b="1">
                <a:cs typeface="楷体" panose="02010609060101010101" pitchFamily="49" charset="-122"/>
              </a:rPr>
              <a:t>--</a:t>
            </a:r>
            <a:r>
              <a:rPr b="1">
                <a:cs typeface="楷体" panose="02010609060101010101" pitchFamily="49" charset="-122"/>
              </a:rPr>
              <a:t>28题</a:t>
            </a:r>
            <a:endParaRPr b="1">
              <a:cs typeface="楷体" panose="02010609060101010101" pitchFamily="49" charset="-122"/>
            </a:endParaRPr>
          </a:p>
          <a:p>
            <a:pPr>
              <a:lnSpc>
                <a:spcPct val="110000"/>
              </a:lnSpc>
            </a:pPr>
            <a:r>
              <a:rPr sz="2000" b="1">
                <a:cs typeface="楷体" panose="02010609060101010101" pitchFamily="49" charset="-122"/>
              </a:rPr>
              <a:t>省食安委办公室等部门发布《关于开展2015年江苏省食品安全宣传周</a:t>
            </a:r>
            <a:endParaRPr sz="2000" b="1">
              <a:cs typeface="楷体" panose="02010609060101010101" pitchFamily="49" charset="-122"/>
            </a:endParaRPr>
          </a:p>
          <a:p>
            <a:pPr>
              <a:lnSpc>
                <a:spcPct val="110000"/>
              </a:lnSpc>
            </a:pPr>
            <a:r>
              <a:rPr sz="2000" b="1">
                <a:cs typeface="楷体" panose="02010609060101010101" pitchFamily="49" charset="-122"/>
              </a:rPr>
              <a:t>活动的通知》（苏食安办〔2015〕6号），定于6月16日至7月2日在</a:t>
            </a:r>
            <a:endParaRPr sz="2000" b="1">
              <a:cs typeface="楷体" panose="02010609060101010101" pitchFamily="49" charset="-122"/>
            </a:endParaRPr>
          </a:p>
          <a:p>
            <a:pPr>
              <a:lnSpc>
                <a:spcPct val="110000"/>
              </a:lnSpc>
            </a:pPr>
            <a:r>
              <a:rPr sz="2000" b="1">
                <a:cs typeface="楷体" panose="02010609060101010101" pitchFamily="49" charset="-122"/>
              </a:rPr>
              <a:t>全省开展食品安全宣传周活动，其中省教育厅“主题目”定于7月1日，</a:t>
            </a:r>
            <a:endParaRPr sz="2000" b="1">
              <a:cs typeface="楷体" panose="02010609060101010101" pitchFamily="49" charset="-122"/>
            </a:endParaRPr>
          </a:p>
          <a:p>
            <a:pPr>
              <a:lnSpc>
                <a:spcPct val="110000"/>
              </a:lnSpc>
            </a:pPr>
            <a:r>
              <a:rPr sz="2000" b="1">
                <a:cs typeface="楷体" panose="02010609060101010101" pitchFamily="49" charset="-122"/>
              </a:rPr>
              <a:t>省教育厅经研究，决定定于6月16日至7月2日在全省开展食品安全</a:t>
            </a:r>
            <a:endParaRPr sz="2000" b="1">
              <a:cs typeface="楷体" panose="02010609060101010101" pitchFamily="49" charset="-122"/>
            </a:endParaRPr>
          </a:p>
          <a:p>
            <a:pPr>
              <a:lnSpc>
                <a:spcPct val="110000"/>
              </a:lnSpc>
            </a:pPr>
            <a:r>
              <a:rPr sz="2000" b="1">
                <a:cs typeface="楷体" panose="02010609060101010101" pitchFamily="49" charset="-122"/>
              </a:rPr>
              <a:t>宣传周活动，省教育厅办公室于2015年6月12日发文布置该项工作。</a:t>
            </a:r>
            <a:endParaRPr sz="2000" b="1">
              <a:cs typeface="楷体" panose="02010609060101010101" pitchFamily="49" charset="-122"/>
            </a:endParaRPr>
          </a:p>
        </p:txBody>
      </p:sp>
      <p:sp>
        <p:nvSpPr>
          <p:cNvPr id="4" name="文本框 3"/>
          <p:cNvSpPr txBox="1"/>
          <p:nvPr/>
        </p:nvSpPr>
        <p:spPr>
          <a:xfrm>
            <a:off x="925195" y="3996055"/>
            <a:ext cx="7774305" cy="2306320"/>
          </a:xfrm>
          <a:prstGeom prst="rect">
            <a:avLst/>
          </a:prstGeom>
          <a:noFill/>
          <a:ln w="12700">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25.该文件的标题是</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26.该文件的引文是</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27.该文件的落款是</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28.该文件的发文字号是（缺项用×××代替）</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29.图示公文版头部分的格式。</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945255" y="299720"/>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0.05"/>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 calcmode="lin" valueType="num">
                                      <p:cBhvr>
                                        <p:cTn id="9" dur="500" fill="hold"/>
                                        <p:tgtEl>
                                          <p:spTgt spid="4"/>
                                        </p:tgtEl>
                                        <p:attrNameLst>
                                          <p:attrName>ppt_x</p:attrName>
                                        </p:attrNameLst>
                                      </p:cBhvr>
                                      <p:tavLst>
                                        <p:tav tm="0">
                                          <p:val>
                                            <p:strVal val="#ppt_x-.2"/>
                                          </p:val>
                                        </p:tav>
                                        <p:tav tm="100000">
                                          <p:val>
                                            <p:strVal val="#ppt_x"/>
                                          </p:val>
                                        </p:tav>
                                      </p:tavLst>
                                    </p:anim>
                                    <p:anim calcmode="lin" valueType="num">
                                      <p:cBhvr>
                                        <p:cTn id="10" dur="500" fill="hold"/>
                                        <p:tgtEl>
                                          <p:spTgt spid="4"/>
                                        </p:tgtEl>
                                        <p:attrNameLst>
                                          <p:attrName>ppt_y</p:attrName>
                                        </p:attrNameLst>
                                      </p:cBhvr>
                                      <p:tavLst>
                                        <p:tav tm="0">
                                          <p:val>
                                            <p:strVal val="#ppt_y"/>
                                          </p:val>
                                        </p:tav>
                                        <p:tav tm="100000">
                                          <p:val>
                                            <p:strVal val="#ppt_y"/>
                                          </p:val>
                                        </p:tav>
                                      </p:tavLst>
                                    </p:anim>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925195" y="3984625"/>
            <a:ext cx="7328535" cy="530225"/>
          </a:xfrm>
          <a:prstGeom prst="rect">
            <a:avLst/>
          </a:prstGeom>
          <a:noFill/>
          <a:ln w="12700">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25.该文件的标题是</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1005840" y="4518660"/>
            <a:ext cx="7601585" cy="1097280"/>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省教育厅办公室发布关于开展2015年江苏省食品安全宣传周活动的通知</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7" name="内容占位符 6"/>
          <p:cNvSpPr>
            <a:spLocks noGrp="1"/>
          </p:cNvSpPr>
          <p:nvPr>
            <p:ph idx="1"/>
          </p:nvPr>
        </p:nvSpPr>
        <p:spPr>
          <a:xfrm>
            <a:off x="925195" y="1241425"/>
            <a:ext cx="8307070" cy="2532380"/>
          </a:xfrm>
          <a:ln w="12700">
            <a:solidFill>
              <a:srgbClr val="993366"/>
            </a:solidFill>
            <a:prstDash val="lgDashDotDot"/>
          </a:ln>
        </p:spPr>
        <p:txBody>
          <a:bodyPr/>
          <a:p>
            <a:pPr>
              <a:lnSpc>
                <a:spcPct val="110000"/>
              </a:lnSpc>
            </a:pPr>
            <a:r>
              <a:rPr lang="en-US">
                <a:cs typeface="楷体" panose="02010609060101010101" pitchFamily="49" charset="-122"/>
              </a:rPr>
              <a:t>3.</a:t>
            </a:r>
            <a:r>
              <a:rPr b="1">
                <a:cs typeface="楷体" panose="02010609060101010101" pitchFamily="49" charset="-122"/>
              </a:rPr>
              <a:t>阅读材料，完成第25题</a:t>
            </a:r>
            <a:r>
              <a:rPr lang="en-US" b="1">
                <a:cs typeface="楷体" panose="02010609060101010101" pitchFamily="49" charset="-122"/>
              </a:rPr>
              <a:t>--</a:t>
            </a:r>
            <a:r>
              <a:rPr b="1">
                <a:cs typeface="楷体" panose="02010609060101010101" pitchFamily="49" charset="-122"/>
              </a:rPr>
              <a:t>28题</a:t>
            </a:r>
            <a:endParaRPr b="1">
              <a:cs typeface="楷体" panose="02010609060101010101" pitchFamily="49" charset="-122"/>
            </a:endParaRPr>
          </a:p>
          <a:p>
            <a:pPr>
              <a:lnSpc>
                <a:spcPct val="110000"/>
              </a:lnSpc>
            </a:pPr>
            <a:r>
              <a:rPr sz="2000" b="1">
                <a:cs typeface="楷体" panose="02010609060101010101" pitchFamily="49" charset="-122"/>
              </a:rPr>
              <a:t>省食安委办公室等部门发布《关于开展2015年江苏省食品安全宣传周</a:t>
            </a:r>
            <a:endParaRPr sz="2000" b="1">
              <a:cs typeface="楷体" panose="02010609060101010101" pitchFamily="49" charset="-122"/>
            </a:endParaRPr>
          </a:p>
          <a:p>
            <a:pPr>
              <a:lnSpc>
                <a:spcPct val="110000"/>
              </a:lnSpc>
            </a:pPr>
            <a:r>
              <a:rPr sz="2000" b="1">
                <a:cs typeface="楷体" panose="02010609060101010101" pitchFamily="49" charset="-122"/>
              </a:rPr>
              <a:t>活动的通知》（苏食安办〔2015〕6号），定于6月16日至7月2日在</a:t>
            </a:r>
            <a:endParaRPr sz="2000" b="1">
              <a:cs typeface="楷体" panose="02010609060101010101" pitchFamily="49" charset="-122"/>
            </a:endParaRPr>
          </a:p>
          <a:p>
            <a:pPr>
              <a:lnSpc>
                <a:spcPct val="110000"/>
              </a:lnSpc>
            </a:pPr>
            <a:r>
              <a:rPr sz="2000" b="1">
                <a:cs typeface="楷体" panose="02010609060101010101" pitchFamily="49" charset="-122"/>
              </a:rPr>
              <a:t>全省开展食品安全宣传周活动，其中省教育厅“主题目”定于7月1日，</a:t>
            </a:r>
            <a:endParaRPr sz="2000" b="1">
              <a:cs typeface="楷体" panose="02010609060101010101" pitchFamily="49" charset="-122"/>
            </a:endParaRPr>
          </a:p>
          <a:p>
            <a:pPr>
              <a:lnSpc>
                <a:spcPct val="110000"/>
              </a:lnSpc>
            </a:pPr>
            <a:r>
              <a:rPr sz="2000" b="1">
                <a:cs typeface="楷体" panose="02010609060101010101" pitchFamily="49" charset="-122"/>
              </a:rPr>
              <a:t>省教育厅经研究，决定定于6月16日至7月2日在全省开展食品安全</a:t>
            </a:r>
            <a:endParaRPr sz="2000" b="1">
              <a:cs typeface="楷体" panose="02010609060101010101" pitchFamily="49" charset="-122"/>
            </a:endParaRPr>
          </a:p>
          <a:p>
            <a:pPr>
              <a:lnSpc>
                <a:spcPct val="110000"/>
              </a:lnSpc>
            </a:pPr>
            <a:r>
              <a:rPr sz="2000" b="1">
                <a:cs typeface="楷体" panose="02010609060101010101" pitchFamily="49" charset="-122"/>
              </a:rPr>
              <a:t>宣传周活动，省教育厅办公室于2015年6月12日发文布置该项工作。</a:t>
            </a:r>
            <a:endParaRPr sz="2000" b="1">
              <a:cs typeface="楷体" panose="02010609060101010101" pitchFamily="49" charset="-122"/>
            </a:endParaRPr>
          </a:p>
        </p:txBody>
      </p:sp>
      <p:grpSp>
        <p:nvGrpSpPr>
          <p:cNvPr id="118" name="组合 117"/>
          <p:cNvGrpSpPr/>
          <p:nvPr/>
        </p:nvGrpSpPr>
        <p:grpSpPr>
          <a:xfrm>
            <a:off x="3893820" y="33845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1032510" y="4237990"/>
            <a:ext cx="7328535" cy="530225"/>
          </a:xfrm>
          <a:prstGeom prst="rect">
            <a:avLst/>
          </a:prstGeom>
          <a:noFill/>
          <a:ln w="12700">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26.该文件的引文是：</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3" name="文本框 2"/>
          <p:cNvSpPr txBox="1"/>
          <p:nvPr/>
        </p:nvSpPr>
        <p:spPr>
          <a:xfrm>
            <a:off x="1032510" y="4768215"/>
            <a:ext cx="5965825" cy="1023620"/>
          </a:xfrm>
          <a:prstGeom prst="rect">
            <a:avLst/>
          </a:prstGeom>
          <a:noFill/>
        </p:spPr>
        <p:txBody>
          <a:bodyPr wrap="square" rtlCol="0" anchor="t">
            <a:spAutoFit/>
          </a:bodyPr>
          <a:p>
            <a:pPr>
              <a:lnSpc>
                <a:spcPct val="120000"/>
              </a:lnSpc>
            </a:pPr>
            <a:r>
              <a:rPr lang="zh-CN" altLang="en-US"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b="1">
                <a:latin typeface="楷体" panose="02010609060101010101" pitchFamily="49" charset="-122"/>
                <a:ea typeface="楷体" panose="02010609060101010101" pitchFamily="49" charset="-122"/>
                <a:cs typeface="楷体" panose="02010609060101010101" pitchFamily="49" charset="-122"/>
                <a:sym typeface="+mn-ea"/>
              </a:rPr>
              <a:t>省教育厅办公室发布关于开展2015年江苏省食品安全宣传周活动的通知</a:t>
            </a:r>
            <a:endParaRPr lang="zh-CN" altLang="en-US"/>
          </a:p>
        </p:txBody>
      </p:sp>
      <p:sp>
        <p:nvSpPr>
          <p:cNvPr id="7" name="内容占位符 6"/>
          <p:cNvSpPr>
            <a:spLocks noGrp="1"/>
          </p:cNvSpPr>
          <p:nvPr>
            <p:ph idx="1"/>
          </p:nvPr>
        </p:nvSpPr>
        <p:spPr>
          <a:xfrm>
            <a:off x="925195" y="1241425"/>
            <a:ext cx="8307070" cy="2532380"/>
          </a:xfrm>
          <a:ln w="12700">
            <a:solidFill>
              <a:srgbClr val="993366"/>
            </a:solidFill>
            <a:prstDash val="lgDashDotDot"/>
          </a:ln>
        </p:spPr>
        <p:txBody>
          <a:bodyPr/>
          <a:lstStyle/>
          <a:p>
            <a:pPr>
              <a:lnSpc>
                <a:spcPct val="110000"/>
              </a:lnSpc>
            </a:pPr>
            <a:r>
              <a:rPr lang="en-US">
                <a:cs typeface="楷体" panose="02010609060101010101" pitchFamily="49" charset="-122"/>
              </a:rPr>
              <a:t>3.</a:t>
            </a:r>
            <a:r>
              <a:rPr b="1">
                <a:cs typeface="楷体" panose="02010609060101010101" pitchFamily="49" charset="-122"/>
              </a:rPr>
              <a:t>阅读材料，完成第25题</a:t>
            </a:r>
            <a:r>
              <a:rPr lang="en-US" b="1">
                <a:cs typeface="楷体" panose="02010609060101010101" pitchFamily="49" charset="-122"/>
              </a:rPr>
              <a:t>--</a:t>
            </a:r>
            <a:r>
              <a:rPr b="1">
                <a:cs typeface="楷体" panose="02010609060101010101" pitchFamily="49" charset="-122"/>
              </a:rPr>
              <a:t>28题</a:t>
            </a:r>
            <a:endParaRPr b="1">
              <a:cs typeface="楷体" panose="02010609060101010101" pitchFamily="49" charset="-122"/>
            </a:endParaRPr>
          </a:p>
          <a:p>
            <a:pPr>
              <a:lnSpc>
                <a:spcPct val="110000"/>
              </a:lnSpc>
            </a:pPr>
            <a:r>
              <a:rPr sz="2000" b="1">
                <a:cs typeface="楷体" panose="02010609060101010101" pitchFamily="49" charset="-122"/>
              </a:rPr>
              <a:t>省食安委办公室等部门发布《关于开展2015年江苏省食品安全宣传周</a:t>
            </a:r>
            <a:endParaRPr sz="2000" b="1">
              <a:cs typeface="楷体" panose="02010609060101010101" pitchFamily="49" charset="-122"/>
            </a:endParaRPr>
          </a:p>
          <a:p>
            <a:pPr>
              <a:lnSpc>
                <a:spcPct val="110000"/>
              </a:lnSpc>
            </a:pPr>
            <a:r>
              <a:rPr sz="2000" b="1">
                <a:cs typeface="楷体" panose="02010609060101010101" pitchFamily="49" charset="-122"/>
              </a:rPr>
              <a:t>活动的通知》（苏食安办〔2015〕6号），定于6月16日至7月2日在</a:t>
            </a:r>
            <a:endParaRPr sz="2000" b="1">
              <a:cs typeface="楷体" panose="02010609060101010101" pitchFamily="49" charset="-122"/>
            </a:endParaRPr>
          </a:p>
          <a:p>
            <a:pPr>
              <a:lnSpc>
                <a:spcPct val="110000"/>
              </a:lnSpc>
            </a:pPr>
            <a:r>
              <a:rPr sz="2000" b="1">
                <a:cs typeface="楷体" panose="02010609060101010101" pitchFamily="49" charset="-122"/>
              </a:rPr>
              <a:t>全省开展食品安全宣传周活动，其中省教育厅“主题目”定于7月1日，</a:t>
            </a:r>
            <a:endParaRPr sz="2000" b="1">
              <a:cs typeface="楷体" panose="02010609060101010101" pitchFamily="49" charset="-122"/>
            </a:endParaRPr>
          </a:p>
          <a:p>
            <a:pPr>
              <a:lnSpc>
                <a:spcPct val="110000"/>
              </a:lnSpc>
            </a:pPr>
            <a:r>
              <a:rPr sz="2000" b="1">
                <a:cs typeface="楷体" panose="02010609060101010101" pitchFamily="49" charset="-122"/>
              </a:rPr>
              <a:t>省教育厅经研究，决定定于6月16日至7月2日在全省开展食品安全</a:t>
            </a:r>
            <a:endParaRPr sz="2000" b="1">
              <a:cs typeface="楷体" panose="02010609060101010101" pitchFamily="49" charset="-122"/>
            </a:endParaRPr>
          </a:p>
          <a:p>
            <a:pPr>
              <a:lnSpc>
                <a:spcPct val="110000"/>
              </a:lnSpc>
            </a:pPr>
            <a:r>
              <a:rPr sz="2000" b="1">
                <a:cs typeface="楷体" panose="02010609060101010101" pitchFamily="49" charset="-122"/>
              </a:rPr>
              <a:t>宣传周活动，省教育厅办公室于2015年6月12日发文布置该项工作。</a:t>
            </a:r>
            <a:endParaRPr sz="2000" b="1">
              <a:cs typeface="楷体" panose="02010609060101010101" pitchFamily="49" charset="-122"/>
            </a:endParaRPr>
          </a:p>
        </p:txBody>
      </p:sp>
      <p:grpSp>
        <p:nvGrpSpPr>
          <p:cNvPr id="118" name="组合 117"/>
          <p:cNvGrpSpPr/>
          <p:nvPr/>
        </p:nvGrpSpPr>
        <p:grpSpPr>
          <a:xfrm>
            <a:off x="3885565" y="31686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925195" y="4158615"/>
            <a:ext cx="7328535" cy="530225"/>
          </a:xfrm>
          <a:prstGeom prst="rect">
            <a:avLst/>
          </a:prstGeom>
          <a:noFill/>
          <a:ln w="12700">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27.该文件的落款是：</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996315" y="4759960"/>
            <a:ext cx="7601585" cy="1097280"/>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省教育厅办公室</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2015年6月12号</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7" name="内容占位符 6"/>
          <p:cNvSpPr>
            <a:spLocks noGrp="1"/>
          </p:cNvSpPr>
          <p:nvPr>
            <p:ph idx="1"/>
          </p:nvPr>
        </p:nvSpPr>
        <p:spPr>
          <a:xfrm>
            <a:off x="925195" y="1241425"/>
            <a:ext cx="8307070" cy="2532380"/>
          </a:xfrm>
          <a:ln w="12700">
            <a:solidFill>
              <a:srgbClr val="993366"/>
            </a:solidFill>
            <a:prstDash val="lgDashDotDot"/>
          </a:ln>
        </p:spPr>
        <p:txBody>
          <a:bodyPr/>
          <a:lstStyle/>
          <a:p>
            <a:pPr>
              <a:lnSpc>
                <a:spcPct val="110000"/>
              </a:lnSpc>
            </a:pPr>
            <a:r>
              <a:rPr lang="en-US">
                <a:cs typeface="楷体" panose="02010609060101010101" pitchFamily="49" charset="-122"/>
              </a:rPr>
              <a:t>3.</a:t>
            </a:r>
            <a:r>
              <a:rPr b="1">
                <a:cs typeface="楷体" panose="02010609060101010101" pitchFamily="49" charset="-122"/>
              </a:rPr>
              <a:t>阅读材料，完成第25题</a:t>
            </a:r>
            <a:r>
              <a:rPr lang="en-US" b="1">
                <a:cs typeface="楷体" panose="02010609060101010101" pitchFamily="49" charset="-122"/>
              </a:rPr>
              <a:t>--</a:t>
            </a:r>
            <a:r>
              <a:rPr b="1">
                <a:cs typeface="楷体" panose="02010609060101010101" pitchFamily="49" charset="-122"/>
              </a:rPr>
              <a:t>28题</a:t>
            </a:r>
            <a:endParaRPr b="1">
              <a:cs typeface="楷体" panose="02010609060101010101" pitchFamily="49" charset="-122"/>
            </a:endParaRPr>
          </a:p>
          <a:p>
            <a:pPr>
              <a:lnSpc>
                <a:spcPct val="110000"/>
              </a:lnSpc>
            </a:pPr>
            <a:r>
              <a:rPr sz="2000" b="1">
                <a:cs typeface="楷体" panose="02010609060101010101" pitchFamily="49" charset="-122"/>
              </a:rPr>
              <a:t>省食安委办公室等部门发布《关于开展2015年江苏省食品安全宣传周</a:t>
            </a:r>
            <a:endParaRPr sz="2000" b="1">
              <a:cs typeface="楷体" panose="02010609060101010101" pitchFamily="49" charset="-122"/>
            </a:endParaRPr>
          </a:p>
          <a:p>
            <a:pPr>
              <a:lnSpc>
                <a:spcPct val="110000"/>
              </a:lnSpc>
            </a:pPr>
            <a:r>
              <a:rPr sz="2000" b="1">
                <a:cs typeface="楷体" panose="02010609060101010101" pitchFamily="49" charset="-122"/>
              </a:rPr>
              <a:t>活动的通知》（苏食安办〔2015〕6号），定于6月16日至7月2日在</a:t>
            </a:r>
            <a:endParaRPr sz="2000" b="1">
              <a:cs typeface="楷体" panose="02010609060101010101" pitchFamily="49" charset="-122"/>
            </a:endParaRPr>
          </a:p>
          <a:p>
            <a:pPr>
              <a:lnSpc>
                <a:spcPct val="110000"/>
              </a:lnSpc>
            </a:pPr>
            <a:r>
              <a:rPr sz="2000" b="1">
                <a:cs typeface="楷体" panose="02010609060101010101" pitchFamily="49" charset="-122"/>
              </a:rPr>
              <a:t>全省开展食品安全宣传周活动，其中省教育厅“主题目”定于7月1日，</a:t>
            </a:r>
            <a:endParaRPr sz="2000" b="1">
              <a:cs typeface="楷体" panose="02010609060101010101" pitchFamily="49" charset="-122"/>
            </a:endParaRPr>
          </a:p>
          <a:p>
            <a:pPr>
              <a:lnSpc>
                <a:spcPct val="110000"/>
              </a:lnSpc>
            </a:pPr>
            <a:r>
              <a:rPr sz="2000" b="1">
                <a:cs typeface="楷体" panose="02010609060101010101" pitchFamily="49" charset="-122"/>
              </a:rPr>
              <a:t>省教育厅经研究，决定定于6月16日至7月2日在全省开展食品安全</a:t>
            </a:r>
            <a:endParaRPr sz="2000" b="1">
              <a:cs typeface="楷体" panose="02010609060101010101" pitchFamily="49" charset="-122"/>
            </a:endParaRPr>
          </a:p>
          <a:p>
            <a:pPr>
              <a:lnSpc>
                <a:spcPct val="110000"/>
              </a:lnSpc>
            </a:pPr>
            <a:r>
              <a:rPr sz="2000" b="1">
                <a:cs typeface="楷体" panose="02010609060101010101" pitchFamily="49" charset="-122"/>
              </a:rPr>
              <a:t>宣传周活动，省教育厅办公室于2015年6月12日发文布置该项工作。</a:t>
            </a:r>
            <a:endParaRPr sz="2000" b="1">
              <a:cs typeface="楷体" panose="02010609060101010101" pitchFamily="49" charset="-122"/>
            </a:endParaRPr>
          </a:p>
        </p:txBody>
      </p:sp>
      <p:grpSp>
        <p:nvGrpSpPr>
          <p:cNvPr id="118" name="组合 117"/>
          <p:cNvGrpSpPr/>
          <p:nvPr/>
        </p:nvGrpSpPr>
        <p:grpSpPr>
          <a:xfrm>
            <a:off x="3833495" y="308610"/>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996315" y="4203700"/>
            <a:ext cx="7328535" cy="530225"/>
          </a:xfrm>
          <a:prstGeom prst="rect">
            <a:avLst/>
          </a:prstGeom>
          <a:noFill/>
          <a:ln w="12700">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28.该文件的发文字号是（缺项用×××代替）</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1075690" y="4953000"/>
            <a:ext cx="7601585" cy="768350"/>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苏教字〔2015〕6号</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7" name="内容占位符 6"/>
          <p:cNvSpPr>
            <a:spLocks noGrp="1"/>
          </p:cNvSpPr>
          <p:nvPr>
            <p:ph idx="1"/>
          </p:nvPr>
        </p:nvSpPr>
        <p:spPr>
          <a:xfrm>
            <a:off x="925195" y="1241425"/>
            <a:ext cx="8307070" cy="2532380"/>
          </a:xfrm>
          <a:ln w="12700">
            <a:solidFill>
              <a:srgbClr val="993366"/>
            </a:solidFill>
            <a:prstDash val="lgDashDotDot"/>
          </a:ln>
        </p:spPr>
        <p:txBody>
          <a:bodyPr/>
          <a:lstStyle/>
          <a:p>
            <a:pPr>
              <a:lnSpc>
                <a:spcPct val="110000"/>
              </a:lnSpc>
            </a:pPr>
            <a:r>
              <a:rPr lang="en-US">
                <a:cs typeface="楷体" panose="02010609060101010101" pitchFamily="49" charset="-122"/>
              </a:rPr>
              <a:t>3.</a:t>
            </a:r>
            <a:r>
              <a:rPr b="1">
                <a:cs typeface="楷体" panose="02010609060101010101" pitchFamily="49" charset="-122"/>
              </a:rPr>
              <a:t>阅读材料，完成第25题</a:t>
            </a:r>
            <a:r>
              <a:rPr lang="en-US" b="1">
                <a:cs typeface="楷体" panose="02010609060101010101" pitchFamily="49" charset="-122"/>
              </a:rPr>
              <a:t>--</a:t>
            </a:r>
            <a:r>
              <a:rPr b="1">
                <a:cs typeface="楷体" panose="02010609060101010101" pitchFamily="49" charset="-122"/>
              </a:rPr>
              <a:t>28题</a:t>
            </a:r>
            <a:endParaRPr b="1">
              <a:cs typeface="楷体" panose="02010609060101010101" pitchFamily="49" charset="-122"/>
            </a:endParaRPr>
          </a:p>
          <a:p>
            <a:pPr>
              <a:lnSpc>
                <a:spcPct val="110000"/>
              </a:lnSpc>
            </a:pPr>
            <a:r>
              <a:rPr sz="2000" b="1">
                <a:cs typeface="楷体" panose="02010609060101010101" pitchFamily="49" charset="-122"/>
              </a:rPr>
              <a:t>省食安委办公室等部门发布《关于开展2015年江苏省食品安全宣传周</a:t>
            </a:r>
            <a:endParaRPr sz="2000" b="1">
              <a:cs typeface="楷体" panose="02010609060101010101" pitchFamily="49" charset="-122"/>
            </a:endParaRPr>
          </a:p>
          <a:p>
            <a:pPr>
              <a:lnSpc>
                <a:spcPct val="110000"/>
              </a:lnSpc>
            </a:pPr>
            <a:r>
              <a:rPr sz="2000" b="1">
                <a:cs typeface="楷体" panose="02010609060101010101" pitchFamily="49" charset="-122"/>
              </a:rPr>
              <a:t>活动的通知》（苏食安办〔2015〕6号），定于6月16日至7月2日在</a:t>
            </a:r>
            <a:endParaRPr sz="2000" b="1">
              <a:cs typeface="楷体" panose="02010609060101010101" pitchFamily="49" charset="-122"/>
            </a:endParaRPr>
          </a:p>
          <a:p>
            <a:pPr>
              <a:lnSpc>
                <a:spcPct val="110000"/>
              </a:lnSpc>
            </a:pPr>
            <a:r>
              <a:rPr sz="2000" b="1">
                <a:cs typeface="楷体" panose="02010609060101010101" pitchFamily="49" charset="-122"/>
              </a:rPr>
              <a:t>全省开展食品安全宣传周活动，其中省教育厅“主题目”定于7月1日，</a:t>
            </a:r>
            <a:endParaRPr sz="2000" b="1">
              <a:cs typeface="楷体" panose="02010609060101010101" pitchFamily="49" charset="-122"/>
            </a:endParaRPr>
          </a:p>
          <a:p>
            <a:pPr>
              <a:lnSpc>
                <a:spcPct val="110000"/>
              </a:lnSpc>
            </a:pPr>
            <a:r>
              <a:rPr sz="2000" b="1">
                <a:cs typeface="楷体" panose="02010609060101010101" pitchFamily="49" charset="-122"/>
              </a:rPr>
              <a:t>省教育厅经研究，决定定于6月16日至7月2日在全省开展食品安全</a:t>
            </a:r>
            <a:endParaRPr sz="2000" b="1">
              <a:cs typeface="楷体" panose="02010609060101010101" pitchFamily="49" charset="-122"/>
            </a:endParaRPr>
          </a:p>
          <a:p>
            <a:pPr>
              <a:lnSpc>
                <a:spcPct val="110000"/>
              </a:lnSpc>
            </a:pPr>
            <a:r>
              <a:rPr sz="2000" b="1">
                <a:cs typeface="楷体" panose="02010609060101010101" pitchFamily="49" charset="-122"/>
              </a:rPr>
              <a:t>宣传周活动，省教育厅办公室于2015年6月12日发文布置该项工作。</a:t>
            </a:r>
            <a:endParaRPr sz="2000" b="1">
              <a:cs typeface="楷体" panose="02010609060101010101" pitchFamily="49" charset="-122"/>
            </a:endParaRPr>
          </a:p>
        </p:txBody>
      </p:sp>
      <p:grpSp>
        <p:nvGrpSpPr>
          <p:cNvPr id="118" name="组合 117"/>
          <p:cNvGrpSpPr/>
          <p:nvPr/>
        </p:nvGrpSpPr>
        <p:grpSpPr>
          <a:xfrm>
            <a:off x="3765550" y="28257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925195" y="1682750"/>
            <a:ext cx="7328535" cy="530225"/>
          </a:xfrm>
          <a:prstGeom prst="rect">
            <a:avLst/>
          </a:prstGeom>
          <a:noFill/>
          <a:ln w="12700">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29.图示公文版头部分的格式。</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942975" y="2315845"/>
            <a:ext cx="6745605" cy="2122805"/>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ct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××市教育厅文件</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ct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苏教字〔2015〕×号    </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gn="ct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签发人：×××                     ××年×月×日</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p:txBody>
      </p:sp>
      <p:grpSp>
        <p:nvGrpSpPr>
          <p:cNvPr id="118" name="组合 117"/>
          <p:cNvGrpSpPr/>
          <p:nvPr/>
        </p:nvGrpSpPr>
        <p:grpSpPr>
          <a:xfrm>
            <a:off x="3794760" y="299720"/>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1710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
        <p:nvSpPr>
          <p:cNvPr id="100" name="文本框 99"/>
          <p:cNvSpPr txBox="1"/>
          <p:nvPr/>
        </p:nvSpPr>
        <p:spPr>
          <a:xfrm>
            <a:off x="925195" y="5628005"/>
            <a:ext cx="6763385" cy="460375"/>
          </a:xfrm>
          <a:prstGeom prst="rect">
            <a:avLst/>
          </a:prstGeom>
          <a:solidFill>
            <a:schemeClr val="accent1"/>
          </a:solidFill>
          <a:ln w="9525">
            <a:noFill/>
          </a:ln>
        </p:spPr>
        <p:txBody>
          <a:bodyPr wrap="square">
            <a:spAutoFit/>
          </a:bodyPr>
          <a:p>
            <a:r>
              <a:rPr lang="zh-CN" sz="2400" b="1">
                <a:latin typeface="楷体" panose="02010609060101010101" pitchFamily="49" charset="-122"/>
                <a:ea typeface="楷体" panose="02010609060101010101" pitchFamily="49" charset="-122"/>
                <a:cs typeface="楷体" panose="02010609060101010101" pitchFamily="49" charset="-122"/>
              </a:rPr>
              <a:t>请用文字说明一般公文“版记”部分的组成。</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p:txBody>
      </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4" name="文本框 3"/>
          <p:cNvSpPr txBox="1"/>
          <p:nvPr/>
        </p:nvSpPr>
        <p:spPr>
          <a:xfrm>
            <a:off x="925195" y="3482975"/>
            <a:ext cx="7328535" cy="534035"/>
          </a:xfrm>
          <a:prstGeom prst="rect">
            <a:avLst/>
          </a:prstGeom>
          <a:noFill/>
          <a:ln w="12700">
            <a:noFill/>
            <a:prstDash val="lgDashDotDot"/>
          </a:ln>
        </p:spPr>
        <p:txBody>
          <a:bodyPr wrap="square" rtlCol="0" anchor="t">
            <a:spAutoFit/>
          </a:bodyPr>
          <a:lstStyle/>
          <a:p>
            <a:pPr>
              <a:lnSpc>
                <a:spcPct val="12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2</a:t>
            </a:r>
            <a:r>
              <a:rPr lang="en-US" altLang="zh-CN" sz="2400" b="1">
                <a:latin typeface="楷体" panose="02010609060101010101" pitchFamily="49" charset="-122"/>
                <a:ea typeface="楷体" panose="02010609060101010101" pitchFamily="49" charset="-122"/>
                <a:cs typeface="楷体" panose="02010609060101010101" pitchFamily="49" charset="-122"/>
                <a:sym typeface="+mn-ea"/>
              </a:rPr>
              <a:t>5</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.该公文的标题是</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6" name="文本框 5"/>
          <p:cNvSpPr txBox="1"/>
          <p:nvPr/>
        </p:nvSpPr>
        <p:spPr>
          <a:xfrm>
            <a:off x="925195" y="4290695"/>
            <a:ext cx="7601585" cy="768350"/>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关于印发</a:t>
            </a:r>
            <a:r>
              <a:rPr sz="2000" b="1">
                <a:latin typeface="楷体" panose="02010609060101010101" pitchFamily="49" charset="-122"/>
                <a:ea typeface="楷体" panose="02010609060101010101" pitchFamily="49" charset="-122"/>
                <a:cs typeface="楷体" panose="02010609060101010101" pitchFamily="49" charset="-122"/>
                <a:sym typeface="+mn-ea"/>
              </a:rPr>
              <a:t>《江苏省绿色建筑行动实施方案》</a:t>
            </a:r>
            <a:r>
              <a:rPr lang="zh-CN" sz="2000" b="1">
                <a:latin typeface="楷体" panose="02010609060101010101" pitchFamily="49" charset="-122"/>
                <a:ea typeface="楷体" panose="02010609060101010101" pitchFamily="49" charset="-122"/>
                <a:cs typeface="楷体" panose="02010609060101010101" pitchFamily="49" charset="-122"/>
                <a:sym typeface="+mn-ea"/>
              </a:rPr>
              <a:t>的通知</a:t>
            </a:r>
            <a:endParaRPr lang="zh-CN" sz="20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7" name="内容占位符 6"/>
          <p:cNvSpPr>
            <a:spLocks noGrp="1"/>
          </p:cNvSpPr>
          <p:nvPr>
            <p:ph idx="1"/>
          </p:nvPr>
        </p:nvSpPr>
        <p:spPr>
          <a:xfrm>
            <a:off x="925195" y="1241425"/>
            <a:ext cx="8754110" cy="1821815"/>
          </a:xfrm>
          <a:ln w="12700">
            <a:solidFill>
              <a:srgbClr val="993366"/>
            </a:solidFill>
            <a:prstDash val="lgDashDotDot"/>
          </a:ln>
        </p:spPr>
        <p:txBody>
          <a:bodyPr/>
          <a:lstStyle/>
          <a:p>
            <a:pPr>
              <a:lnSpc>
                <a:spcPct val="110000"/>
              </a:lnSpc>
            </a:pPr>
            <a:r>
              <a:rPr lang="en-US" b="1">
                <a:cs typeface="楷体" panose="02010609060101010101" pitchFamily="49" charset="-122"/>
              </a:rPr>
              <a:t>1.</a:t>
            </a:r>
            <a:r>
              <a:rPr b="1">
                <a:cs typeface="楷体" panose="02010609060101010101" pitchFamily="49" charset="-122"/>
              </a:rPr>
              <a:t>材料</a:t>
            </a:r>
            <a:endParaRPr b="1">
              <a:cs typeface="楷体" panose="02010609060101010101" pitchFamily="49" charset="-122"/>
            </a:endParaRPr>
          </a:p>
          <a:p>
            <a:pPr>
              <a:lnSpc>
                <a:spcPct val="110000"/>
              </a:lnSpc>
            </a:pPr>
            <a:r>
              <a:rPr b="1">
                <a:cs typeface="楷体" panose="02010609060101010101" pitchFamily="49" charset="-122"/>
              </a:rPr>
              <a:t>以下是一份公文的文</a:t>
            </a:r>
            <a:r>
              <a:rPr lang="zh-CN" b="1">
                <a:cs typeface="楷体" panose="02010609060101010101" pitchFamily="49" charset="-122"/>
              </a:rPr>
              <a:t>字</a:t>
            </a:r>
            <a:r>
              <a:rPr b="1">
                <a:cs typeface="楷体" panose="02010609060101010101" pitchFamily="49" charset="-122"/>
              </a:rPr>
              <a:t>：“《江苏省绿色建筑行动实施方案》</a:t>
            </a:r>
            <a:endParaRPr b="1">
              <a:cs typeface="楷体" panose="02010609060101010101" pitchFamily="49" charset="-122"/>
            </a:endParaRPr>
          </a:p>
          <a:p>
            <a:pPr>
              <a:lnSpc>
                <a:spcPct val="110000"/>
              </a:lnSpc>
            </a:pPr>
            <a:r>
              <a:rPr b="1">
                <a:cs typeface="楷体" panose="02010609060101010101" pitchFamily="49" charset="-122"/>
              </a:rPr>
              <a:t>已经省人民政府同意，现发给你们，请认真组织实施。”</a:t>
            </a:r>
            <a:endParaRPr b="1">
              <a:cs typeface="楷体" panose="02010609060101010101" pitchFamily="49" charset="-122"/>
            </a:endParaRPr>
          </a:p>
        </p:txBody>
      </p:sp>
      <p:grpSp>
        <p:nvGrpSpPr>
          <p:cNvPr id="118" name="组合 117"/>
          <p:cNvGrpSpPr/>
          <p:nvPr/>
        </p:nvGrpSpPr>
        <p:grpSpPr>
          <a:xfrm>
            <a:off x="4022725" y="30797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pic>
        <p:nvPicPr>
          <p:cNvPr id="5" name="图片 4"/>
          <p:cNvPicPr>
            <a:picLocks noChangeAspect="1"/>
          </p:cNvPicPr>
          <p:nvPr/>
        </p:nvPicPr>
        <p:blipFill>
          <a:blip r:embed="rId1"/>
          <a:stretch>
            <a:fillRect/>
          </a:stretch>
        </p:blipFill>
        <p:spPr>
          <a:xfrm>
            <a:off x="7708265" y="2753995"/>
            <a:ext cx="1809750" cy="2907030"/>
          </a:xfrm>
          <a:prstGeom prst="rect">
            <a:avLst/>
          </a:prstGeom>
        </p:spPr>
      </p:pic>
      <p:sp>
        <p:nvSpPr>
          <p:cNvPr id="3" name="文本框 2"/>
          <p:cNvSpPr txBox="1"/>
          <p:nvPr/>
        </p:nvSpPr>
        <p:spPr>
          <a:xfrm>
            <a:off x="4011295" y="3413760"/>
            <a:ext cx="3561080" cy="460375"/>
          </a:xfrm>
          <a:prstGeom prst="rect">
            <a:avLst/>
          </a:prstGeom>
          <a:noFill/>
        </p:spPr>
        <p:txBody>
          <a:bodyPr wrap="square" rtlCol="0">
            <a:spAutoFit/>
          </a:bodyPr>
          <a:p>
            <a:r>
              <a:rPr lang="zh-CN" altLang="en-US" sz="2400" b="1">
                <a:solidFill>
                  <a:srgbClr val="993366"/>
                </a:solidFill>
                <a:latin typeface="楷体" panose="02010609060101010101" pitchFamily="49" charset="-122"/>
                <a:ea typeface="楷体" panose="02010609060101010101" pitchFamily="49" charset="-122"/>
              </a:rPr>
              <a:t>发文机关＋事由＋文种</a:t>
            </a:r>
            <a:endParaRPr lang="zh-CN" altLang="en-US" sz="2400" b="1">
              <a:solidFill>
                <a:srgbClr val="993366"/>
              </a:solidFill>
              <a:latin typeface="楷体" panose="02010609060101010101" pitchFamily="49" charset="-122"/>
              <a:ea typeface="楷体" panose="02010609060101010101" pitchFamily="49" charset="-122"/>
            </a:endParaRPr>
          </a:p>
        </p:txBody>
      </p:sp>
    </p:spTree>
    <p:custDataLst>
      <p:tags r:id="rId2"/>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ppt_w*0.05"/>
                                          </p:val>
                                        </p:tav>
                                        <p:tav tm="100000">
                                          <p:val>
                                            <p:strVal val="#ppt_w"/>
                                          </p:val>
                                        </p:tav>
                                      </p:tavLst>
                                    </p:anim>
                                    <p:anim calcmode="lin" valueType="num">
                                      <p:cBhvr>
                                        <p:cTn id="8" dur="500" fill="hold"/>
                                        <p:tgtEl>
                                          <p:spTgt spid="5"/>
                                        </p:tgtEl>
                                        <p:attrNameLst>
                                          <p:attrName>ppt_h</p:attrName>
                                        </p:attrNameLst>
                                      </p:cBhvr>
                                      <p:tavLst>
                                        <p:tav tm="0">
                                          <p:val>
                                            <p:strVal val="#ppt_h"/>
                                          </p:val>
                                        </p:tav>
                                        <p:tav tm="100000">
                                          <p:val>
                                            <p:strVal val="#ppt_h"/>
                                          </p:val>
                                        </p:tav>
                                      </p:tavLst>
                                    </p:anim>
                                    <p:anim calcmode="lin" valueType="num">
                                      <p:cBhvr>
                                        <p:cTn id="9" dur="500" fill="hold"/>
                                        <p:tgtEl>
                                          <p:spTgt spid="5"/>
                                        </p:tgtEl>
                                        <p:attrNameLst>
                                          <p:attrName>ppt_x</p:attrName>
                                        </p:attrNameLst>
                                      </p:cBhvr>
                                      <p:tavLst>
                                        <p:tav tm="0">
                                          <p:val>
                                            <p:strVal val="#ppt_x-.2"/>
                                          </p:val>
                                        </p:tav>
                                        <p:tav tm="100000">
                                          <p:val>
                                            <p:strVal val="#ppt_x"/>
                                          </p:val>
                                        </p:tav>
                                      </p:tavLst>
                                    </p:anim>
                                    <p:anim calcmode="lin" valueType="num">
                                      <p:cBhvr>
                                        <p:cTn id="10" dur="500" fill="hold"/>
                                        <p:tgtEl>
                                          <p:spTgt spid="5"/>
                                        </p:tgtEl>
                                        <p:attrNameLst>
                                          <p:attrName>ppt_y</p:attrName>
                                        </p:attrNameLst>
                                      </p:cBhvr>
                                      <p:tavLst>
                                        <p:tav tm="0">
                                          <p:val>
                                            <p:strVal val="#ppt_y"/>
                                          </p:val>
                                        </p:tav>
                                        <p:tav tm="100000">
                                          <p:val>
                                            <p:strVal val="#ppt_y"/>
                                          </p:val>
                                        </p:tav>
                                      </p:tavLst>
                                    </p:anim>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strVal val="#ppt_w*0.05"/>
                                          </p:val>
                                        </p:tav>
                                        <p:tav tm="100000">
                                          <p:val>
                                            <p:strVal val="#ppt_w"/>
                                          </p:val>
                                        </p:tav>
                                      </p:tavLst>
                                    </p:anim>
                                    <p:anim calcmode="lin" valueType="num">
                                      <p:cBhvr>
                                        <p:cTn id="17" dur="500" fill="hold"/>
                                        <p:tgtEl>
                                          <p:spTgt spid="6"/>
                                        </p:tgtEl>
                                        <p:attrNameLst>
                                          <p:attrName>ppt_h</p:attrName>
                                        </p:attrNameLst>
                                      </p:cBhvr>
                                      <p:tavLst>
                                        <p:tav tm="0">
                                          <p:val>
                                            <p:strVal val="#ppt_h"/>
                                          </p:val>
                                        </p:tav>
                                        <p:tav tm="100000">
                                          <p:val>
                                            <p:strVal val="#ppt_h"/>
                                          </p:val>
                                        </p:tav>
                                      </p:tavLst>
                                    </p:anim>
                                    <p:anim calcmode="lin" valueType="num">
                                      <p:cBhvr>
                                        <p:cTn id="18" dur="500" fill="hold"/>
                                        <p:tgtEl>
                                          <p:spTgt spid="6"/>
                                        </p:tgtEl>
                                        <p:attrNameLst>
                                          <p:attrName>ppt_x</p:attrName>
                                        </p:attrNameLst>
                                      </p:cBhvr>
                                      <p:tavLst>
                                        <p:tav tm="0">
                                          <p:val>
                                            <p:strVal val="#ppt_x-.2"/>
                                          </p:val>
                                        </p:tav>
                                        <p:tav tm="100000">
                                          <p:val>
                                            <p:strVal val="#ppt_x"/>
                                          </p:val>
                                        </p:tav>
                                      </p:tavLst>
                                    </p:anim>
                                    <p:anim calcmode="lin" valueType="num">
                                      <p:cBhvr>
                                        <p:cTn id="19" dur="500" fill="hold"/>
                                        <p:tgtEl>
                                          <p:spTgt spid="6"/>
                                        </p:tgtEl>
                                        <p:attrNameLst>
                                          <p:attrName>ppt_y</p:attrName>
                                        </p:attrNameLst>
                                      </p:cBhvr>
                                      <p:tavLst>
                                        <p:tav tm="0">
                                          <p:val>
                                            <p:strVal val="#ppt_y"/>
                                          </p:val>
                                        </p:tav>
                                        <p:tav tm="100000">
                                          <p:val>
                                            <p:strVal val="#ppt_y"/>
                                          </p:val>
                                        </p:tav>
                                      </p:tavLst>
                                    </p:anim>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500" fill="hold"/>
                                        <p:tgtEl>
                                          <p:spTgt spid="3"/>
                                        </p:tgtEl>
                                        <p:attrNameLst>
                                          <p:attrName>ppt_w</p:attrName>
                                        </p:attrNameLst>
                                      </p:cBhvr>
                                      <p:tavLst>
                                        <p:tav tm="0">
                                          <p:val>
                                            <p:strVal val="#ppt_w*0.05"/>
                                          </p:val>
                                        </p:tav>
                                        <p:tav tm="100000">
                                          <p:val>
                                            <p:strVal val="#ppt_w"/>
                                          </p:val>
                                        </p:tav>
                                      </p:tavLst>
                                    </p:anim>
                                    <p:anim calcmode="lin" valueType="num">
                                      <p:cBhvr>
                                        <p:cTn id="26" dur="500" fill="hold"/>
                                        <p:tgtEl>
                                          <p:spTgt spid="3"/>
                                        </p:tgtEl>
                                        <p:attrNameLst>
                                          <p:attrName>ppt_h</p:attrName>
                                        </p:attrNameLst>
                                      </p:cBhvr>
                                      <p:tavLst>
                                        <p:tav tm="0">
                                          <p:val>
                                            <p:strVal val="#ppt_h"/>
                                          </p:val>
                                        </p:tav>
                                        <p:tav tm="100000">
                                          <p:val>
                                            <p:strVal val="#ppt_h"/>
                                          </p:val>
                                        </p:tav>
                                      </p:tavLst>
                                    </p:anim>
                                    <p:anim calcmode="lin" valueType="num">
                                      <p:cBhvr>
                                        <p:cTn id="27" dur="500" fill="hold"/>
                                        <p:tgtEl>
                                          <p:spTgt spid="3"/>
                                        </p:tgtEl>
                                        <p:attrNameLst>
                                          <p:attrName>ppt_x</p:attrName>
                                        </p:attrNameLst>
                                      </p:cBhvr>
                                      <p:tavLst>
                                        <p:tav tm="0">
                                          <p:val>
                                            <p:strVal val="#ppt_x-.2"/>
                                          </p:val>
                                        </p:tav>
                                        <p:tav tm="100000">
                                          <p:val>
                                            <p:strVal val="#ppt_x"/>
                                          </p:val>
                                        </p:tav>
                                      </p:tavLst>
                                    </p:anim>
                                    <p:anim calcmode="lin" valueType="num">
                                      <p:cBhvr>
                                        <p:cTn id="28" dur="500" fill="hold"/>
                                        <p:tgtEl>
                                          <p:spTgt spid="3"/>
                                        </p:tgtEl>
                                        <p:attrNameLst>
                                          <p:attrName>ppt_y</p:attrName>
                                        </p:attrNameLst>
                                      </p:cBhvr>
                                      <p:tavLst>
                                        <p:tav tm="0">
                                          <p:val>
                                            <p:strVal val="#ppt_y"/>
                                          </p:val>
                                        </p:tav>
                                        <p:tav tm="100000">
                                          <p:val>
                                            <p:strVal val="#ppt_y"/>
                                          </p:val>
                                        </p:tav>
                                      </p:tavLst>
                                    </p:anim>
                                    <p:animEffect transition="in" filter="fade">
                                      <p:cBhvr>
                                        <p:cTn id="2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04190" y="473075"/>
            <a:ext cx="2696845" cy="683895"/>
          </a:xfrm>
        </p:spPr>
        <p:txBody>
          <a:bodyPr/>
          <a:lstStyle/>
          <a:p>
            <a:pPr>
              <a:lnSpc>
                <a:spcPct val="110000"/>
              </a:lnSpc>
            </a:pPr>
            <a:r>
              <a:rPr lang="zh-CN" altLang="zh-CN" sz="3600" b="1">
                <a:solidFill>
                  <a:srgbClr val="002060"/>
                </a:solidFill>
              </a:rPr>
              <a:t>分析题</a:t>
            </a:r>
            <a:endParaRPr lang="zh-CN" altLang="zh-CN" sz="3600" b="1">
              <a:solidFill>
                <a:srgbClr val="002060"/>
              </a:solidFill>
            </a:endParaRPr>
          </a:p>
        </p:txBody>
      </p:sp>
      <p:pic>
        <p:nvPicPr>
          <p:cNvPr id="5" name="图片 4"/>
          <p:cNvPicPr>
            <a:picLocks noChangeAspect="1"/>
          </p:cNvPicPr>
          <p:nvPr/>
        </p:nvPicPr>
        <p:blipFill>
          <a:blip r:embed="rId1"/>
          <a:stretch>
            <a:fillRect/>
          </a:stretch>
        </p:blipFill>
        <p:spPr>
          <a:xfrm>
            <a:off x="4466590" y="1358265"/>
            <a:ext cx="4081145" cy="2333625"/>
          </a:xfrm>
          <a:prstGeom prst="rect">
            <a:avLst/>
          </a:prstGeom>
        </p:spPr>
      </p:pic>
      <p:pic>
        <p:nvPicPr>
          <p:cNvPr id="6" name="图片 5"/>
          <p:cNvPicPr>
            <a:picLocks noChangeAspect="1"/>
          </p:cNvPicPr>
          <p:nvPr/>
        </p:nvPicPr>
        <p:blipFill>
          <a:blip r:embed="rId2"/>
          <a:stretch>
            <a:fillRect/>
          </a:stretch>
        </p:blipFill>
        <p:spPr>
          <a:xfrm>
            <a:off x="4466590" y="4189095"/>
            <a:ext cx="5013960" cy="1671320"/>
          </a:xfrm>
          <a:prstGeom prst="rect">
            <a:avLst/>
          </a:prstGeom>
        </p:spPr>
      </p:pic>
      <p:sp>
        <p:nvSpPr>
          <p:cNvPr id="8" name="文本框 7"/>
          <p:cNvSpPr txBox="1"/>
          <p:nvPr/>
        </p:nvSpPr>
        <p:spPr>
          <a:xfrm>
            <a:off x="1038225" y="4825365"/>
            <a:ext cx="1516380" cy="398780"/>
          </a:xfrm>
          <a:prstGeom prst="rect">
            <a:avLst/>
          </a:prstGeom>
          <a:noFill/>
        </p:spPr>
        <p:txBody>
          <a:bodyPr wrap="square" rtlCol="0">
            <a:spAutoFit/>
          </a:bodyPr>
          <a:lstStyle/>
          <a:p>
            <a:r>
              <a:rPr lang="zh-CN" altLang="en-US" sz="2000" b="1">
                <a:solidFill>
                  <a:srgbClr val="002060"/>
                </a:solidFill>
                <a:latin typeface="微软雅黑" panose="020B0503020204020204" charset="-122"/>
                <a:ea typeface="微软雅黑" panose="020B0503020204020204" charset="-122"/>
              </a:rPr>
              <a:t>基础考察题</a:t>
            </a:r>
            <a:endParaRPr lang="zh-CN" altLang="en-US" sz="2000" b="1">
              <a:solidFill>
                <a:srgbClr val="002060"/>
              </a:solidFill>
              <a:latin typeface="微软雅黑" panose="020B0503020204020204" charset="-122"/>
              <a:ea typeface="微软雅黑" panose="020B0503020204020204" charset="-122"/>
            </a:endParaRPr>
          </a:p>
        </p:txBody>
      </p:sp>
      <p:sp>
        <p:nvSpPr>
          <p:cNvPr id="10" name="文本框 9"/>
          <p:cNvSpPr txBox="1"/>
          <p:nvPr/>
        </p:nvSpPr>
        <p:spPr>
          <a:xfrm>
            <a:off x="1038225" y="2251710"/>
            <a:ext cx="1516380" cy="398780"/>
          </a:xfrm>
          <a:prstGeom prst="rect">
            <a:avLst/>
          </a:prstGeom>
          <a:noFill/>
        </p:spPr>
        <p:txBody>
          <a:bodyPr wrap="square" rtlCol="0">
            <a:spAutoFit/>
          </a:bodyPr>
          <a:lstStyle/>
          <a:p>
            <a:r>
              <a:rPr lang="zh-CN" altLang="en-US" sz="2000" b="1">
                <a:solidFill>
                  <a:srgbClr val="002060"/>
                </a:solidFill>
                <a:latin typeface="微软雅黑" panose="020B0503020204020204" charset="-122"/>
                <a:ea typeface="微软雅黑" panose="020B0503020204020204" charset="-122"/>
              </a:rPr>
              <a:t>综合考察题</a:t>
            </a:r>
            <a:endParaRPr lang="zh-CN" altLang="en-US" sz="2000" b="1">
              <a:solidFill>
                <a:srgbClr val="002060"/>
              </a:solidFill>
              <a:latin typeface="微软雅黑" panose="020B0503020204020204" charset="-122"/>
              <a:ea typeface="微软雅黑" panose="020B0503020204020204" charset="-122"/>
            </a:endParaRPr>
          </a:p>
        </p:txBody>
      </p:sp>
      <p:sp>
        <p:nvSpPr>
          <p:cNvPr id="3" name="文本框 2"/>
          <p:cNvSpPr txBox="1"/>
          <p:nvPr/>
        </p:nvSpPr>
        <p:spPr>
          <a:xfrm>
            <a:off x="2853055" y="584835"/>
            <a:ext cx="5694680" cy="460375"/>
          </a:xfrm>
          <a:prstGeom prst="rect">
            <a:avLst/>
          </a:prstGeom>
          <a:noFill/>
        </p:spPr>
        <p:txBody>
          <a:bodyPr wrap="none" rtlCol="0" anchor="t">
            <a:spAutoFit/>
          </a:bodyPr>
          <a:lstStyle/>
          <a:p>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（本大题共2小题，每小题6分，共12分）</a:t>
            </a:r>
            <a:endParaRPr lang="zh-CN" altLang="en-US" sz="2400" b="1">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strVal val="#ppt_w*0.05"/>
                                          </p:val>
                                        </p:tav>
                                        <p:tav tm="100000">
                                          <p:val>
                                            <p:strVal val="#ppt_w"/>
                                          </p:val>
                                        </p:tav>
                                      </p:tavLst>
                                    </p:anim>
                                    <p:anim calcmode="lin" valueType="num">
                                      <p:cBhvr>
                                        <p:cTn id="8" dur="500" fill="hold"/>
                                        <p:tgtEl>
                                          <p:spTgt spid="10"/>
                                        </p:tgtEl>
                                        <p:attrNameLst>
                                          <p:attrName>ppt_h</p:attrName>
                                        </p:attrNameLst>
                                      </p:cBhvr>
                                      <p:tavLst>
                                        <p:tav tm="0">
                                          <p:val>
                                            <p:strVal val="#ppt_h"/>
                                          </p:val>
                                        </p:tav>
                                        <p:tav tm="100000">
                                          <p:val>
                                            <p:strVal val="#ppt_h"/>
                                          </p:val>
                                        </p:tav>
                                      </p:tavLst>
                                    </p:anim>
                                    <p:anim calcmode="lin" valueType="num">
                                      <p:cBhvr>
                                        <p:cTn id="9" dur="500" fill="hold"/>
                                        <p:tgtEl>
                                          <p:spTgt spid="10"/>
                                        </p:tgtEl>
                                        <p:attrNameLst>
                                          <p:attrName>ppt_x</p:attrName>
                                        </p:attrNameLst>
                                      </p:cBhvr>
                                      <p:tavLst>
                                        <p:tav tm="0">
                                          <p:val>
                                            <p:strVal val="#ppt_x-.2"/>
                                          </p:val>
                                        </p:tav>
                                        <p:tav tm="100000">
                                          <p:val>
                                            <p:strVal val="#ppt_x"/>
                                          </p:val>
                                        </p:tav>
                                      </p:tavLst>
                                    </p:anim>
                                    <p:anim calcmode="lin" valueType="num">
                                      <p:cBhvr>
                                        <p:cTn id="10" dur="500" fill="hold"/>
                                        <p:tgtEl>
                                          <p:spTgt spid="10"/>
                                        </p:tgtEl>
                                        <p:attrNameLst>
                                          <p:attrName>ppt_y</p:attrName>
                                        </p:attrNameLst>
                                      </p:cBhvr>
                                      <p:tavLst>
                                        <p:tav tm="0">
                                          <p:val>
                                            <p:strVal val="#ppt_y"/>
                                          </p:val>
                                        </p:tav>
                                        <p:tav tm="100000">
                                          <p:val>
                                            <p:strVal val="#ppt_y"/>
                                          </p:val>
                                        </p:tav>
                                      </p:tavLst>
                                    </p:anim>
                                    <p:animEffect transition="in" filter="fade">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strVal val="#ppt_w*0.05"/>
                                          </p:val>
                                        </p:tav>
                                        <p:tav tm="100000">
                                          <p:val>
                                            <p:strVal val="#ppt_w"/>
                                          </p:val>
                                        </p:tav>
                                      </p:tavLst>
                                    </p:anim>
                                    <p:anim calcmode="lin" valueType="num">
                                      <p:cBhvr>
                                        <p:cTn id="17" dur="500" fill="hold"/>
                                        <p:tgtEl>
                                          <p:spTgt spid="8"/>
                                        </p:tgtEl>
                                        <p:attrNameLst>
                                          <p:attrName>ppt_h</p:attrName>
                                        </p:attrNameLst>
                                      </p:cBhvr>
                                      <p:tavLst>
                                        <p:tav tm="0">
                                          <p:val>
                                            <p:strVal val="#ppt_h"/>
                                          </p:val>
                                        </p:tav>
                                        <p:tav tm="100000">
                                          <p:val>
                                            <p:strVal val="#ppt_h"/>
                                          </p:val>
                                        </p:tav>
                                      </p:tavLst>
                                    </p:anim>
                                    <p:anim calcmode="lin" valueType="num">
                                      <p:cBhvr>
                                        <p:cTn id="18" dur="500" fill="hold"/>
                                        <p:tgtEl>
                                          <p:spTgt spid="8"/>
                                        </p:tgtEl>
                                        <p:attrNameLst>
                                          <p:attrName>ppt_x</p:attrName>
                                        </p:attrNameLst>
                                      </p:cBhvr>
                                      <p:tavLst>
                                        <p:tav tm="0">
                                          <p:val>
                                            <p:strVal val="#ppt_x-.2"/>
                                          </p:val>
                                        </p:tav>
                                        <p:tav tm="100000">
                                          <p:val>
                                            <p:strVal val="#ppt_x"/>
                                          </p:val>
                                        </p:tav>
                                      </p:tavLst>
                                    </p:anim>
                                    <p:anim calcmode="lin" valueType="num">
                                      <p:cBhvr>
                                        <p:cTn id="19" dur="500" fill="hold"/>
                                        <p:tgtEl>
                                          <p:spTgt spid="8"/>
                                        </p:tgtEl>
                                        <p:attrNameLst>
                                          <p:attrName>ppt_y</p:attrName>
                                        </p:attrNameLst>
                                      </p:cBhvr>
                                      <p:tavLst>
                                        <p:tav tm="0">
                                          <p:val>
                                            <p:strVal val="#ppt_y"/>
                                          </p:val>
                                        </p:tav>
                                        <p:tav tm="100000">
                                          <p:val>
                                            <p:strVal val="#ppt_y"/>
                                          </p:val>
                                        </p:tav>
                                      </p:tavLst>
                                    </p:anim>
                                    <p:animEffect transition="in" filter="fade">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6" name="文本框 5"/>
          <p:cNvSpPr txBox="1"/>
          <p:nvPr/>
        </p:nvSpPr>
        <p:spPr>
          <a:xfrm>
            <a:off x="340995" y="2769870"/>
            <a:ext cx="8039735" cy="902970"/>
          </a:xfrm>
          <a:prstGeom prst="rect">
            <a:avLst/>
          </a:prstGeom>
          <a:noFill/>
        </p:spPr>
        <p:txBody>
          <a:bodyPr wrap="square" rtlCol="0" anchor="t">
            <a:spAutoFit/>
          </a:bodyPr>
          <a:lstStyle/>
          <a:p>
            <a:pPr>
              <a:lnSpc>
                <a:spcPct val="11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    ××区政府</a:t>
            </a:r>
            <a:r>
              <a:rPr sz="2400" b="1">
                <a:latin typeface="楷体" panose="02010609060101010101" pitchFamily="49" charset="-122"/>
                <a:ea typeface="楷体" panose="02010609060101010101" pitchFamily="49" charset="-122"/>
                <a:cs typeface="楷体" panose="02010609060101010101" pitchFamily="49" charset="-122"/>
                <a:sym typeface="+mn-ea"/>
              </a:rPr>
              <a:t>关于区生产力促进中心机构设置</a:t>
            </a:r>
            <a:r>
              <a:rPr lang="zh-CN" sz="2400" b="1">
                <a:latin typeface="楷体" panose="02010609060101010101" pitchFamily="49" charset="-122"/>
                <a:ea typeface="楷体" panose="02010609060101010101" pitchFamily="49" charset="-122"/>
                <a:cs typeface="楷体" panose="02010609060101010101" pitchFamily="49" charset="-122"/>
                <a:sym typeface="+mn-ea"/>
              </a:rPr>
              <a:t>的批复</a:t>
            </a:r>
            <a:endParaRPr lang="zh-CN"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7" name="内容占位符 6"/>
          <p:cNvSpPr>
            <a:spLocks noGrp="1"/>
          </p:cNvSpPr>
          <p:nvPr>
            <p:ph idx="1"/>
          </p:nvPr>
        </p:nvSpPr>
        <p:spPr>
          <a:xfrm>
            <a:off x="847090" y="1386205"/>
            <a:ext cx="8754110" cy="1015365"/>
          </a:xfrm>
          <a:ln w="12700">
            <a:solidFill>
              <a:srgbClr val="993366"/>
            </a:solidFill>
            <a:prstDash val="lgDashDotDot"/>
          </a:ln>
        </p:spPr>
        <p:txBody>
          <a:bodyPr/>
          <a:lstStyle/>
          <a:p>
            <a:pPr>
              <a:lnSpc>
                <a:spcPct val="110000"/>
              </a:lnSpc>
            </a:pPr>
            <a:r>
              <a:rPr b="1">
                <a:cs typeface="楷体" panose="02010609060101010101" pitchFamily="49" charset="-122"/>
              </a:rPr>
              <a:t>26.区政府拟对《关于区生产力促进中心机构设置的请示》表示同意，区政府公文的标题是：</a:t>
            </a:r>
            <a:endParaRPr b="1">
              <a:cs typeface="楷体" panose="02010609060101010101" pitchFamily="49" charset="-122"/>
            </a:endParaRPr>
          </a:p>
        </p:txBody>
      </p:sp>
      <p:grpSp>
        <p:nvGrpSpPr>
          <p:cNvPr id="118" name="组合 117"/>
          <p:cNvGrpSpPr/>
          <p:nvPr/>
        </p:nvGrpSpPr>
        <p:grpSpPr>
          <a:xfrm>
            <a:off x="3999230" y="377190"/>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pic>
        <p:nvPicPr>
          <p:cNvPr id="5" name="图片 4"/>
          <p:cNvPicPr>
            <a:picLocks noChangeAspect="1"/>
          </p:cNvPicPr>
          <p:nvPr/>
        </p:nvPicPr>
        <p:blipFill>
          <a:blip r:embed="rId1"/>
          <a:stretch>
            <a:fillRect/>
          </a:stretch>
        </p:blipFill>
        <p:spPr>
          <a:xfrm>
            <a:off x="7990205" y="2401570"/>
            <a:ext cx="2257425" cy="3625850"/>
          </a:xfrm>
          <a:prstGeom prst="rect">
            <a:avLst/>
          </a:prstGeom>
        </p:spPr>
      </p:pic>
      <p:sp>
        <p:nvSpPr>
          <p:cNvPr id="3" name="文本框 2"/>
          <p:cNvSpPr txBox="1"/>
          <p:nvPr/>
        </p:nvSpPr>
        <p:spPr>
          <a:xfrm>
            <a:off x="1225550" y="4585335"/>
            <a:ext cx="3561080" cy="460375"/>
          </a:xfrm>
          <a:prstGeom prst="rect">
            <a:avLst/>
          </a:prstGeom>
          <a:noFill/>
        </p:spPr>
        <p:txBody>
          <a:bodyPr wrap="square" rtlCol="0">
            <a:spAutoFit/>
          </a:bodyPr>
          <a:p>
            <a:r>
              <a:rPr lang="zh-CN" altLang="en-US" sz="2400" b="1">
                <a:solidFill>
                  <a:srgbClr val="993366"/>
                </a:solidFill>
                <a:latin typeface="楷体" panose="02010609060101010101" pitchFamily="49" charset="-122"/>
                <a:ea typeface="楷体" panose="02010609060101010101" pitchFamily="49" charset="-122"/>
              </a:rPr>
              <a:t>发文机关＋事由＋文种</a:t>
            </a:r>
            <a:endParaRPr lang="zh-CN" altLang="en-US" sz="2400" b="1">
              <a:solidFill>
                <a:srgbClr val="993366"/>
              </a:solidFill>
              <a:latin typeface="楷体" panose="02010609060101010101" pitchFamily="49" charset="-122"/>
              <a:ea typeface="楷体" panose="02010609060101010101" pitchFamily="49" charset="-122"/>
            </a:endParaRPr>
          </a:p>
        </p:txBody>
      </p:sp>
    </p:spTree>
    <p:custDataLst>
      <p:tags r:id="rId2"/>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ppt_w*0.05"/>
                                          </p:val>
                                        </p:tav>
                                        <p:tav tm="100000">
                                          <p:val>
                                            <p:strVal val="#ppt_w"/>
                                          </p:val>
                                        </p:tav>
                                      </p:tavLst>
                                    </p:anim>
                                    <p:anim calcmode="lin" valueType="num">
                                      <p:cBhvr>
                                        <p:cTn id="8" dur="500" fill="hold"/>
                                        <p:tgtEl>
                                          <p:spTgt spid="5"/>
                                        </p:tgtEl>
                                        <p:attrNameLst>
                                          <p:attrName>ppt_h</p:attrName>
                                        </p:attrNameLst>
                                      </p:cBhvr>
                                      <p:tavLst>
                                        <p:tav tm="0">
                                          <p:val>
                                            <p:strVal val="#ppt_h"/>
                                          </p:val>
                                        </p:tav>
                                        <p:tav tm="100000">
                                          <p:val>
                                            <p:strVal val="#ppt_h"/>
                                          </p:val>
                                        </p:tav>
                                      </p:tavLst>
                                    </p:anim>
                                    <p:anim calcmode="lin" valueType="num">
                                      <p:cBhvr>
                                        <p:cTn id="9" dur="500" fill="hold"/>
                                        <p:tgtEl>
                                          <p:spTgt spid="5"/>
                                        </p:tgtEl>
                                        <p:attrNameLst>
                                          <p:attrName>ppt_x</p:attrName>
                                        </p:attrNameLst>
                                      </p:cBhvr>
                                      <p:tavLst>
                                        <p:tav tm="0">
                                          <p:val>
                                            <p:strVal val="#ppt_x-.2"/>
                                          </p:val>
                                        </p:tav>
                                        <p:tav tm="100000">
                                          <p:val>
                                            <p:strVal val="#ppt_x"/>
                                          </p:val>
                                        </p:tav>
                                      </p:tavLst>
                                    </p:anim>
                                    <p:anim calcmode="lin" valueType="num">
                                      <p:cBhvr>
                                        <p:cTn id="10" dur="500" fill="hold"/>
                                        <p:tgtEl>
                                          <p:spTgt spid="5"/>
                                        </p:tgtEl>
                                        <p:attrNameLst>
                                          <p:attrName>ppt_y</p:attrName>
                                        </p:attrNameLst>
                                      </p:cBhvr>
                                      <p:tavLst>
                                        <p:tav tm="0">
                                          <p:val>
                                            <p:strVal val="#ppt_y"/>
                                          </p:val>
                                        </p:tav>
                                        <p:tav tm="100000">
                                          <p:val>
                                            <p:strVal val="#ppt_y"/>
                                          </p:val>
                                        </p:tav>
                                      </p:tavLst>
                                    </p:anim>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strVal val="#ppt_w*0.05"/>
                                          </p:val>
                                        </p:tav>
                                        <p:tav tm="100000">
                                          <p:val>
                                            <p:strVal val="#ppt_w"/>
                                          </p:val>
                                        </p:tav>
                                      </p:tavLst>
                                    </p:anim>
                                    <p:anim calcmode="lin" valueType="num">
                                      <p:cBhvr>
                                        <p:cTn id="17" dur="500" fill="hold"/>
                                        <p:tgtEl>
                                          <p:spTgt spid="6"/>
                                        </p:tgtEl>
                                        <p:attrNameLst>
                                          <p:attrName>ppt_h</p:attrName>
                                        </p:attrNameLst>
                                      </p:cBhvr>
                                      <p:tavLst>
                                        <p:tav tm="0">
                                          <p:val>
                                            <p:strVal val="#ppt_h"/>
                                          </p:val>
                                        </p:tav>
                                        <p:tav tm="100000">
                                          <p:val>
                                            <p:strVal val="#ppt_h"/>
                                          </p:val>
                                        </p:tav>
                                      </p:tavLst>
                                    </p:anim>
                                    <p:anim calcmode="lin" valueType="num">
                                      <p:cBhvr>
                                        <p:cTn id="18" dur="500" fill="hold"/>
                                        <p:tgtEl>
                                          <p:spTgt spid="6"/>
                                        </p:tgtEl>
                                        <p:attrNameLst>
                                          <p:attrName>ppt_x</p:attrName>
                                        </p:attrNameLst>
                                      </p:cBhvr>
                                      <p:tavLst>
                                        <p:tav tm="0">
                                          <p:val>
                                            <p:strVal val="#ppt_x-.2"/>
                                          </p:val>
                                        </p:tav>
                                        <p:tav tm="100000">
                                          <p:val>
                                            <p:strVal val="#ppt_x"/>
                                          </p:val>
                                        </p:tav>
                                      </p:tavLst>
                                    </p:anim>
                                    <p:anim calcmode="lin" valueType="num">
                                      <p:cBhvr>
                                        <p:cTn id="19" dur="500" fill="hold"/>
                                        <p:tgtEl>
                                          <p:spTgt spid="6"/>
                                        </p:tgtEl>
                                        <p:attrNameLst>
                                          <p:attrName>ppt_y</p:attrName>
                                        </p:attrNameLst>
                                      </p:cBhvr>
                                      <p:tavLst>
                                        <p:tav tm="0">
                                          <p:val>
                                            <p:strVal val="#ppt_y"/>
                                          </p:val>
                                        </p:tav>
                                        <p:tav tm="100000">
                                          <p:val>
                                            <p:strVal val="#ppt_y"/>
                                          </p:val>
                                        </p:tav>
                                      </p:tavLst>
                                    </p:anim>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500" fill="hold"/>
                                        <p:tgtEl>
                                          <p:spTgt spid="3"/>
                                        </p:tgtEl>
                                        <p:attrNameLst>
                                          <p:attrName>ppt_w</p:attrName>
                                        </p:attrNameLst>
                                      </p:cBhvr>
                                      <p:tavLst>
                                        <p:tav tm="0">
                                          <p:val>
                                            <p:strVal val="#ppt_w*0.05"/>
                                          </p:val>
                                        </p:tav>
                                        <p:tav tm="100000">
                                          <p:val>
                                            <p:strVal val="#ppt_w"/>
                                          </p:val>
                                        </p:tav>
                                      </p:tavLst>
                                    </p:anim>
                                    <p:anim calcmode="lin" valueType="num">
                                      <p:cBhvr>
                                        <p:cTn id="26" dur="500" fill="hold"/>
                                        <p:tgtEl>
                                          <p:spTgt spid="3"/>
                                        </p:tgtEl>
                                        <p:attrNameLst>
                                          <p:attrName>ppt_h</p:attrName>
                                        </p:attrNameLst>
                                      </p:cBhvr>
                                      <p:tavLst>
                                        <p:tav tm="0">
                                          <p:val>
                                            <p:strVal val="#ppt_h"/>
                                          </p:val>
                                        </p:tav>
                                        <p:tav tm="100000">
                                          <p:val>
                                            <p:strVal val="#ppt_h"/>
                                          </p:val>
                                        </p:tav>
                                      </p:tavLst>
                                    </p:anim>
                                    <p:anim calcmode="lin" valueType="num">
                                      <p:cBhvr>
                                        <p:cTn id="27" dur="500" fill="hold"/>
                                        <p:tgtEl>
                                          <p:spTgt spid="3"/>
                                        </p:tgtEl>
                                        <p:attrNameLst>
                                          <p:attrName>ppt_x</p:attrName>
                                        </p:attrNameLst>
                                      </p:cBhvr>
                                      <p:tavLst>
                                        <p:tav tm="0">
                                          <p:val>
                                            <p:strVal val="#ppt_x-.2"/>
                                          </p:val>
                                        </p:tav>
                                        <p:tav tm="100000">
                                          <p:val>
                                            <p:strVal val="#ppt_x"/>
                                          </p:val>
                                        </p:tav>
                                      </p:tavLst>
                                    </p:anim>
                                    <p:anim calcmode="lin" valueType="num">
                                      <p:cBhvr>
                                        <p:cTn id="28" dur="500" fill="hold"/>
                                        <p:tgtEl>
                                          <p:spTgt spid="3"/>
                                        </p:tgtEl>
                                        <p:attrNameLst>
                                          <p:attrName>ppt_y</p:attrName>
                                        </p:attrNameLst>
                                      </p:cBhvr>
                                      <p:tavLst>
                                        <p:tav tm="0">
                                          <p:val>
                                            <p:strVal val="#ppt_y"/>
                                          </p:val>
                                        </p:tav>
                                        <p:tav tm="100000">
                                          <p:val>
                                            <p:strVal val="#ppt_y"/>
                                          </p:val>
                                        </p:tav>
                                      </p:tavLst>
                                    </p:anim>
                                    <p:animEffect transition="in" filter="fade">
                                      <p:cBhvr>
                                        <p:cTn id="2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6" name="文本框 5"/>
          <p:cNvSpPr txBox="1"/>
          <p:nvPr/>
        </p:nvSpPr>
        <p:spPr>
          <a:xfrm>
            <a:off x="817880" y="3540760"/>
            <a:ext cx="9130030" cy="835660"/>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a:t>
            </a: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a:t>
            </a:r>
            <a:r>
              <a:rPr sz="2400" b="1">
                <a:latin typeface="楷体" panose="02010609060101010101" pitchFamily="49" charset="-122"/>
                <a:ea typeface="楷体" panose="02010609060101010101" pitchFamily="49" charset="-122"/>
                <a:cs typeface="楷体" panose="02010609060101010101" pitchFamily="49" charset="-122"/>
                <a:sym typeface="+mn-ea"/>
              </a:rPr>
              <a:t>×××</a:t>
            </a:r>
            <a:r>
              <a:rPr lang="zh-CN" sz="2400" b="1">
                <a:latin typeface="楷体" panose="02010609060101010101" pitchFamily="49" charset="-122"/>
                <a:ea typeface="楷体" panose="02010609060101010101" pitchFamily="49" charset="-122"/>
                <a:cs typeface="楷体" panose="02010609060101010101" pitchFamily="49" charset="-122"/>
                <a:sym typeface="+mn-ea"/>
              </a:rPr>
              <a:t>诉</a:t>
            </a:r>
            <a:r>
              <a:rPr sz="2400" b="1">
                <a:latin typeface="楷体" panose="02010609060101010101" pitchFamily="49" charset="-122"/>
                <a:ea typeface="楷体" panose="02010609060101010101" pitchFamily="49" charset="-122"/>
                <a:cs typeface="楷体" panose="02010609060101010101" pitchFamily="49" charset="-122"/>
                <a:sym typeface="+mn-ea"/>
              </a:rPr>
              <a:t>×××</a:t>
            </a:r>
            <a:r>
              <a:rPr lang="zh-CN" sz="2400" b="1">
                <a:latin typeface="楷体" panose="02010609060101010101" pitchFamily="49" charset="-122"/>
                <a:ea typeface="楷体" panose="02010609060101010101" pitchFamily="49" charset="-122"/>
                <a:cs typeface="楷体" panose="02010609060101010101" pitchFamily="49" charset="-122"/>
                <a:sym typeface="+mn-ea"/>
              </a:rPr>
              <a:t>等</a:t>
            </a:r>
            <a:r>
              <a:rPr lang="en-US" sz="2400" b="1">
                <a:latin typeface="楷体" panose="02010609060101010101" pitchFamily="49" charset="-122"/>
                <a:ea typeface="楷体" panose="02010609060101010101" pitchFamily="49" charset="-122"/>
                <a:cs typeface="楷体" panose="02010609060101010101" pitchFamily="49" charset="-122"/>
                <a:sym typeface="+mn-ea"/>
              </a:rPr>
              <a:t>5</a:t>
            </a:r>
            <a:r>
              <a:rPr lang="zh-CN" altLang="en-US" sz="2400" b="1">
                <a:latin typeface="楷体" panose="02010609060101010101" pitchFamily="49" charset="-122"/>
                <a:ea typeface="楷体" panose="02010609060101010101" pitchFamily="49" charset="-122"/>
                <a:cs typeface="楷体" panose="02010609060101010101" pitchFamily="49" charset="-122"/>
                <a:sym typeface="+mn-ea"/>
              </a:rPr>
              <a:t>人关于合同纠纷一案的民事起诉状</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7" name="内容占位符 6"/>
          <p:cNvSpPr>
            <a:spLocks noGrp="1"/>
          </p:cNvSpPr>
          <p:nvPr>
            <p:ph idx="1"/>
          </p:nvPr>
        </p:nvSpPr>
        <p:spPr>
          <a:xfrm>
            <a:off x="925195" y="1384300"/>
            <a:ext cx="8754110" cy="1447800"/>
          </a:xfrm>
          <a:ln w="12700">
            <a:solidFill>
              <a:srgbClr val="993366"/>
            </a:solidFill>
            <a:prstDash val="lgDashDotDot"/>
          </a:ln>
        </p:spPr>
        <p:txBody>
          <a:bodyPr/>
          <a:lstStyle/>
          <a:p>
            <a:pPr>
              <a:lnSpc>
                <a:spcPct val="110000"/>
              </a:lnSpc>
            </a:pPr>
            <a:r>
              <a:rPr lang="en-US" b="1">
                <a:cs typeface="楷体" panose="02010609060101010101" pitchFamily="49" charset="-122"/>
              </a:rPr>
              <a:t>27.</a:t>
            </a:r>
            <a:r>
              <a:rPr b="1">
                <a:cs typeface="楷体" panose="02010609060101010101" pitchFamily="49" charset="-122"/>
              </a:rPr>
              <a:t>×××拟向人民法院起诉×××等5人的合同纠纷，该起诉状的标题是：</a:t>
            </a:r>
            <a:endParaRPr b="1">
              <a:cs typeface="楷体" panose="02010609060101010101" pitchFamily="49" charset="-122"/>
            </a:endParaRPr>
          </a:p>
        </p:txBody>
      </p:sp>
      <p:grpSp>
        <p:nvGrpSpPr>
          <p:cNvPr id="118" name="组合 117"/>
          <p:cNvGrpSpPr/>
          <p:nvPr/>
        </p:nvGrpSpPr>
        <p:grpSpPr>
          <a:xfrm>
            <a:off x="4065905" y="338455"/>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6" name="文本框 5"/>
          <p:cNvSpPr txBox="1"/>
          <p:nvPr/>
        </p:nvSpPr>
        <p:spPr>
          <a:xfrm>
            <a:off x="925195" y="2606040"/>
            <a:ext cx="7601585" cy="2461260"/>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此致</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sz="2000" b="1">
                <a:latin typeface="楷体" panose="02010609060101010101" pitchFamily="49" charset="-122"/>
                <a:ea typeface="楷体" panose="02010609060101010101" pitchFamily="49" charset="-122"/>
                <a:cs typeface="楷体" panose="02010609060101010101" pitchFamily="49" charset="-122"/>
                <a:sym typeface="+mn-ea"/>
              </a:rPr>
              <a:t>××人民法院</a:t>
            </a:r>
            <a:endParaRPr lang="zh-CN"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sz="2000" b="1">
                <a:latin typeface="楷体" panose="02010609060101010101" pitchFamily="49" charset="-122"/>
                <a:ea typeface="楷体" panose="02010609060101010101" pitchFamily="49" charset="-122"/>
                <a:cs typeface="楷体" panose="02010609060101010101" pitchFamily="49" charset="-122"/>
                <a:sym typeface="+mn-ea"/>
              </a:rPr>
              <a:t>                                         原告人：×××</a:t>
            </a:r>
            <a:endParaRPr lang="zh-CN"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sz="2000" b="1">
                <a:latin typeface="楷体" panose="02010609060101010101" pitchFamily="49" charset="-122"/>
                <a:ea typeface="楷体" panose="02010609060101010101" pitchFamily="49" charset="-122"/>
                <a:cs typeface="楷体" panose="02010609060101010101" pitchFamily="49" charset="-122"/>
                <a:sym typeface="+mn-ea"/>
              </a:rPr>
              <a:t>                                         </a:t>
            </a:r>
            <a:r>
              <a:rPr lang="zh-CN" sz="2000" b="1">
                <a:latin typeface="楷体" panose="02010609060101010101" pitchFamily="49" charset="-122"/>
                <a:ea typeface="楷体" panose="02010609060101010101" pitchFamily="49" charset="-122"/>
                <a:cs typeface="楷体" panose="02010609060101010101" pitchFamily="49" charset="-122"/>
                <a:sym typeface="+mn-ea"/>
              </a:rPr>
              <a:t>××年×月×日</a:t>
            </a:r>
            <a:r>
              <a:rPr lang="zh-CN" sz="2000" b="1">
                <a:latin typeface="楷体" panose="02010609060101010101" pitchFamily="49" charset="-122"/>
                <a:ea typeface="楷体" panose="02010609060101010101" pitchFamily="49" charset="-122"/>
                <a:cs typeface="楷体" panose="02010609060101010101" pitchFamily="49" charset="-122"/>
                <a:sym typeface="+mn-ea"/>
              </a:rPr>
              <a:t> </a:t>
            </a:r>
            <a:endParaRPr lang="zh-CN"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sz="2000" b="1">
                <a:latin typeface="楷体" panose="02010609060101010101" pitchFamily="49" charset="-122"/>
                <a:ea typeface="楷体" panose="02010609060101010101" pitchFamily="49" charset="-122"/>
                <a:cs typeface="楷体" panose="02010609060101010101" pitchFamily="49" charset="-122"/>
                <a:sym typeface="+mn-ea"/>
              </a:rPr>
              <a:t>附：本诉状副本××份</a:t>
            </a:r>
            <a:endParaRPr lang="zh-CN"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sz="2000" b="1">
                <a:latin typeface="楷体" panose="02010609060101010101" pitchFamily="49" charset="-122"/>
                <a:ea typeface="楷体" panose="02010609060101010101" pitchFamily="49" charset="-122"/>
                <a:cs typeface="楷体" panose="02010609060101010101" pitchFamily="49" charset="-122"/>
                <a:sym typeface="+mn-ea"/>
              </a:rPr>
              <a:t>         </a:t>
            </a:r>
            <a:endParaRPr lang="zh-CN" sz="20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7" name="内容占位符 6"/>
          <p:cNvSpPr>
            <a:spLocks noGrp="1"/>
          </p:cNvSpPr>
          <p:nvPr>
            <p:ph idx="1"/>
          </p:nvPr>
        </p:nvSpPr>
        <p:spPr>
          <a:xfrm>
            <a:off x="925195" y="1348105"/>
            <a:ext cx="8754110" cy="585470"/>
          </a:xfrm>
          <a:ln w="12700">
            <a:solidFill>
              <a:srgbClr val="993366"/>
            </a:solidFill>
            <a:prstDash val="lgDashDotDot"/>
          </a:ln>
        </p:spPr>
        <p:txBody>
          <a:bodyPr/>
          <a:lstStyle/>
          <a:p>
            <a:pPr>
              <a:lnSpc>
                <a:spcPct val="110000"/>
              </a:lnSpc>
            </a:pPr>
            <a:r>
              <a:rPr b="1">
                <a:cs typeface="楷体" panose="02010609060101010101" pitchFamily="49" charset="-122"/>
              </a:rPr>
              <a:t>28.图示个人起诉的民事起诉状的文尾格式。</a:t>
            </a:r>
            <a:endParaRPr b="1">
              <a:cs typeface="楷体" panose="02010609060101010101" pitchFamily="49" charset="-122"/>
            </a:endParaRPr>
          </a:p>
        </p:txBody>
      </p:sp>
      <p:grpSp>
        <p:nvGrpSpPr>
          <p:cNvPr id="118" name="组合 117"/>
          <p:cNvGrpSpPr/>
          <p:nvPr/>
        </p:nvGrpSpPr>
        <p:grpSpPr>
          <a:xfrm>
            <a:off x="4074160" y="299720"/>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spTree>
    <p:custDataLst>
      <p:tags r:id="rId1"/>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25195" y="473075"/>
            <a:ext cx="1494155" cy="683895"/>
          </a:xfrm>
          <a:solidFill>
            <a:srgbClr val="FFC000"/>
          </a:solidFill>
        </p:spPr>
        <p:txBody>
          <a:bodyPr/>
          <a:lstStyle/>
          <a:p>
            <a:pPr algn="l"/>
            <a:r>
              <a:rPr lang="zh-CN" altLang="en-US" sz="3200">
                <a:sym typeface="+mn-ea"/>
              </a:rPr>
              <a:t>操作题</a:t>
            </a:r>
            <a:endParaRPr lang="zh-CN" altLang="en-US" sz="3200"/>
          </a:p>
        </p:txBody>
      </p:sp>
      <p:sp>
        <p:nvSpPr>
          <p:cNvPr id="6" name="文本框 5"/>
          <p:cNvSpPr txBox="1"/>
          <p:nvPr/>
        </p:nvSpPr>
        <p:spPr>
          <a:xfrm>
            <a:off x="1977390" y="4425315"/>
            <a:ext cx="5302885" cy="768350"/>
          </a:xfrm>
          <a:prstGeom prst="rect">
            <a:avLst/>
          </a:prstGeom>
          <a:noFill/>
        </p:spPr>
        <p:txBody>
          <a:bodyPr wrap="square" rtlCol="0" anchor="t">
            <a:spAutoFit/>
          </a:bodyPr>
          <a:lstStyle/>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答：</a:t>
            </a:r>
            <a:endParaRPr lang="zh-CN" altLang="en-US" sz="2000" b="1">
              <a:latin typeface="楷体" panose="02010609060101010101" pitchFamily="49" charset="-122"/>
              <a:ea typeface="楷体" panose="02010609060101010101" pitchFamily="49" charset="-122"/>
              <a:cs typeface="楷体" panose="02010609060101010101" pitchFamily="49" charset="-122"/>
              <a:sym typeface="+mn-ea"/>
            </a:endParaRPr>
          </a:p>
          <a:p>
            <a:pPr>
              <a:lnSpc>
                <a:spcPct val="110000"/>
              </a:lnSpc>
            </a:pPr>
            <a:r>
              <a:rPr lang="zh-CN" altLang="en-US" sz="2000" b="1">
                <a:latin typeface="楷体" panose="02010609060101010101" pitchFamily="49" charset="-122"/>
                <a:ea typeface="楷体" panose="02010609060101010101" pitchFamily="49" charset="-122"/>
                <a:cs typeface="楷体" panose="02010609060101010101" pitchFamily="49" charset="-122"/>
                <a:sym typeface="+mn-ea"/>
              </a:rPr>
              <a:t>   中华人民共和国国务院令 </a:t>
            </a:r>
            <a:endParaRPr lang="zh-CN" altLang="en-US" sz="2400" b="1">
              <a:latin typeface="楷体" panose="02010609060101010101" pitchFamily="49" charset="-122"/>
              <a:ea typeface="楷体" panose="02010609060101010101" pitchFamily="49" charset="-122"/>
              <a:cs typeface="楷体" panose="02010609060101010101" pitchFamily="49" charset="-122"/>
              <a:sym typeface="+mn-ea"/>
            </a:endParaRPr>
          </a:p>
        </p:txBody>
      </p:sp>
      <p:sp>
        <p:nvSpPr>
          <p:cNvPr id="7" name="内容占位符 6"/>
          <p:cNvSpPr>
            <a:spLocks noGrp="1"/>
          </p:cNvSpPr>
          <p:nvPr>
            <p:ph idx="1"/>
          </p:nvPr>
        </p:nvSpPr>
        <p:spPr>
          <a:xfrm>
            <a:off x="925195" y="1241425"/>
            <a:ext cx="8754110" cy="2658745"/>
          </a:xfrm>
          <a:ln w="12700">
            <a:solidFill>
              <a:srgbClr val="993366"/>
            </a:solidFill>
            <a:prstDash val="lgDashDotDot"/>
          </a:ln>
        </p:spPr>
        <p:txBody>
          <a:bodyPr/>
          <a:lstStyle/>
          <a:p>
            <a:pPr>
              <a:lnSpc>
                <a:spcPct val="110000"/>
              </a:lnSpc>
            </a:pPr>
            <a:r>
              <a:rPr b="1">
                <a:cs typeface="楷体" panose="02010609060101010101" pitchFamily="49" charset="-122"/>
              </a:rPr>
              <a:t>29.材料：</a:t>
            </a:r>
            <a:endParaRPr b="1">
              <a:cs typeface="楷体" panose="02010609060101010101" pitchFamily="49" charset="-122"/>
            </a:endParaRPr>
          </a:p>
          <a:p>
            <a:pPr>
              <a:lnSpc>
                <a:spcPct val="110000"/>
              </a:lnSpc>
            </a:pPr>
            <a:r>
              <a:rPr b="1">
                <a:cs typeface="楷体" panose="02010609060101010101" pitchFamily="49" charset="-122"/>
              </a:rPr>
              <a:t>××年×月×日，×省××市××县举行×××高速公路在该县通车仪式，××县主要领导拉自决定，让本县部分中、小学校停课参加通车仪式，近千名中小学生在风雪天等候长达二小时，致使部分中小学生生病，学生家长和群众极为愤慨，致信中央要求坚决制止此类现象。</a:t>
            </a:r>
            <a:r>
              <a:rPr b="1">
                <a:solidFill>
                  <a:srgbClr val="002060"/>
                </a:solidFill>
                <a:cs typeface="楷体" panose="02010609060101010101" pitchFamily="49" charset="-122"/>
              </a:rPr>
              <a:t>国务院办公厅</a:t>
            </a:r>
            <a:r>
              <a:rPr b="1">
                <a:cs typeface="楷体" panose="02010609060101010101" pitchFamily="49" charset="-122"/>
              </a:rPr>
              <a:t>就此情况发出公文。</a:t>
            </a:r>
            <a:endParaRPr b="1">
              <a:cs typeface="楷体" panose="02010609060101010101" pitchFamily="49" charset="-122"/>
            </a:endParaRPr>
          </a:p>
        </p:txBody>
      </p:sp>
      <p:grpSp>
        <p:nvGrpSpPr>
          <p:cNvPr id="118" name="组合 117"/>
          <p:cNvGrpSpPr/>
          <p:nvPr/>
        </p:nvGrpSpPr>
        <p:grpSpPr>
          <a:xfrm>
            <a:off x="3971290" y="308610"/>
            <a:ext cx="1042670" cy="818594"/>
            <a:chOff x="5061803" y="-17621"/>
            <a:chExt cx="1042670" cy="818769"/>
          </a:xfrm>
        </p:grpSpPr>
        <p:cxnSp>
          <p:nvCxnSpPr>
            <p:cNvPr id="119" name="直接箭头连接符 118"/>
            <p:cNvCxnSpPr/>
            <p:nvPr/>
          </p:nvCxnSpPr>
          <p:spPr>
            <a:xfrm>
              <a:off x="5061803" y="426339"/>
              <a:ext cx="1042670" cy="635"/>
            </a:xfrm>
            <a:prstGeom prst="straightConnector1">
              <a:avLst/>
            </a:prstGeom>
            <a:ln w="28575">
              <a:solidFill>
                <a:srgbClr val="AC1257"/>
              </a:solidFill>
              <a:tailEnd type="triangle"/>
            </a:ln>
          </p:spPr>
          <p:style>
            <a:lnRef idx="1">
              <a:srgbClr val="004B7D"/>
            </a:lnRef>
            <a:fillRef idx="0">
              <a:srgbClr val="004B7D"/>
            </a:fillRef>
            <a:effectRef idx="0">
              <a:srgbClr val="004B7D"/>
            </a:effectRef>
            <a:fontRef idx="minor">
              <a:sysClr val="windowText" lastClr="000000"/>
            </a:fontRef>
          </p:style>
        </p:cxnSp>
        <p:grpSp>
          <p:nvGrpSpPr>
            <p:cNvPr id="120" name="组合 119"/>
            <p:cNvGrpSpPr/>
            <p:nvPr/>
          </p:nvGrpSpPr>
          <p:grpSpPr>
            <a:xfrm>
              <a:off x="5198768" y="-17621"/>
              <a:ext cx="650502" cy="818769"/>
              <a:chOff x="6973447" y="-30589"/>
              <a:chExt cx="650502" cy="818769"/>
            </a:xfrm>
          </p:grpSpPr>
          <p:sp>
            <p:nvSpPr>
              <p:cNvPr id="121" name="矩形 120"/>
              <p:cNvSpPr/>
              <p:nvPr/>
            </p:nvSpPr>
            <p:spPr>
              <a:xfrm>
                <a:off x="6983869" y="419801"/>
                <a:ext cx="640080" cy="368379"/>
              </a:xfrm>
              <a:prstGeom prst="rect">
                <a:avLst/>
              </a:prstGeom>
            </p:spPr>
            <p:txBody>
              <a:bodyPr wrap="none">
                <a:spAutoFit/>
              </a:bodyPr>
              <a:lstStyle/>
              <a:p>
                <a:r>
                  <a:rPr lang="en-US" altLang="zh-CN" dirty="0" smtClean="0">
                    <a:latin typeface="楷体" panose="02010609060101010101" pitchFamily="49" charset="-122"/>
                    <a:ea typeface="楷体" panose="02010609060101010101" pitchFamily="49" charset="-122"/>
                  </a:rPr>
                  <a:t>1410</a:t>
                </a:r>
                <a:endParaRPr lang="en-US" altLang="zh-CN" dirty="0" smtClean="0">
                  <a:latin typeface="楷体" panose="02010609060101010101" pitchFamily="49" charset="-122"/>
                  <a:ea typeface="楷体" panose="02010609060101010101" pitchFamily="49" charset="-122"/>
                </a:endParaRPr>
              </a:p>
            </p:txBody>
          </p:sp>
          <p:sp>
            <p:nvSpPr>
              <p:cNvPr id="122" name="矩形 121"/>
              <p:cNvSpPr/>
              <p:nvPr/>
            </p:nvSpPr>
            <p:spPr>
              <a:xfrm>
                <a:off x="6973447" y="-30589"/>
                <a:ext cx="650502" cy="368379"/>
              </a:xfrm>
              <a:prstGeom prst="rect">
                <a:avLst/>
              </a:prstGeom>
            </p:spPr>
            <p:txBody>
              <a:bodyPr wrap="none">
                <a:spAutoFit/>
              </a:bodyPr>
              <a:lstStyle/>
              <a:p>
                <a:r>
                  <a:rPr lang="zh-CN" altLang="en-US" dirty="0" smtClean="0">
                    <a:latin typeface="楷体" panose="02010609060101010101" pitchFamily="49" charset="-122"/>
                    <a:ea typeface="楷体" panose="02010609060101010101" pitchFamily="49" charset="-122"/>
                  </a:rPr>
                  <a:t>操作题</a:t>
                </a:r>
                <a:endParaRPr lang="zh-CN" altLang="en-US" dirty="0" smtClean="0">
                  <a:latin typeface="楷体" panose="02010609060101010101" pitchFamily="49" charset="-122"/>
                  <a:ea typeface="楷体" panose="02010609060101010101" pitchFamily="49" charset="-122"/>
                </a:endParaRPr>
              </a:p>
            </p:txBody>
          </p:sp>
          <p:sp>
            <p:nvSpPr>
              <p:cNvPr id="123" name="等腰三角形 122"/>
              <p:cNvSpPr/>
              <p:nvPr/>
            </p:nvSpPr>
            <p:spPr>
              <a:xfrm>
                <a:off x="7250857" y="342278"/>
                <a:ext cx="118765" cy="118765"/>
              </a:xfrm>
              <a:prstGeom prst="triangle">
                <a:avLst/>
              </a:prstGeom>
              <a:ln>
                <a:solidFill>
                  <a:srgbClr val="AC1257"/>
                </a:solidFill>
              </a:ln>
            </p:spPr>
            <p:style>
              <a:lnRef idx="2">
                <a:srgbClr val="004B7D"/>
              </a:lnRef>
              <a:fillRef idx="1">
                <a:sysClr val="window" lastClr="FFFFFF"/>
              </a:fillRef>
              <a:effectRef idx="0">
                <a:srgbClr val="004B7D"/>
              </a:effectRef>
              <a:fontRef idx="minor">
                <a:sysClr val="windowText" lastClr="000000"/>
              </a:fontRef>
            </p:style>
            <p:txBody>
              <a:bodyPr rtlCol="0" anchor="ctr"/>
              <a:lstStyle/>
              <a:p>
                <a:pPr algn="ctr"/>
                <a:endParaRPr lang="zh-CN" altLang="en-US">
                  <a:solidFill>
                    <a:sysClr val="windowText" lastClr="000000"/>
                  </a:solidFill>
                  <a:latin typeface="楷体" panose="02010609060101010101" pitchFamily="49" charset="-122"/>
                  <a:ea typeface="楷体" panose="02010609060101010101" pitchFamily="49" charset="-122"/>
                </a:endParaRPr>
              </a:p>
            </p:txBody>
          </p:sp>
        </p:grpSp>
      </p:grpSp>
      <p:pic>
        <p:nvPicPr>
          <p:cNvPr id="5" name="图片 4"/>
          <p:cNvPicPr>
            <a:picLocks noChangeAspect="1"/>
          </p:cNvPicPr>
          <p:nvPr/>
        </p:nvPicPr>
        <p:blipFill>
          <a:blip r:embed="rId1"/>
          <a:stretch>
            <a:fillRect/>
          </a:stretch>
        </p:blipFill>
        <p:spPr>
          <a:xfrm>
            <a:off x="9785985" y="1156970"/>
            <a:ext cx="2034540" cy="3268345"/>
          </a:xfrm>
          <a:prstGeom prst="rect">
            <a:avLst/>
          </a:prstGeom>
        </p:spPr>
      </p:pic>
    </p:spTree>
    <p:custDataLst>
      <p:tags r:id="rId2"/>
    </p:custData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4" presetClass="entr" presetSubtype="0" accel="10000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strVal val="#ppt_w*0.05"/>
                                          </p:val>
                                        </p:tav>
                                        <p:tav tm="100000">
                                          <p:val>
                                            <p:strVal val="#ppt_w"/>
                                          </p:val>
                                        </p:tav>
                                      </p:tavLst>
                                    </p:anim>
                                    <p:anim calcmode="lin" valueType="num">
                                      <p:cBhvr>
                                        <p:cTn id="12" dur="500" fill="hold"/>
                                        <p:tgtEl>
                                          <p:spTgt spid="5"/>
                                        </p:tgtEl>
                                        <p:attrNameLst>
                                          <p:attrName>ppt_h</p:attrName>
                                        </p:attrNameLst>
                                      </p:cBhvr>
                                      <p:tavLst>
                                        <p:tav tm="0">
                                          <p:val>
                                            <p:strVal val="#ppt_h"/>
                                          </p:val>
                                        </p:tav>
                                        <p:tav tm="100000">
                                          <p:val>
                                            <p:strVal val="#ppt_h"/>
                                          </p:val>
                                        </p:tav>
                                      </p:tavLst>
                                    </p:anim>
                                    <p:anim calcmode="lin" valueType="num">
                                      <p:cBhvr>
                                        <p:cTn id="13" dur="500" fill="hold"/>
                                        <p:tgtEl>
                                          <p:spTgt spid="5"/>
                                        </p:tgtEl>
                                        <p:attrNameLst>
                                          <p:attrName>ppt_x</p:attrName>
                                        </p:attrNameLst>
                                      </p:cBhvr>
                                      <p:tavLst>
                                        <p:tav tm="0">
                                          <p:val>
                                            <p:strVal val="#ppt_x-.2"/>
                                          </p:val>
                                        </p:tav>
                                        <p:tav tm="100000">
                                          <p:val>
                                            <p:strVal val="#ppt_x"/>
                                          </p:val>
                                        </p:tav>
                                      </p:tavLst>
                                    </p:anim>
                                    <p:anim calcmode="lin" valueType="num">
                                      <p:cBhvr>
                                        <p:cTn id="14" dur="500" fill="hold"/>
                                        <p:tgtEl>
                                          <p:spTgt spid="5"/>
                                        </p:tgtEl>
                                        <p:attrNameLst>
                                          <p:attrName>ppt_y</p:attrName>
                                        </p:attrNameLst>
                                      </p:cBhvr>
                                      <p:tavLst>
                                        <p:tav tm="0">
                                          <p:val>
                                            <p:strVal val="#ppt_y"/>
                                          </p:val>
                                        </p:tav>
                                        <p:tav tm="100000">
                                          <p:val>
                                            <p:strVal val="#ppt_y"/>
                                          </p:val>
                                        </p:tav>
                                      </p:tavLst>
                                    </p:anim>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云形 3"/>
          <p:cNvSpPr/>
          <p:nvPr/>
        </p:nvSpPr>
        <p:spPr>
          <a:xfrm>
            <a:off x="4024630" y="1442720"/>
            <a:ext cx="4302125" cy="231521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
        <p:nvSpPr>
          <p:cNvPr id="15362" name="内容占位符 2"/>
          <p:cNvSpPr>
            <a:spLocks noGrp="1"/>
          </p:cNvSpPr>
          <p:nvPr>
            <p:ph idx="1"/>
          </p:nvPr>
        </p:nvSpPr>
        <p:spPr>
          <a:xfrm>
            <a:off x="1120775" y="2286000"/>
            <a:ext cx="9043988" cy="3475038"/>
          </a:xfrm>
        </p:spPr>
        <p:txBody>
          <a:bodyPr anchor="t"/>
          <a:p>
            <a:pPr marL="0" indent="0" algn="ctr">
              <a:lnSpc>
                <a:spcPct val="80000"/>
              </a:lnSpc>
              <a:buNone/>
            </a:pPr>
            <a:r>
              <a:rPr lang="zh-CN" altLang="en-US" sz="4400" b="1">
                <a:latin typeface="楷体" panose="02010609060101010101" pitchFamily="49" charset="-122"/>
                <a:ea typeface="楷体" panose="02010609060101010101" pitchFamily="49" charset="-122"/>
                <a:sym typeface="宋体" panose="02010600030101010101" pitchFamily="2" charset="-122"/>
              </a:rPr>
              <a:t> </a:t>
            </a:r>
            <a:r>
              <a:rPr lang="zh-CN" altLang="en-US" sz="7200" b="1">
                <a:latin typeface="楷体" panose="02010609060101010101" pitchFamily="49" charset="-122"/>
                <a:ea typeface="楷体" panose="02010609060101010101" pitchFamily="49" charset="-122"/>
              </a:rPr>
              <a:t> 写作题</a:t>
            </a:r>
            <a:r>
              <a:rPr lang="zh-CN" altLang="en-US" sz="4800" b="1">
                <a:latin typeface="楷体" panose="02010609060101010101" pitchFamily="49" charset="-122"/>
                <a:ea typeface="楷体" panose="02010609060101010101" pitchFamily="49" charset="-122"/>
              </a:rPr>
              <a:t> </a:t>
            </a:r>
            <a:r>
              <a:rPr lang="zh-CN" altLang="en-US" sz="4400" b="1">
                <a:latin typeface="楷体" panose="02010609060101010101" pitchFamily="49" charset="-122"/>
                <a:ea typeface="楷体" panose="02010609060101010101" pitchFamily="49" charset="-122"/>
              </a:rPr>
              <a:t>  </a:t>
            </a:r>
            <a:r>
              <a:rPr lang="zh-CN" altLang="en-US" sz="7200" b="1">
                <a:latin typeface="楷体" panose="02010609060101010101" pitchFamily="49" charset="-122"/>
                <a:ea typeface="楷体" panose="02010609060101010101" pitchFamily="49" charset="-122"/>
              </a:rPr>
              <a:t>      </a:t>
            </a:r>
            <a:endParaRPr lang="zh-CN" altLang="en-US" sz="7200" b="1">
              <a:latin typeface="楷体" panose="02010609060101010101" pitchFamily="49" charset="-122"/>
              <a:ea typeface="楷体" panose="02010609060101010101" pitchFamily="49" charset="-122"/>
            </a:endParaRPr>
          </a:p>
          <a:p>
            <a:pPr marL="0" indent="0" algn="ctr">
              <a:lnSpc>
                <a:spcPct val="80000"/>
              </a:lnSpc>
              <a:buNone/>
            </a:pPr>
            <a:r>
              <a:rPr lang="zh-CN" altLang="en-US" sz="7200" b="1">
                <a:latin typeface="楷体" panose="02010609060101010101" pitchFamily="49" charset="-122"/>
                <a:ea typeface="楷体" panose="02010609060101010101" pitchFamily="49" charset="-122"/>
              </a:rPr>
              <a:t>  </a:t>
            </a:r>
            <a:endParaRPr lang="zh-CN" altLang="en-US" sz="7200" b="1">
              <a:latin typeface="楷体" panose="02010609060101010101" pitchFamily="49" charset="-122"/>
              <a:ea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853690" y="441325"/>
            <a:ext cx="3320415" cy="732790"/>
          </a:xfrm>
        </p:spPr>
        <p:txBody>
          <a:bodyPr/>
          <a:p>
            <a:r>
              <a:rPr lang="zh-CN" altLang="en-US" sz="3200" b="1">
                <a:solidFill>
                  <a:srgbClr val="002060"/>
                </a:solidFill>
              </a:rPr>
              <a:t>写作题</a:t>
            </a:r>
            <a:endParaRPr lang="zh-CN" altLang="en-US" sz="3200" b="1">
              <a:solidFill>
                <a:srgbClr val="002060"/>
              </a:solidFill>
            </a:endParaRPr>
          </a:p>
        </p:txBody>
      </p:sp>
      <p:sp>
        <p:nvSpPr>
          <p:cNvPr id="6" name="文本框 5"/>
          <p:cNvSpPr txBox="1"/>
          <p:nvPr/>
        </p:nvSpPr>
        <p:spPr>
          <a:xfrm>
            <a:off x="885190" y="1562735"/>
            <a:ext cx="2099310" cy="521970"/>
          </a:xfrm>
          <a:prstGeom prst="rect">
            <a:avLst/>
          </a:prstGeom>
          <a:noFill/>
        </p:spPr>
        <p:txBody>
          <a:bodyPr wrap="square" rtlCol="0">
            <a:spAutoFit/>
          </a:bodyPr>
          <a:p>
            <a:r>
              <a:rPr lang="zh-CN" altLang="en-US" sz="2800" b="1">
                <a:solidFill>
                  <a:srgbClr val="002060"/>
                </a:solidFill>
                <a:latin typeface="微软雅黑" panose="020B0503020204020204" charset="-122"/>
                <a:ea typeface="微软雅黑" panose="020B0503020204020204" charset="-122"/>
              </a:rPr>
              <a:t>类型一</a:t>
            </a:r>
            <a:endParaRPr lang="zh-CN" altLang="en-US" sz="2800" b="1">
              <a:solidFill>
                <a:srgbClr val="002060"/>
              </a:solidFill>
              <a:latin typeface="微软雅黑" panose="020B0503020204020204" charset="-122"/>
              <a:ea typeface="微软雅黑" panose="020B0503020204020204" charset="-122"/>
            </a:endParaRPr>
          </a:p>
        </p:txBody>
      </p:sp>
      <p:sp>
        <p:nvSpPr>
          <p:cNvPr id="7" name="文本框 6"/>
          <p:cNvSpPr txBox="1"/>
          <p:nvPr/>
        </p:nvSpPr>
        <p:spPr>
          <a:xfrm>
            <a:off x="830580" y="3735070"/>
            <a:ext cx="2099310" cy="521970"/>
          </a:xfrm>
          <a:prstGeom prst="rect">
            <a:avLst/>
          </a:prstGeom>
          <a:noFill/>
        </p:spPr>
        <p:txBody>
          <a:bodyPr wrap="square" rtlCol="0">
            <a:spAutoFit/>
          </a:bodyPr>
          <a:p>
            <a:r>
              <a:rPr lang="zh-CN" altLang="en-US" sz="2800" b="1">
                <a:solidFill>
                  <a:srgbClr val="002060"/>
                </a:solidFill>
                <a:latin typeface="微软雅黑" panose="020B0503020204020204" charset="-122"/>
                <a:ea typeface="微软雅黑" panose="020B0503020204020204" charset="-122"/>
              </a:rPr>
              <a:t>类型二</a:t>
            </a:r>
            <a:endParaRPr lang="zh-CN" altLang="en-US" sz="2800" b="1">
              <a:solidFill>
                <a:srgbClr val="002060"/>
              </a:solidFill>
              <a:latin typeface="微软雅黑" panose="020B0503020204020204" charset="-122"/>
              <a:ea typeface="微软雅黑" panose="020B0503020204020204" charset="-122"/>
            </a:endParaRPr>
          </a:p>
        </p:txBody>
      </p:sp>
      <p:pic>
        <p:nvPicPr>
          <p:cNvPr id="8" name="图片 7"/>
          <p:cNvPicPr>
            <a:picLocks noChangeAspect="1"/>
          </p:cNvPicPr>
          <p:nvPr/>
        </p:nvPicPr>
        <p:blipFill>
          <a:blip r:embed="rId1"/>
          <a:stretch>
            <a:fillRect/>
          </a:stretch>
        </p:blipFill>
        <p:spPr>
          <a:xfrm>
            <a:off x="3420745" y="1174115"/>
            <a:ext cx="6199505" cy="1729105"/>
          </a:xfrm>
          <a:prstGeom prst="rect">
            <a:avLst/>
          </a:prstGeom>
        </p:spPr>
      </p:pic>
      <p:pic>
        <p:nvPicPr>
          <p:cNvPr id="9" name="图片 8"/>
          <p:cNvPicPr>
            <a:picLocks noChangeAspect="1"/>
          </p:cNvPicPr>
          <p:nvPr/>
        </p:nvPicPr>
        <p:blipFill>
          <a:blip r:embed="rId2"/>
          <a:stretch>
            <a:fillRect/>
          </a:stretch>
        </p:blipFill>
        <p:spPr>
          <a:xfrm>
            <a:off x="3420745" y="3153410"/>
            <a:ext cx="6098540" cy="1685290"/>
          </a:xfrm>
          <a:prstGeom prst="rect">
            <a:avLst/>
          </a:prstGeom>
        </p:spPr>
      </p:pic>
      <p:sp>
        <p:nvSpPr>
          <p:cNvPr id="15" name="文本框 14"/>
          <p:cNvSpPr txBox="1"/>
          <p:nvPr/>
        </p:nvSpPr>
        <p:spPr>
          <a:xfrm>
            <a:off x="885190" y="5001260"/>
            <a:ext cx="2208530" cy="681990"/>
          </a:xfrm>
          <a:prstGeom prst="rect">
            <a:avLst/>
          </a:prstGeom>
          <a:noFill/>
        </p:spPr>
        <p:txBody>
          <a:bodyPr wrap="square" rtlCol="0">
            <a:spAutoFit/>
          </a:bodyPr>
          <a:p>
            <a:pPr>
              <a:lnSpc>
                <a:spcPct val="120000"/>
              </a:lnSpc>
            </a:pPr>
            <a:r>
              <a:rPr lang="zh-CN" altLang="en-US" sz="3200" b="1">
                <a:solidFill>
                  <a:srgbClr val="C00000"/>
                </a:solidFill>
                <a:latin typeface="微软雅黑" panose="020B0503020204020204" charset="-122"/>
                <a:ea typeface="微软雅黑" panose="020B0503020204020204" charset="-122"/>
              </a:rPr>
              <a:t>卷面整洁</a:t>
            </a:r>
            <a:endParaRPr lang="zh-CN" altLang="en-US" sz="3200" b="1">
              <a:solidFill>
                <a:srgbClr val="C00000"/>
              </a:solidFill>
              <a:latin typeface="微软雅黑" panose="020B0503020204020204" charset="-122"/>
              <a:ea typeface="微软雅黑" panose="020B0503020204020204" charset="-122"/>
            </a:endParaRPr>
          </a:p>
        </p:txBody>
      </p:sp>
      <p:sp>
        <p:nvSpPr>
          <p:cNvPr id="12" name="文本框 11"/>
          <p:cNvSpPr txBox="1"/>
          <p:nvPr/>
        </p:nvSpPr>
        <p:spPr>
          <a:xfrm>
            <a:off x="3653155" y="5001260"/>
            <a:ext cx="4495165" cy="681990"/>
          </a:xfrm>
          <a:prstGeom prst="rect">
            <a:avLst/>
          </a:prstGeom>
          <a:noFill/>
        </p:spPr>
        <p:txBody>
          <a:bodyPr wrap="square" rtlCol="0">
            <a:spAutoFit/>
          </a:bodyPr>
          <a:p>
            <a:pPr>
              <a:lnSpc>
                <a:spcPct val="120000"/>
              </a:lnSpc>
            </a:pPr>
            <a:r>
              <a:rPr lang="zh-CN" altLang="en-US" sz="3200" b="1">
                <a:solidFill>
                  <a:srgbClr val="C00000"/>
                </a:solidFill>
                <a:latin typeface="微软雅黑" panose="020B0503020204020204" charset="-122"/>
                <a:ea typeface="微软雅黑" panose="020B0503020204020204" charset="-122"/>
              </a:rPr>
              <a:t>字数一定要写够！！！</a:t>
            </a:r>
            <a:endParaRPr lang="zh-CN" altLang="en-US" sz="3200" b="1">
              <a:solidFill>
                <a:srgbClr val="C00000"/>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strVal val="#ppt_w*0.05"/>
                                          </p:val>
                                        </p:tav>
                                        <p:tav tm="100000">
                                          <p:val>
                                            <p:strVal val="#ppt_w"/>
                                          </p:val>
                                        </p:tav>
                                      </p:tavLst>
                                    </p:anim>
                                    <p:anim calcmode="lin" valueType="num">
                                      <p:cBhvr>
                                        <p:cTn id="8" dur="500" fill="hold"/>
                                        <p:tgtEl>
                                          <p:spTgt spid="15"/>
                                        </p:tgtEl>
                                        <p:attrNameLst>
                                          <p:attrName>ppt_h</p:attrName>
                                        </p:attrNameLst>
                                      </p:cBhvr>
                                      <p:tavLst>
                                        <p:tav tm="0">
                                          <p:val>
                                            <p:strVal val="#ppt_h"/>
                                          </p:val>
                                        </p:tav>
                                        <p:tav tm="100000">
                                          <p:val>
                                            <p:strVal val="#ppt_h"/>
                                          </p:val>
                                        </p:tav>
                                      </p:tavLst>
                                    </p:anim>
                                    <p:anim calcmode="lin" valueType="num">
                                      <p:cBhvr>
                                        <p:cTn id="9" dur="500" fill="hold"/>
                                        <p:tgtEl>
                                          <p:spTgt spid="15"/>
                                        </p:tgtEl>
                                        <p:attrNameLst>
                                          <p:attrName>ppt_x</p:attrName>
                                        </p:attrNameLst>
                                      </p:cBhvr>
                                      <p:tavLst>
                                        <p:tav tm="0">
                                          <p:val>
                                            <p:strVal val="#ppt_x-.2"/>
                                          </p:val>
                                        </p:tav>
                                        <p:tav tm="100000">
                                          <p:val>
                                            <p:strVal val="#ppt_x"/>
                                          </p:val>
                                        </p:tav>
                                      </p:tavLst>
                                    </p:anim>
                                    <p:anim calcmode="lin" valueType="num">
                                      <p:cBhvr>
                                        <p:cTn id="10" dur="500" fill="hold"/>
                                        <p:tgtEl>
                                          <p:spTgt spid="15"/>
                                        </p:tgtEl>
                                        <p:attrNameLst>
                                          <p:attrName>ppt_y</p:attrName>
                                        </p:attrNameLst>
                                      </p:cBhvr>
                                      <p:tavLst>
                                        <p:tav tm="0">
                                          <p:val>
                                            <p:strVal val="#ppt_y"/>
                                          </p:val>
                                        </p:tav>
                                        <p:tav tm="100000">
                                          <p:val>
                                            <p:strVal val="#ppt_y"/>
                                          </p:val>
                                        </p:tav>
                                      </p:tavLst>
                                    </p:anim>
                                    <p:animEffect transition="in" filter="fade">
                                      <p:cBhvr>
                                        <p:cTn id="11" dur="500"/>
                                        <p:tgtEl>
                                          <p:spTgt spid="15"/>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p:cTn id="16" dur="500" fill="hold"/>
                                        <p:tgtEl>
                                          <p:spTgt spid="12"/>
                                        </p:tgtEl>
                                        <p:attrNameLst>
                                          <p:attrName>ppt_w</p:attrName>
                                        </p:attrNameLst>
                                      </p:cBhvr>
                                      <p:tavLst>
                                        <p:tav tm="0">
                                          <p:val>
                                            <p:strVal val="#ppt_w*0.05"/>
                                          </p:val>
                                        </p:tav>
                                        <p:tav tm="100000">
                                          <p:val>
                                            <p:strVal val="#ppt_w"/>
                                          </p:val>
                                        </p:tav>
                                      </p:tavLst>
                                    </p:anim>
                                    <p:anim calcmode="lin" valueType="num">
                                      <p:cBhvr>
                                        <p:cTn id="17" dur="500" fill="hold"/>
                                        <p:tgtEl>
                                          <p:spTgt spid="12"/>
                                        </p:tgtEl>
                                        <p:attrNameLst>
                                          <p:attrName>ppt_h</p:attrName>
                                        </p:attrNameLst>
                                      </p:cBhvr>
                                      <p:tavLst>
                                        <p:tav tm="0">
                                          <p:val>
                                            <p:strVal val="#ppt_h"/>
                                          </p:val>
                                        </p:tav>
                                        <p:tav tm="100000">
                                          <p:val>
                                            <p:strVal val="#ppt_h"/>
                                          </p:val>
                                        </p:tav>
                                      </p:tavLst>
                                    </p:anim>
                                    <p:anim calcmode="lin" valueType="num">
                                      <p:cBhvr>
                                        <p:cTn id="18" dur="500" fill="hold"/>
                                        <p:tgtEl>
                                          <p:spTgt spid="12"/>
                                        </p:tgtEl>
                                        <p:attrNameLst>
                                          <p:attrName>ppt_x</p:attrName>
                                        </p:attrNameLst>
                                      </p:cBhvr>
                                      <p:tavLst>
                                        <p:tav tm="0">
                                          <p:val>
                                            <p:strVal val="#ppt_x-.2"/>
                                          </p:val>
                                        </p:tav>
                                        <p:tav tm="100000">
                                          <p:val>
                                            <p:strVal val="#ppt_x"/>
                                          </p:val>
                                        </p:tav>
                                      </p:tavLst>
                                    </p:anim>
                                    <p:anim calcmode="lin" valueType="num">
                                      <p:cBhvr>
                                        <p:cTn id="19" dur="500" fill="hold"/>
                                        <p:tgtEl>
                                          <p:spTgt spid="12"/>
                                        </p:tgtEl>
                                        <p:attrNameLst>
                                          <p:attrName>ppt_y</p:attrName>
                                        </p:attrNameLst>
                                      </p:cBhvr>
                                      <p:tavLst>
                                        <p:tav tm="0">
                                          <p:val>
                                            <p:strVal val="#ppt_y"/>
                                          </p:val>
                                        </p:tav>
                                        <p:tav tm="100000">
                                          <p:val>
                                            <p:strVal val="#ppt_y"/>
                                          </p:val>
                                        </p:tav>
                                      </p:tavLst>
                                    </p:anim>
                                    <p:animEffect transition="in" filter="fade">
                                      <p:cBhvr>
                                        <p:cTn id="2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2"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6725" y="586105"/>
            <a:ext cx="2064385" cy="556895"/>
          </a:xfrm>
        </p:spPr>
        <p:txBody>
          <a:bodyPr/>
          <a:lstStyle/>
          <a:p>
            <a:r>
              <a:rPr lang="zh-CN" altLang="en-US" sz="3600" b="1">
                <a:solidFill>
                  <a:srgbClr val="002060"/>
                </a:solidFill>
              </a:rPr>
              <a:t>解题思路</a:t>
            </a:r>
            <a:endParaRPr lang="zh-CN" altLang="en-US" sz="3600" b="1">
              <a:solidFill>
                <a:srgbClr val="002060"/>
              </a:solidFill>
            </a:endParaRPr>
          </a:p>
        </p:txBody>
      </p:sp>
      <p:grpSp>
        <p:nvGrpSpPr>
          <p:cNvPr id="12" name="组合 11"/>
          <p:cNvGrpSpPr/>
          <p:nvPr/>
        </p:nvGrpSpPr>
        <p:grpSpPr>
          <a:xfrm>
            <a:off x="4906010" y="1362710"/>
            <a:ext cx="4839335" cy="460375"/>
            <a:chOff x="7726" y="2146"/>
            <a:chExt cx="7621" cy="725"/>
          </a:xfrm>
        </p:grpSpPr>
        <p:cxnSp>
          <p:nvCxnSpPr>
            <p:cNvPr id="6" name="直接箭头连接符 5"/>
            <p:cNvCxnSpPr/>
            <p:nvPr/>
          </p:nvCxnSpPr>
          <p:spPr>
            <a:xfrm flipV="1">
              <a:off x="7726" y="2488"/>
              <a:ext cx="1842" cy="42"/>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9725" y="2146"/>
              <a:ext cx="5622"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看看要求的内容</a:t>
              </a:r>
              <a:endParaRPr lang="zh-CN" altLang="en-US" sz="2400" b="1">
                <a:latin typeface="楷体" panose="02010609060101010101" pitchFamily="49" charset="-122"/>
                <a:ea typeface="楷体" panose="02010609060101010101" pitchFamily="49" charset="-122"/>
                <a:sym typeface="+mn-ea"/>
              </a:endParaRPr>
            </a:p>
          </p:txBody>
        </p:sp>
      </p:grpSp>
      <p:sp>
        <p:nvSpPr>
          <p:cNvPr id="9" name="文本框 8"/>
          <p:cNvSpPr txBox="1"/>
          <p:nvPr/>
        </p:nvSpPr>
        <p:spPr>
          <a:xfrm>
            <a:off x="3070225" y="2608580"/>
            <a:ext cx="15449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确立文种</a:t>
            </a:r>
            <a:endParaRPr lang="zh-CN" altLang="en-US" sz="2400" b="1">
              <a:latin typeface="楷体" panose="02010609060101010101" pitchFamily="49" charset="-122"/>
              <a:ea typeface="楷体" panose="02010609060101010101" pitchFamily="49" charset="-122"/>
              <a:sym typeface="+mn-ea"/>
            </a:endParaRPr>
          </a:p>
        </p:txBody>
      </p:sp>
      <p:sp>
        <p:nvSpPr>
          <p:cNvPr id="13" name="文本框 12"/>
          <p:cNvSpPr txBox="1"/>
          <p:nvPr/>
        </p:nvSpPr>
        <p:spPr>
          <a:xfrm>
            <a:off x="690880" y="2971800"/>
            <a:ext cx="1369695" cy="521970"/>
          </a:xfrm>
          <a:prstGeom prst="rect">
            <a:avLst/>
          </a:prstGeom>
          <a:noFill/>
        </p:spPr>
        <p:txBody>
          <a:bodyPr wrap="square" rtlCol="0">
            <a:spAutoFit/>
          </a:bodyPr>
          <a:lstStyle/>
          <a:p>
            <a:r>
              <a:rPr lang="zh-CN" altLang="en-US" sz="2800" b="1">
                <a:solidFill>
                  <a:srgbClr val="002060"/>
                </a:solidFill>
                <a:latin typeface="微软雅黑" panose="020B0503020204020204" charset="-122"/>
                <a:ea typeface="微软雅黑" panose="020B0503020204020204" charset="-122"/>
              </a:rPr>
              <a:t>写作题</a:t>
            </a:r>
            <a:endParaRPr lang="zh-CN" altLang="en-US" sz="2800" b="1">
              <a:solidFill>
                <a:srgbClr val="002060"/>
              </a:solidFill>
              <a:latin typeface="微软雅黑" panose="020B0503020204020204" charset="-122"/>
              <a:ea typeface="微软雅黑" panose="020B0503020204020204" charset="-122"/>
            </a:endParaRPr>
          </a:p>
        </p:txBody>
      </p:sp>
      <p:sp>
        <p:nvSpPr>
          <p:cNvPr id="16" name="文本框 15"/>
          <p:cNvSpPr txBox="1"/>
          <p:nvPr/>
        </p:nvSpPr>
        <p:spPr>
          <a:xfrm>
            <a:off x="3281045" y="1363345"/>
            <a:ext cx="11258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读要求</a:t>
            </a:r>
            <a:endParaRPr lang="zh-CN" altLang="en-US" sz="2400" b="1">
              <a:latin typeface="楷体" panose="02010609060101010101" pitchFamily="49" charset="-122"/>
              <a:ea typeface="楷体" panose="02010609060101010101" pitchFamily="49" charset="-122"/>
              <a:sym typeface="+mn-ea"/>
            </a:endParaRPr>
          </a:p>
        </p:txBody>
      </p:sp>
      <p:cxnSp>
        <p:nvCxnSpPr>
          <p:cNvPr id="18" name="直接箭头连接符 17"/>
          <p:cNvCxnSpPr/>
          <p:nvPr/>
        </p:nvCxnSpPr>
        <p:spPr>
          <a:xfrm>
            <a:off x="3843020" y="1879600"/>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3843655" y="3068955"/>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4906010" y="2599690"/>
            <a:ext cx="5121275" cy="460375"/>
            <a:chOff x="7726" y="2146"/>
            <a:chExt cx="8065" cy="725"/>
          </a:xfrm>
        </p:grpSpPr>
        <p:cxnSp>
          <p:nvCxnSpPr>
            <p:cNvPr id="22" name="直接箭头连接符 21"/>
            <p:cNvCxnSpPr/>
            <p:nvPr/>
          </p:nvCxnSpPr>
          <p:spPr>
            <a:xfrm flipV="1">
              <a:off x="7726" y="2488"/>
              <a:ext cx="1842" cy="42"/>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9725" y="2146"/>
              <a:ext cx="6066"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从给出的</a:t>
              </a:r>
              <a:r>
                <a:rPr lang="en-US" altLang="zh-CN" sz="2400" b="1">
                  <a:latin typeface="楷体" panose="02010609060101010101" pitchFamily="49" charset="-122"/>
                  <a:ea typeface="楷体" panose="02010609060101010101" pitchFamily="49" charset="-122"/>
                  <a:sym typeface="+mn-ea"/>
                </a:rPr>
                <a:t>6</a:t>
              </a:r>
              <a:r>
                <a:rPr lang="zh-CN" altLang="en-US" sz="2400" b="1">
                  <a:latin typeface="楷体" panose="02010609060101010101" pitchFamily="49" charset="-122"/>
                  <a:ea typeface="楷体" panose="02010609060101010101" pitchFamily="49" charset="-122"/>
                  <a:sym typeface="+mn-ea"/>
                </a:rPr>
                <a:t>大文种里去找</a:t>
              </a:r>
              <a:endParaRPr lang="zh-CN" altLang="en-US" sz="2400" b="1">
                <a:latin typeface="楷体" panose="02010609060101010101" pitchFamily="49" charset="-122"/>
                <a:ea typeface="楷体" panose="02010609060101010101" pitchFamily="49" charset="-122"/>
                <a:sym typeface="+mn-ea"/>
              </a:endParaRPr>
            </a:p>
          </p:txBody>
        </p:sp>
      </p:grpSp>
      <p:sp>
        <p:nvSpPr>
          <p:cNvPr id="26" name="文本框 25"/>
          <p:cNvSpPr txBox="1"/>
          <p:nvPr/>
        </p:nvSpPr>
        <p:spPr>
          <a:xfrm>
            <a:off x="3141980" y="3789045"/>
            <a:ext cx="1544955" cy="460375"/>
          </a:xfrm>
          <a:prstGeom prst="rect">
            <a:avLst/>
          </a:prstGeom>
          <a:solidFill>
            <a:schemeClr val="accent5">
              <a:lumMod val="90000"/>
            </a:schemeClr>
          </a:solidFill>
        </p:spPr>
        <p:txBody>
          <a:bodyPr wrap="square" rtlCol="0">
            <a:spAutoFit/>
          </a:bodyPr>
          <a:lstStyle/>
          <a:p>
            <a:pPr algn="ctr"/>
            <a:r>
              <a:rPr lang="zh-CN" altLang="en-US" sz="2400" b="1">
                <a:latin typeface="楷体" panose="02010609060101010101" pitchFamily="49" charset="-122"/>
                <a:ea typeface="楷体" panose="02010609060101010101" pitchFamily="49" charset="-122"/>
                <a:sym typeface="+mn-ea"/>
              </a:rPr>
              <a:t>读材料</a:t>
            </a:r>
            <a:endParaRPr lang="zh-CN" altLang="en-US" sz="2400" b="1">
              <a:latin typeface="楷体" panose="02010609060101010101" pitchFamily="49" charset="-122"/>
              <a:ea typeface="楷体" panose="02010609060101010101" pitchFamily="49" charset="-122"/>
              <a:sym typeface="+mn-ea"/>
            </a:endParaRPr>
          </a:p>
        </p:txBody>
      </p:sp>
      <p:grpSp>
        <p:nvGrpSpPr>
          <p:cNvPr id="27" name="组合 26"/>
          <p:cNvGrpSpPr/>
          <p:nvPr/>
        </p:nvGrpSpPr>
        <p:grpSpPr>
          <a:xfrm>
            <a:off x="5022850" y="3604260"/>
            <a:ext cx="3007995" cy="460375"/>
            <a:chOff x="7726" y="2146"/>
            <a:chExt cx="4737" cy="725"/>
          </a:xfrm>
        </p:grpSpPr>
        <p:cxnSp>
          <p:nvCxnSpPr>
            <p:cNvPr id="28" name="直接箭头连接符 27"/>
            <p:cNvCxnSpPr/>
            <p:nvPr/>
          </p:nvCxnSpPr>
          <p:spPr>
            <a:xfrm flipV="1">
              <a:off x="7726" y="2486"/>
              <a:ext cx="1644" cy="44"/>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9725" y="2146"/>
              <a:ext cx="2738"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找关键词</a:t>
              </a:r>
              <a:endParaRPr lang="en-US" altLang="zh-CN" sz="2400" b="1">
                <a:latin typeface="楷体" panose="02010609060101010101" pitchFamily="49" charset="-122"/>
                <a:ea typeface="楷体" panose="02010609060101010101" pitchFamily="49" charset="-122"/>
                <a:sym typeface="+mn-ea"/>
              </a:endParaRPr>
            </a:p>
          </p:txBody>
        </p:sp>
      </p:grpSp>
      <p:grpSp>
        <p:nvGrpSpPr>
          <p:cNvPr id="3" name="组合 2"/>
          <p:cNvGrpSpPr/>
          <p:nvPr/>
        </p:nvGrpSpPr>
        <p:grpSpPr>
          <a:xfrm>
            <a:off x="5081905" y="3848100"/>
            <a:ext cx="4836795" cy="861695"/>
            <a:chOff x="8156" y="6551"/>
            <a:chExt cx="7617" cy="1357"/>
          </a:xfrm>
        </p:grpSpPr>
        <p:cxnSp>
          <p:nvCxnSpPr>
            <p:cNvPr id="30" name="直接箭头连接符 29"/>
            <p:cNvCxnSpPr/>
            <p:nvPr/>
          </p:nvCxnSpPr>
          <p:spPr>
            <a:xfrm>
              <a:off x="8156" y="6551"/>
              <a:ext cx="1218" cy="1117"/>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9707" y="7183"/>
              <a:ext cx="6066" cy="725"/>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看落款</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发文机关</a:t>
              </a:r>
              <a:r>
                <a:rPr lang="en-US" altLang="zh-CN" sz="2400" b="1">
                  <a:latin typeface="楷体" panose="02010609060101010101" pitchFamily="49" charset="-122"/>
                  <a:ea typeface="楷体" panose="02010609060101010101" pitchFamily="49" charset="-122"/>
                  <a:sym typeface="+mn-ea"/>
                </a:rPr>
                <a:t>+</a:t>
              </a:r>
              <a:r>
                <a:rPr lang="zh-CN" altLang="en-US" sz="2400" b="1">
                  <a:latin typeface="楷体" panose="02010609060101010101" pitchFamily="49" charset="-122"/>
                  <a:ea typeface="楷体" panose="02010609060101010101" pitchFamily="49" charset="-122"/>
                  <a:sym typeface="+mn-ea"/>
                </a:rPr>
                <a:t>日期</a:t>
              </a:r>
              <a:r>
                <a:rPr lang="en-US" altLang="zh-CN" sz="2400" b="1">
                  <a:latin typeface="楷体" panose="02010609060101010101" pitchFamily="49" charset="-122"/>
                  <a:ea typeface="楷体" panose="02010609060101010101" pitchFamily="49" charset="-122"/>
                  <a:sym typeface="+mn-ea"/>
                </a:rPr>
                <a:t>”</a:t>
              </a:r>
              <a:endParaRPr lang="en-US" altLang="zh-CN" sz="2400" b="1">
                <a:latin typeface="楷体" panose="02010609060101010101" pitchFamily="49" charset="-122"/>
                <a:ea typeface="楷体" panose="02010609060101010101" pitchFamily="49" charset="-122"/>
                <a:sym typeface="+mn-ea"/>
              </a:endParaRPr>
            </a:p>
          </p:txBody>
        </p:sp>
      </p:grpSp>
      <p:cxnSp>
        <p:nvCxnSpPr>
          <p:cNvPr id="32" name="直接箭头连接符 31"/>
          <p:cNvCxnSpPr/>
          <p:nvPr/>
        </p:nvCxnSpPr>
        <p:spPr>
          <a:xfrm>
            <a:off x="3843020" y="4249420"/>
            <a:ext cx="0" cy="720090"/>
          </a:xfrm>
          <a:prstGeom prst="straightConnector1">
            <a:avLst/>
          </a:prstGeom>
          <a:ln w="28575">
            <a:solidFill>
              <a:schemeClr val="accent5">
                <a:lumMod val="25000"/>
              </a:schemeClr>
            </a:solidFill>
            <a:tailEnd type="arrow"/>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3141980" y="4969510"/>
            <a:ext cx="1544955" cy="460375"/>
          </a:xfrm>
          <a:prstGeom prst="rect">
            <a:avLst/>
          </a:prstGeom>
          <a:solidFill>
            <a:schemeClr val="accent5">
              <a:lumMod val="90000"/>
            </a:schemeClr>
          </a:solidFill>
        </p:spPr>
        <p:txBody>
          <a:bodyPr wrap="square" rtlCol="0">
            <a:spAutoFit/>
          </a:bodyPr>
          <a:lstStyle/>
          <a:p>
            <a:pPr algn="ctr"/>
            <a:r>
              <a:rPr lang="zh-CN" altLang="en-US" sz="2400" b="1">
                <a:latin typeface="楷体" panose="02010609060101010101" pitchFamily="49" charset="-122"/>
                <a:ea typeface="楷体" panose="02010609060101010101" pitchFamily="49" charset="-122"/>
                <a:sym typeface="+mn-ea"/>
              </a:rPr>
              <a:t>写</a:t>
            </a:r>
            <a:endParaRPr lang="zh-CN" altLang="en-US" sz="2400" b="1">
              <a:latin typeface="楷体" panose="02010609060101010101" pitchFamily="49" charset="-122"/>
              <a:ea typeface="楷体" panose="02010609060101010101" pitchFamily="49" charset="-122"/>
              <a:sym typeface="+mn-ea"/>
            </a:endParaRPr>
          </a:p>
        </p:txBody>
      </p:sp>
      <p:grpSp>
        <p:nvGrpSpPr>
          <p:cNvPr id="4" name="组合 3"/>
          <p:cNvGrpSpPr/>
          <p:nvPr/>
        </p:nvGrpSpPr>
        <p:grpSpPr>
          <a:xfrm>
            <a:off x="4686935" y="5055235"/>
            <a:ext cx="4556125" cy="460375"/>
            <a:chOff x="7726" y="2146"/>
            <a:chExt cx="7175" cy="725"/>
          </a:xfrm>
        </p:grpSpPr>
        <p:cxnSp>
          <p:nvCxnSpPr>
            <p:cNvPr id="5" name="直接箭头连接符 4"/>
            <p:cNvCxnSpPr/>
            <p:nvPr/>
          </p:nvCxnSpPr>
          <p:spPr>
            <a:xfrm flipV="1">
              <a:off x="7726" y="2486"/>
              <a:ext cx="1644" cy="44"/>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9725" y="2146"/>
              <a:ext cx="5176" cy="725"/>
            </a:xfrm>
            <a:prstGeom prst="rect">
              <a:avLst/>
            </a:prstGeom>
            <a:noFill/>
          </p:spPr>
          <p:txBody>
            <a:bodyPr wrap="square" rtlCol="0">
              <a:spAutoFit/>
            </a:bodyPr>
            <a:p>
              <a:r>
                <a:rPr lang="zh-CN" altLang="en-US" sz="2400" b="1">
                  <a:latin typeface="楷体" panose="02010609060101010101" pitchFamily="49" charset="-122"/>
                  <a:ea typeface="楷体" panose="02010609060101010101" pitchFamily="49" charset="-122"/>
                  <a:sym typeface="+mn-ea"/>
                </a:rPr>
                <a:t>按照文种格式写</a:t>
              </a:r>
              <a:endParaRPr lang="zh-CN" altLang="en-US" sz="2400" b="1">
                <a:latin typeface="楷体" panose="02010609060101010101" pitchFamily="49" charset="-122"/>
                <a:ea typeface="楷体" panose="02010609060101010101" pitchFamily="49" charset="-122"/>
                <a:sym typeface="+mn-ea"/>
              </a:endParaRPr>
            </a:p>
          </p:txBody>
        </p:sp>
      </p:gr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strVal val="#ppt_w*0.05"/>
                                          </p:val>
                                        </p:tav>
                                        <p:tav tm="100000">
                                          <p:val>
                                            <p:strVal val="#ppt_w"/>
                                          </p:val>
                                        </p:tav>
                                      </p:tavLst>
                                    </p:anim>
                                    <p:anim calcmode="lin" valueType="num">
                                      <p:cBhvr>
                                        <p:cTn id="8" dur="500" fill="hold"/>
                                        <p:tgtEl>
                                          <p:spTgt spid="12"/>
                                        </p:tgtEl>
                                        <p:attrNameLst>
                                          <p:attrName>ppt_h</p:attrName>
                                        </p:attrNameLst>
                                      </p:cBhvr>
                                      <p:tavLst>
                                        <p:tav tm="0">
                                          <p:val>
                                            <p:strVal val="#ppt_h"/>
                                          </p:val>
                                        </p:tav>
                                        <p:tav tm="100000">
                                          <p:val>
                                            <p:strVal val="#ppt_h"/>
                                          </p:val>
                                        </p:tav>
                                      </p:tavLst>
                                    </p:anim>
                                    <p:anim calcmode="lin" valueType="num">
                                      <p:cBhvr>
                                        <p:cTn id="9" dur="500" fill="hold"/>
                                        <p:tgtEl>
                                          <p:spTgt spid="12"/>
                                        </p:tgtEl>
                                        <p:attrNameLst>
                                          <p:attrName>ppt_x</p:attrName>
                                        </p:attrNameLst>
                                      </p:cBhvr>
                                      <p:tavLst>
                                        <p:tav tm="0">
                                          <p:val>
                                            <p:strVal val="#ppt_x-.2"/>
                                          </p:val>
                                        </p:tav>
                                        <p:tav tm="100000">
                                          <p:val>
                                            <p:strVal val="#ppt_x"/>
                                          </p:val>
                                        </p:tav>
                                      </p:tavLst>
                                    </p:anim>
                                    <p:anim calcmode="lin" valueType="num">
                                      <p:cBhvr>
                                        <p:cTn id="10" dur="500" fill="hold"/>
                                        <p:tgtEl>
                                          <p:spTgt spid="12"/>
                                        </p:tgtEl>
                                        <p:attrNameLst>
                                          <p:attrName>ppt_y</p:attrName>
                                        </p:attrNameLst>
                                      </p:cBhvr>
                                      <p:tavLst>
                                        <p:tav tm="0">
                                          <p:val>
                                            <p:strVal val="#ppt_y"/>
                                          </p:val>
                                        </p:tav>
                                        <p:tav tm="100000">
                                          <p:val>
                                            <p:strVal val="#ppt_y"/>
                                          </p:val>
                                        </p:tav>
                                      </p:tavLst>
                                    </p:anim>
                                    <p:animEffect transition="in" filter="fade">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p:cTn id="16" dur="500" fill="hold"/>
                                        <p:tgtEl>
                                          <p:spTgt spid="21"/>
                                        </p:tgtEl>
                                        <p:attrNameLst>
                                          <p:attrName>ppt_w</p:attrName>
                                        </p:attrNameLst>
                                      </p:cBhvr>
                                      <p:tavLst>
                                        <p:tav tm="0">
                                          <p:val>
                                            <p:strVal val="#ppt_w*0.05"/>
                                          </p:val>
                                        </p:tav>
                                        <p:tav tm="100000">
                                          <p:val>
                                            <p:strVal val="#ppt_w"/>
                                          </p:val>
                                        </p:tav>
                                      </p:tavLst>
                                    </p:anim>
                                    <p:anim calcmode="lin" valueType="num">
                                      <p:cBhvr>
                                        <p:cTn id="17" dur="500" fill="hold"/>
                                        <p:tgtEl>
                                          <p:spTgt spid="21"/>
                                        </p:tgtEl>
                                        <p:attrNameLst>
                                          <p:attrName>ppt_h</p:attrName>
                                        </p:attrNameLst>
                                      </p:cBhvr>
                                      <p:tavLst>
                                        <p:tav tm="0">
                                          <p:val>
                                            <p:strVal val="#ppt_h"/>
                                          </p:val>
                                        </p:tav>
                                        <p:tav tm="100000">
                                          <p:val>
                                            <p:strVal val="#ppt_h"/>
                                          </p:val>
                                        </p:tav>
                                      </p:tavLst>
                                    </p:anim>
                                    <p:anim calcmode="lin" valueType="num">
                                      <p:cBhvr>
                                        <p:cTn id="18" dur="500" fill="hold"/>
                                        <p:tgtEl>
                                          <p:spTgt spid="21"/>
                                        </p:tgtEl>
                                        <p:attrNameLst>
                                          <p:attrName>ppt_x</p:attrName>
                                        </p:attrNameLst>
                                      </p:cBhvr>
                                      <p:tavLst>
                                        <p:tav tm="0">
                                          <p:val>
                                            <p:strVal val="#ppt_x-.2"/>
                                          </p:val>
                                        </p:tav>
                                        <p:tav tm="100000">
                                          <p:val>
                                            <p:strVal val="#ppt_x"/>
                                          </p:val>
                                        </p:tav>
                                      </p:tavLst>
                                    </p:anim>
                                    <p:anim calcmode="lin" valueType="num">
                                      <p:cBhvr>
                                        <p:cTn id="19" dur="500" fill="hold"/>
                                        <p:tgtEl>
                                          <p:spTgt spid="21"/>
                                        </p:tgtEl>
                                        <p:attrNameLst>
                                          <p:attrName>ppt_y</p:attrName>
                                        </p:attrNameLst>
                                      </p:cBhvr>
                                      <p:tavLst>
                                        <p:tav tm="0">
                                          <p:val>
                                            <p:strVal val="#ppt_y"/>
                                          </p:val>
                                        </p:tav>
                                        <p:tav tm="100000">
                                          <p:val>
                                            <p:strVal val="#ppt_y"/>
                                          </p:val>
                                        </p:tav>
                                      </p:tavLst>
                                    </p:anim>
                                    <p:animEffect transition="in" filter="fade">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54" presetClass="entr" presetSubtype="0" accel="100000" fill="hold" nodeType="clickEffect">
                                  <p:stCondLst>
                                    <p:cond delay="0"/>
                                  </p:stCondLst>
                                  <p:childTnLst>
                                    <p:set>
                                      <p:cBhvr>
                                        <p:cTn id="24" dur="1" fill="hold">
                                          <p:stCondLst>
                                            <p:cond delay="0"/>
                                          </p:stCondLst>
                                        </p:cTn>
                                        <p:tgtEl>
                                          <p:spTgt spid="27"/>
                                        </p:tgtEl>
                                        <p:attrNameLst>
                                          <p:attrName>style.visibility</p:attrName>
                                        </p:attrNameLst>
                                      </p:cBhvr>
                                      <p:to>
                                        <p:strVal val="visible"/>
                                      </p:to>
                                    </p:set>
                                    <p:anim calcmode="lin" valueType="num">
                                      <p:cBhvr>
                                        <p:cTn id="25" dur="500" fill="hold"/>
                                        <p:tgtEl>
                                          <p:spTgt spid="27"/>
                                        </p:tgtEl>
                                        <p:attrNameLst>
                                          <p:attrName>ppt_w</p:attrName>
                                        </p:attrNameLst>
                                      </p:cBhvr>
                                      <p:tavLst>
                                        <p:tav tm="0">
                                          <p:val>
                                            <p:strVal val="#ppt_w*0.05"/>
                                          </p:val>
                                        </p:tav>
                                        <p:tav tm="100000">
                                          <p:val>
                                            <p:strVal val="#ppt_w"/>
                                          </p:val>
                                        </p:tav>
                                      </p:tavLst>
                                    </p:anim>
                                    <p:anim calcmode="lin" valueType="num">
                                      <p:cBhvr>
                                        <p:cTn id="26" dur="500" fill="hold"/>
                                        <p:tgtEl>
                                          <p:spTgt spid="27"/>
                                        </p:tgtEl>
                                        <p:attrNameLst>
                                          <p:attrName>ppt_h</p:attrName>
                                        </p:attrNameLst>
                                      </p:cBhvr>
                                      <p:tavLst>
                                        <p:tav tm="0">
                                          <p:val>
                                            <p:strVal val="#ppt_h"/>
                                          </p:val>
                                        </p:tav>
                                        <p:tav tm="100000">
                                          <p:val>
                                            <p:strVal val="#ppt_h"/>
                                          </p:val>
                                        </p:tav>
                                      </p:tavLst>
                                    </p:anim>
                                    <p:anim calcmode="lin" valueType="num">
                                      <p:cBhvr>
                                        <p:cTn id="27" dur="500" fill="hold"/>
                                        <p:tgtEl>
                                          <p:spTgt spid="27"/>
                                        </p:tgtEl>
                                        <p:attrNameLst>
                                          <p:attrName>ppt_x</p:attrName>
                                        </p:attrNameLst>
                                      </p:cBhvr>
                                      <p:tavLst>
                                        <p:tav tm="0">
                                          <p:val>
                                            <p:strVal val="#ppt_x-.2"/>
                                          </p:val>
                                        </p:tav>
                                        <p:tav tm="100000">
                                          <p:val>
                                            <p:strVal val="#ppt_x"/>
                                          </p:val>
                                        </p:tav>
                                      </p:tavLst>
                                    </p:anim>
                                    <p:anim calcmode="lin" valueType="num">
                                      <p:cBhvr>
                                        <p:cTn id="28" dur="500" fill="hold"/>
                                        <p:tgtEl>
                                          <p:spTgt spid="27"/>
                                        </p:tgtEl>
                                        <p:attrNameLst>
                                          <p:attrName>ppt_y</p:attrName>
                                        </p:attrNameLst>
                                      </p:cBhvr>
                                      <p:tavLst>
                                        <p:tav tm="0">
                                          <p:val>
                                            <p:strVal val="#ppt_y"/>
                                          </p:val>
                                        </p:tav>
                                        <p:tav tm="100000">
                                          <p:val>
                                            <p:strVal val="#ppt_y"/>
                                          </p:val>
                                        </p:tav>
                                      </p:tavLst>
                                    </p:anim>
                                    <p:animEffect transition="in" filter="fade">
                                      <p:cBhvr>
                                        <p:cTn id="29" dur="500"/>
                                        <p:tgtEl>
                                          <p:spTgt spid="27"/>
                                        </p:tgtEl>
                                      </p:cBhvr>
                                    </p:animEffect>
                                  </p:childTnLst>
                                </p:cTn>
                              </p:par>
                            </p:childTnLst>
                          </p:cTn>
                        </p:par>
                      </p:childTnLst>
                    </p:cTn>
                  </p:par>
                  <p:par>
                    <p:cTn id="30" fill="hold">
                      <p:stCondLst>
                        <p:cond delay="indefinite"/>
                      </p:stCondLst>
                      <p:childTnLst>
                        <p:par>
                          <p:cTn id="31" fill="hold">
                            <p:stCondLst>
                              <p:cond delay="0"/>
                            </p:stCondLst>
                            <p:childTnLst>
                              <p:par>
                                <p:cTn id="32" presetID="54" presetClass="entr" presetSubtype="0" accel="100000"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p:cTn id="34" dur="500" fill="hold"/>
                                        <p:tgtEl>
                                          <p:spTgt spid="3"/>
                                        </p:tgtEl>
                                        <p:attrNameLst>
                                          <p:attrName>ppt_w</p:attrName>
                                        </p:attrNameLst>
                                      </p:cBhvr>
                                      <p:tavLst>
                                        <p:tav tm="0">
                                          <p:val>
                                            <p:strVal val="#ppt_w*0.05"/>
                                          </p:val>
                                        </p:tav>
                                        <p:tav tm="100000">
                                          <p:val>
                                            <p:strVal val="#ppt_w"/>
                                          </p:val>
                                        </p:tav>
                                      </p:tavLst>
                                    </p:anim>
                                    <p:anim calcmode="lin" valueType="num">
                                      <p:cBhvr>
                                        <p:cTn id="35" dur="500" fill="hold"/>
                                        <p:tgtEl>
                                          <p:spTgt spid="3"/>
                                        </p:tgtEl>
                                        <p:attrNameLst>
                                          <p:attrName>ppt_h</p:attrName>
                                        </p:attrNameLst>
                                      </p:cBhvr>
                                      <p:tavLst>
                                        <p:tav tm="0">
                                          <p:val>
                                            <p:strVal val="#ppt_h"/>
                                          </p:val>
                                        </p:tav>
                                        <p:tav tm="100000">
                                          <p:val>
                                            <p:strVal val="#ppt_h"/>
                                          </p:val>
                                        </p:tav>
                                      </p:tavLst>
                                    </p:anim>
                                    <p:anim calcmode="lin" valueType="num">
                                      <p:cBhvr>
                                        <p:cTn id="36" dur="500" fill="hold"/>
                                        <p:tgtEl>
                                          <p:spTgt spid="3"/>
                                        </p:tgtEl>
                                        <p:attrNameLst>
                                          <p:attrName>ppt_x</p:attrName>
                                        </p:attrNameLst>
                                      </p:cBhvr>
                                      <p:tavLst>
                                        <p:tav tm="0">
                                          <p:val>
                                            <p:strVal val="#ppt_x-.2"/>
                                          </p:val>
                                        </p:tav>
                                        <p:tav tm="100000">
                                          <p:val>
                                            <p:strVal val="#ppt_x"/>
                                          </p:val>
                                        </p:tav>
                                      </p:tavLst>
                                    </p:anim>
                                    <p:anim calcmode="lin" valueType="num">
                                      <p:cBhvr>
                                        <p:cTn id="37" dur="500" fill="hold"/>
                                        <p:tgtEl>
                                          <p:spTgt spid="3"/>
                                        </p:tgtEl>
                                        <p:attrNameLst>
                                          <p:attrName>ppt_y</p:attrName>
                                        </p:attrNameLst>
                                      </p:cBhvr>
                                      <p:tavLst>
                                        <p:tav tm="0">
                                          <p:val>
                                            <p:strVal val="#ppt_y"/>
                                          </p:val>
                                        </p:tav>
                                        <p:tav tm="100000">
                                          <p:val>
                                            <p:strVal val="#ppt_y"/>
                                          </p:val>
                                        </p:tav>
                                      </p:tavLst>
                                    </p:anim>
                                    <p:animEffect transition="in" filter="fade">
                                      <p:cBhvr>
                                        <p:cTn id="38" dur="500"/>
                                        <p:tgtEl>
                                          <p:spTgt spid="3"/>
                                        </p:tgtEl>
                                      </p:cBhvr>
                                    </p:animEffect>
                                  </p:childTnLst>
                                </p:cTn>
                              </p:par>
                            </p:childTnLst>
                          </p:cTn>
                        </p:par>
                      </p:childTnLst>
                    </p:cTn>
                  </p:par>
                  <p:par>
                    <p:cTn id="39" fill="hold">
                      <p:stCondLst>
                        <p:cond delay="indefinite"/>
                      </p:stCondLst>
                      <p:childTnLst>
                        <p:par>
                          <p:cTn id="40" fill="hold">
                            <p:stCondLst>
                              <p:cond delay="0"/>
                            </p:stCondLst>
                            <p:childTnLst>
                              <p:par>
                                <p:cTn id="41" presetID="54" presetClass="entr" presetSubtype="0" accel="10000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strVal val="#ppt_w*0.05"/>
                                          </p:val>
                                        </p:tav>
                                        <p:tav tm="100000">
                                          <p:val>
                                            <p:strVal val="#ppt_w"/>
                                          </p:val>
                                        </p:tav>
                                      </p:tavLst>
                                    </p:anim>
                                    <p:anim calcmode="lin" valueType="num">
                                      <p:cBhvr>
                                        <p:cTn id="44" dur="500" fill="hold"/>
                                        <p:tgtEl>
                                          <p:spTgt spid="4"/>
                                        </p:tgtEl>
                                        <p:attrNameLst>
                                          <p:attrName>ppt_h</p:attrName>
                                        </p:attrNameLst>
                                      </p:cBhvr>
                                      <p:tavLst>
                                        <p:tav tm="0">
                                          <p:val>
                                            <p:strVal val="#ppt_h"/>
                                          </p:val>
                                        </p:tav>
                                        <p:tav tm="100000">
                                          <p:val>
                                            <p:strVal val="#ppt_h"/>
                                          </p:val>
                                        </p:tav>
                                      </p:tavLst>
                                    </p:anim>
                                    <p:anim calcmode="lin" valueType="num">
                                      <p:cBhvr>
                                        <p:cTn id="45" dur="500" fill="hold"/>
                                        <p:tgtEl>
                                          <p:spTgt spid="4"/>
                                        </p:tgtEl>
                                        <p:attrNameLst>
                                          <p:attrName>ppt_x</p:attrName>
                                        </p:attrNameLst>
                                      </p:cBhvr>
                                      <p:tavLst>
                                        <p:tav tm="0">
                                          <p:val>
                                            <p:strVal val="#ppt_x-.2"/>
                                          </p:val>
                                        </p:tav>
                                        <p:tav tm="100000">
                                          <p:val>
                                            <p:strVal val="#ppt_x"/>
                                          </p:val>
                                        </p:tav>
                                      </p:tavLst>
                                    </p:anim>
                                    <p:anim calcmode="lin" valueType="num">
                                      <p:cBhvr>
                                        <p:cTn id="46" dur="500" fill="hold"/>
                                        <p:tgtEl>
                                          <p:spTgt spid="4"/>
                                        </p:tgtEl>
                                        <p:attrNameLst>
                                          <p:attrName>ppt_y</p:attrName>
                                        </p:attrNameLst>
                                      </p:cBhvr>
                                      <p:tavLst>
                                        <p:tav tm="0">
                                          <p:val>
                                            <p:strVal val="#ppt_y"/>
                                          </p:val>
                                        </p:tav>
                                        <p:tav tm="100000">
                                          <p:val>
                                            <p:strVal val="#ppt_y"/>
                                          </p:val>
                                        </p:tav>
                                      </p:tavLst>
                                    </p:anim>
                                    <p:animEffect transition="in" filter="fade">
                                      <p:cBhvr>
                                        <p:cTn id="4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3070225" y="3602355"/>
            <a:ext cx="1865630"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事务文写作</a:t>
            </a:r>
            <a:endParaRPr lang="zh-CN" altLang="en-US" sz="2400" b="1">
              <a:latin typeface="楷体" panose="02010609060101010101" pitchFamily="49" charset="-122"/>
              <a:ea typeface="楷体" panose="02010609060101010101" pitchFamily="49" charset="-122"/>
              <a:sym typeface="+mn-ea"/>
            </a:endParaRPr>
          </a:p>
        </p:txBody>
      </p:sp>
      <p:sp>
        <p:nvSpPr>
          <p:cNvPr id="16" name="文本框 15"/>
          <p:cNvSpPr txBox="1"/>
          <p:nvPr/>
        </p:nvSpPr>
        <p:spPr>
          <a:xfrm>
            <a:off x="3070225" y="2025650"/>
            <a:ext cx="1544955"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公文写作</a:t>
            </a:r>
            <a:endParaRPr lang="zh-CN" altLang="en-US" sz="2400" b="1">
              <a:latin typeface="楷体" panose="02010609060101010101" pitchFamily="49" charset="-122"/>
              <a:ea typeface="楷体" panose="02010609060101010101" pitchFamily="49" charset="-122"/>
              <a:sym typeface="+mn-ea"/>
            </a:endParaRPr>
          </a:p>
        </p:txBody>
      </p:sp>
      <p:sp>
        <p:nvSpPr>
          <p:cNvPr id="26" name="文本框 25"/>
          <p:cNvSpPr txBox="1"/>
          <p:nvPr/>
        </p:nvSpPr>
        <p:spPr>
          <a:xfrm>
            <a:off x="3079115" y="4460240"/>
            <a:ext cx="1856740" cy="460375"/>
          </a:xfrm>
          <a:prstGeom prst="rect">
            <a:avLst/>
          </a:prstGeom>
          <a:solidFill>
            <a:schemeClr val="accent5">
              <a:lumMod val="90000"/>
            </a:schemeClr>
          </a:solid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私务文写作</a:t>
            </a:r>
            <a:endParaRPr lang="zh-CN" altLang="en-US" sz="2400" b="1">
              <a:latin typeface="楷体" panose="02010609060101010101" pitchFamily="49" charset="-122"/>
              <a:ea typeface="楷体" panose="02010609060101010101" pitchFamily="49" charset="-122"/>
              <a:sym typeface="+mn-ea"/>
            </a:endParaRPr>
          </a:p>
        </p:txBody>
      </p:sp>
      <p:grpSp>
        <p:nvGrpSpPr>
          <p:cNvPr id="11" name="组合 10"/>
          <p:cNvGrpSpPr/>
          <p:nvPr/>
        </p:nvGrpSpPr>
        <p:grpSpPr>
          <a:xfrm>
            <a:off x="4926965" y="2025650"/>
            <a:ext cx="5295265" cy="460375"/>
            <a:chOff x="7726" y="2146"/>
            <a:chExt cx="8339" cy="725"/>
          </a:xfrm>
        </p:grpSpPr>
        <p:cxnSp>
          <p:nvCxnSpPr>
            <p:cNvPr id="14" name="直接箭头连接符 13"/>
            <p:cNvCxnSpPr/>
            <p:nvPr/>
          </p:nvCxnSpPr>
          <p:spPr>
            <a:xfrm flipV="1">
              <a:off x="7726" y="2488"/>
              <a:ext cx="1842" cy="42"/>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9725" y="2146"/>
              <a:ext cx="6340" cy="725"/>
            </a:xfrm>
            <a:prstGeom prst="rect">
              <a:avLst/>
            </a:prstGeom>
            <a:noFill/>
          </p:spPr>
          <p:txBody>
            <a:bodyPr wrap="square" rtlCol="0">
              <a:spAutoFit/>
            </a:bodyPr>
            <a:p>
              <a:r>
                <a:rPr lang="zh-CN" altLang="en-US" sz="2400" b="1">
                  <a:latin typeface="楷体" panose="02010609060101010101" pitchFamily="49" charset="-122"/>
                  <a:ea typeface="楷体" panose="02010609060101010101" pitchFamily="49" charset="-122"/>
                  <a:sym typeface="+mn-ea"/>
                </a:rPr>
                <a:t>按格式写出材料的内容即可</a:t>
              </a:r>
              <a:endParaRPr lang="zh-CN" altLang="en-US" sz="2400" b="1">
                <a:latin typeface="楷体" panose="02010609060101010101" pitchFamily="49" charset="-122"/>
                <a:ea typeface="楷体" panose="02010609060101010101" pitchFamily="49" charset="-122"/>
                <a:sym typeface="+mn-ea"/>
              </a:endParaRPr>
            </a:p>
          </p:txBody>
        </p:sp>
      </p:grpSp>
      <p:grpSp>
        <p:nvGrpSpPr>
          <p:cNvPr id="17" name="组合 16"/>
          <p:cNvGrpSpPr/>
          <p:nvPr/>
        </p:nvGrpSpPr>
        <p:grpSpPr>
          <a:xfrm>
            <a:off x="5382895" y="4062730"/>
            <a:ext cx="4839335" cy="829945"/>
            <a:chOff x="7726" y="2146"/>
            <a:chExt cx="7621" cy="1307"/>
          </a:xfrm>
        </p:grpSpPr>
        <p:cxnSp>
          <p:nvCxnSpPr>
            <p:cNvPr id="20" name="直接箭头连接符 19"/>
            <p:cNvCxnSpPr/>
            <p:nvPr/>
          </p:nvCxnSpPr>
          <p:spPr>
            <a:xfrm flipV="1">
              <a:off x="7726" y="2488"/>
              <a:ext cx="1842" cy="42"/>
            </a:xfrm>
            <a:prstGeom prst="straightConnector1">
              <a:avLst/>
            </a:prstGeom>
            <a:ln w="28575">
              <a:solidFill>
                <a:schemeClr val="accent5">
                  <a:lumMod val="25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9725" y="2146"/>
              <a:ext cx="5622" cy="1307"/>
            </a:xfrm>
            <a:prstGeom prst="rect">
              <a:avLst/>
            </a:prstGeom>
            <a:noFill/>
          </p:spPr>
          <p:txBody>
            <a:bodyPr wrap="square" rtlCol="0">
              <a:spAutoFit/>
            </a:bodyPr>
            <a:lstStyle/>
            <a:p>
              <a:r>
                <a:rPr lang="zh-CN" altLang="en-US" sz="2400" b="1">
                  <a:latin typeface="楷体" panose="02010609060101010101" pitchFamily="49" charset="-122"/>
                  <a:ea typeface="楷体" panose="02010609060101010101" pitchFamily="49" charset="-122"/>
                  <a:sym typeface="+mn-ea"/>
                </a:rPr>
                <a:t>需要自己拓展想法，材料给出的信息较少</a:t>
              </a:r>
              <a:endParaRPr lang="zh-CN" altLang="en-US" sz="2400" b="1">
                <a:latin typeface="楷体" panose="02010609060101010101" pitchFamily="49" charset="-122"/>
                <a:ea typeface="楷体" panose="02010609060101010101" pitchFamily="49" charset="-122"/>
                <a:sym typeface="+mn-ea"/>
              </a:endParaRPr>
            </a:p>
          </p:txBody>
        </p:sp>
      </p:grpSp>
      <p:sp>
        <p:nvSpPr>
          <p:cNvPr id="25" name="云形 24"/>
          <p:cNvSpPr/>
          <p:nvPr/>
        </p:nvSpPr>
        <p:spPr>
          <a:xfrm>
            <a:off x="311150" y="3195955"/>
            <a:ext cx="2500630" cy="127254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
        <p:nvSpPr>
          <p:cNvPr id="34" name="文本框 33"/>
          <p:cNvSpPr txBox="1"/>
          <p:nvPr/>
        </p:nvSpPr>
        <p:spPr>
          <a:xfrm>
            <a:off x="876300" y="3540760"/>
            <a:ext cx="1369695" cy="521970"/>
          </a:xfrm>
          <a:prstGeom prst="rect">
            <a:avLst/>
          </a:prstGeom>
          <a:noFill/>
        </p:spPr>
        <p:txBody>
          <a:bodyPr wrap="square" rtlCol="0">
            <a:spAutoFit/>
          </a:bodyPr>
          <a:p>
            <a:r>
              <a:rPr lang="zh-CN" altLang="en-US" sz="2800" b="1">
                <a:solidFill>
                  <a:srgbClr val="002060"/>
                </a:solidFill>
                <a:latin typeface="微软雅黑" panose="020B0503020204020204" charset="-122"/>
                <a:ea typeface="微软雅黑" panose="020B0503020204020204" charset="-122"/>
              </a:rPr>
              <a:t>类型一</a:t>
            </a:r>
            <a:endParaRPr lang="zh-CN" altLang="en-US" sz="2800" b="1">
              <a:solidFill>
                <a:srgbClr val="002060"/>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strVal val="#ppt_w*0.05"/>
                                          </p:val>
                                        </p:tav>
                                        <p:tav tm="100000">
                                          <p:val>
                                            <p:strVal val="#ppt_w"/>
                                          </p:val>
                                        </p:tav>
                                      </p:tavLst>
                                    </p:anim>
                                    <p:anim calcmode="lin" valueType="num">
                                      <p:cBhvr>
                                        <p:cTn id="8" dur="500" fill="hold"/>
                                        <p:tgtEl>
                                          <p:spTgt spid="11"/>
                                        </p:tgtEl>
                                        <p:attrNameLst>
                                          <p:attrName>ppt_h</p:attrName>
                                        </p:attrNameLst>
                                      </p:cBhvr>
                                      <p:tavLst>
                                        <p:tav tm="0">
                                          <p:val>
                                            <p:strVal val="#ppt_h"/>
                                          </p:val>
                                        </p:tav>
                                        <p:tav tm="100000">
                                          <p:val>
                                            <p:strVal val="#ppt_h"/>
                                          </p:val>
                                        </p:tav>
                                      </p:tavLst>
                                    </p:anim>
                                    <p:anim calcmode="lin" valueType="num">
                                      <p:cBhvr>
                                        <p:cTn id="9" dur="500" fill="hold"/>
                                        <p:tgtEl>
                                          <p:spTgt spid="11"/>
                                        </p:tgtEl>
                                        <p:attrNameLst>
                                          <p:attrName>ppt_x</p:attrName>
                                        </p:attrNameLst>
                                      </p:cBhvr>
                                      <p:tavLst>
                                        <p:tav tm="0">
                                          <p:val>
                                            <p:strVal val="#ppt_x-.2"/>
                                          </p:val>
                                        </p:tav>
                                        <p:tav tm="100000">
                                          <p:val>
                                            <p:strVal val="#ppt_x"/>
                                          </p:val>
                                        </p:tav>
                                      </p:tavLst>
                                    </p:anim>
                                    <p:anim calcmode="lin" valueType="num">
                                      <p:cBhvr>
                                        <p:cTn id="10" dur="500" fill="hold"/>
                                        <p:tgtEl>
                                          <p:spTgt spid="11"/>
                                        </p:tgtEl>
                                        <p:attrNameLst>
                                          <p:attrName>ppt_y</p:attrName>
                                        </p:attrNameLst>
                                      </p:cBhvr>
                                      <p:tavLst>
                                        <p:tav tm="0">
                                          <p:val>
                                            <p:strVal val="#ppt_y"/>
                                          </p:val>
                                        </p:tav>
                                        <p:tav tm="100000">
                                          <p:val>
                                            <p:strVal val="#ppt_y"/>
                                          </p:val>
                                        </p:tav>
                                      </p:tavLst>
                                    </p:anim>
                                    <p:animEffect transition="in" filter="fade">
                                      <p:cBhvr>
                                        <p:cTn id="11" dur="5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54" presetClass="entr" presetSubtype="0" accel="100000" fill="hold" nodeType="click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p:cTn id="16" dur="500" fill="hold"/>
                                        <p:tgtEl>
                                          <p:spTgt spid="17"/>
                                        </p:tgtEl>
                                        <p:attrNameLst>
                                          <p:attrName>ppt_w</p:attrName>
                                        </p:attrNameLst>
                                      </p:cBhvr>
                                      <p:tavLst>
                                        <p:tav tm="0">
                                          <p:val>
                                            <p:strVal val="#ppt_w*0.05"/>
                                          </p:val>
                                        </p:tav>
                                        <p:tav tm="100000">
                                          <p:val>
                                            <p:strVal val="#ppt_w"/>
                                          </p:val>
                                        </p:tav>
                                      </p:tavLst>
                                    </p:anim>
                                    <p:anim calcmode="lin" valueType="num">
                                      <p:cBhvr>
                                        <p:cTn id="17" dur="500" fill="hold"/>
                                        <p:tgtEl>
                                          <p:spTgt spid="17"/>
                                        </p:tgtEl>
                                        <p:attrNameLst>
                                          <p:attrName>ppt_h</p:attrName>
                                        </p:attrNameLst>
                                      </p:cBhvr>
                                      <p:tavLst>
                                        <p:tav tm="0">
                                          <p:val>
                                            <p:strVal val="#ppt_h"/>
                                          </p:val>
                                        </p:tav>
                                        <p:tav tm="100000">
                                          <p:val>
                                            <p:strVal val="#ppt_h"/>
                                          </p:val>
                                        </p:tav>
                                      </p:tavLst>
                                    </p:anim>
                                    <p:anim calcmode="lin" valueType="num">
                                      <p:cBhvr>
                                        <p:cTn id="18" dur="500" fill="hold"/>
                                        <p:tgtEl>
                                          <p:spTgt spid="17"/>
                                        </p:tgtEl>
                                        <p:attrNameLst>
                                          <p:attrName>ppt_x</p:attrName>
                                        </p:attrNameLst>
                                      </p:cBhvr>
                                      <p:tavLst>
                                        <p:tav tm="0">
                                          <p:val>
                                            <p:strVal val="#ppt_x-.2"/>
                                          </p:val>
                                        </p:tav>
                                        <p:tav tm="100000">
                                          <p:val>
                                            <p:strVal val="#ppt_x"/>
                                          </p:val>
                                        </p:tav>
                                      </p:tavLst>
                                    </p:anim>
                                    <p:anim calcmode="lin" valueType="num">
                                      <p:cBhvr>
                                        <p:cTn id="19" dur="500" fill="hold"/>
                                        <p:tgtEl>
                                          <p:spTgt spid="17"/>
                                        </p:tgtEl>
                                        <p:attrNameLst>
                                          <p:attrName>ppt_y</p:attrName>
                                        </p:attrNameLst>
                                      </p:cBhvr>
                                      <p:tavLst>
                                        <p:tav tm="0">
                                          <p:val>
                                            <p:strVal val="#ppt_y"/>
                                          </p:val>
                                        </p:tav>
                                        <p:tav tm="100000">
                                          <p:val>
                                            <p:strVal val="#ppt_y"/>
                                          </p:val>
                                        </p:tav>
                                      </p:tavLst>
                                    </p:anim>
                                    <p:animEffect transition="in" filter="fade">
                                      <p:cBhvr>
                                        <p:cTn id="2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云形 3"/>
          <p:cNvSpPr/>
          <p:nvPr/>
        </p:nvSpPr>
        <p:spPr>
          <a:xfrm>
            <a:off x="3850005" y="1627505"/>
            <a:ext cx="4302125" cy="231521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base"/>
            <a:endParaRPr lang="zh-CN" altLang="en-US" strike="noStrike" noProof="1"/>
          </a:p>
        </p:txBody>
      </p:sp>
      <p:sp>
        <p:nvSpPr>
          <p:cNvPr id="15362" name="内容占位符 2"/>
          <p:cNvSpPr>
            <a:spLocks noGrp="1"/>
          </p:cNvSpPr>
          <p:nvPr>
            <p:ph idx="1"/>
          </p:nvPr>
        </p:nvSpPr>
        <p:spPr>
          <a:xfrm>
            <a:off x="1120775" y="2286000"/>
            <a:ext cx="9043988" cy="3475038"/>
          </a:xfrm>
        </p:spPr>
        <p:txBody>
          <a:bodyPr anchor="t"/>
          <a:p>
            <a:pPr marL="0" indent="0" algn="ctr">
              <a:lnSpc>
                <a:spcPct val="80000"/>
              </a:lnSpc>
              <a:buNone/>
            </a:pPr>
            <a:r>
              <a:rPr lang="zh-CN" altLang="en-US" sz="4400" b="1">
                <a:latin typeface="楷体" panose="02010609060101010101" pitchFamily="49" charset="-122"/>
                <a:ea typeface="楷体" panose="02010609060101010101" pitchFamily="49" charset="-122"/>
                <a:sym typeface="宋体" panose="02010600030101010101" pitchFamily="2" charset="-122"/>
              </a:rPr>
              <a:t> </a:t>
            </a:r>
            <a:r>
              <a:rPr lang="zh-CN" altLang="en-US" sz="7200" b="1">
                <a:latin typeface="楷体" panose="02010609060101010101" pitchFamily="49" charset="-122"/>
                <a:ea typeface="楷体" panose="02010609060101010101" pitchFamily="49" charset="-122"/>
              </a:rPr>
              <a:t> 公文写作</a:t>
            </a:r>
            <a:r>
              <a:rPr lang="zh-CN" altLang="en-US" sz="4800" b="1">
                <a:latin typeface="楷体" panose="02010609060101010101" pitchFamily="49" charset="-122"/>
                <a:ea typeface="楷体" panose="02010609060101010101" pitchFamily="49" charset="-122"/>
              </a:rPr>
              <a:t> </a:t>
            </a:r>
            <a:r>
              <a:rPr lang="zh-CN" altLang="en-US" sz="4400" b="1">
                <a:latin typeface="楷体" panose="02010609060101010101" pitchFamily="49" charset="-122"/>
                <a:ea typeface="楷体" panose="02010609060101010101" pitchFamily="49" charset="-122"/>
              </a:rPr>
              <a:t>  </a:t>
            </a:r>
            <a:r>
              <a:rPr lang="zh-CN" altLang="en-US" sz="7200" b="1">
                <a:latin typeface="楷体" panose="02010609060101010101" pitchFamily="49" charset="-122"/>
                <a:ea typeface="楷体" panose="02010609060101010101" pitchFamily="49" charset="-122"/>
              </a:rPr>
              <a:t>      </a:t>
            </a:r>
            <a:endParaRPr lang="zh-CN" altLang="en-US" sz="7200" b="1">
              <a:latin typeface="楷体" panose="02010609060101010101" pitchFamily="49" charset="-122"/>
              <a:ea typeface="楷体" panose="02010609060101010101" pitchFamily="49" charset="-122"/>
            </a:endParaRPr>
          </a:p>
          <a:p>
            <a:pPr marL="0" indent="0" algn="ctr">
              <a:lnSpc>
                <a:spcPct val="80000"/>
              </a:lnSpc>
              <a:buNone/>
            </a:pPr>
            <a:r>
              <a:rPr lang="zh-CN" altLang="en-US" sz="7200" b="1">
                <a:latin typeface="楷体" panose="02010609060101010101" pitchFamily="49" charset="-122"/>
                <a:ea typeface="楷体" panose="02010609060101010101" pitchFamily="49" charset="-122"/>
              </a:rPr>
              <a:t>  </a:t>
            </a:r>
            <a:endParaRPr lang="zh-CN" altLang="en-US" sz="7200" b="1">
              <a:latin typeface="楷体" panose="02010609060101010101" pitchFamily="49" charset="-122"/>
              <a:ea typeface="楷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59130" y="506095"/>
            <a:ext cx="4879975" cy="683260"/>
          </a:xfrm>
        </p:spPr>
        <p:txBody>
          <a:bodyPr/>
          <a:p>
            <a:r>
              <a:rPr lang="zh-CN" altLang="zh-CN" sz="3200" b="1">
                <a:solidFill>
                  <a:srgbClr val="002060"/>
                </a:solidFill>
              </a:rPr>
              <a:t>改错、分析、操作题</a:t>
            </a:r>
            <a:endParaRPr lang="zh-CN" altLang="zh-CN" sz="3200" b="1">
              <a:solidFill>
                <a:srgbClr val="002060"/>
              </a:solidFill>
            </a:endParaRPr>
          </a:p>
        </p:txBody>
      </p:sp>
      <p:sp>
        <p:nvSpPr>
          <p:cNvPr id="3" name="内容占位符 2"/>
          <p:cNvSpPr>
            <a:spLocks noGrp="1"/>
          </p:cNvSpPr>
          <p:nvPr>
            <p:ph idx="1"/>
          </p:nvPr>
        </p:nvSpPr>
        <p:spPr>
          <a:xfrm>
            <a:off x="925195" y="1017270"/>
            <a:ext cx="7305675" cy="4951095"/>
          </a:xfrm>
        </p:spPr>
        <p:txBody>
          <a:bodyPr/>
          <a:p>
            <a:r>
              <a:rPr lang="zh-CN" altLang="en-US" b="1"/>
              <a:t>考察的重点</a:t>
            </a:r>
            <a:r>
              <a:rPr lang="en-US" altLang="zh-CN" b="1"/>
              <a:t>----</a:t>
            </a:r>
            <a:r>
              <a:rPr lang="zh-CN" altLang="en-US" sz="3200" b="1">
                <a:solidFill>
                  <a:srgbClr val="FF0000"/>
                </a:solidFill>
                <a:latin typeface="微软雅黑" panose="020B0503020204020204" charset="-122"/>
                <a:ea typeface="微软雅黑" panose="020B0503020204020204" charset="-122"/>
              </a:rPr>
              <a:t>公文</a:t>
            </a:r>
            <a:endParaRPr lang="zh-CN" altLang="en-US" b="1"/>
          </a:p>
          <a:p>
            <a:r>
              <a:rPr lang="zh-CN" altLang="en-US" b="1"/>
              <a:t>公文的通用格式：</a:t>
            </a:r>
            <a:endParaRPr lang="zh-CN" altLang="en-US" b="1"/>
          </a:p>
          <a:p>
            <a:pPr algn="ctr"/>
            <a:r>
              <a:rPr lang="zh-CN" altLang="en-US" b="1"/>
              <a:t>标题</a:t>
            </a:r>
            <a:endParaRPr lang="zh-CN" altLang="en-US" b="1"/>
          </a:p>
          <a:p>
            <a:pPr algn="ctr"/>
            <a:r>
              <a:rPr lang="zh-CN" altLang="en-US" b="1"/>
              <a:t>发文字号</a:t>
            </a:r>
            <a:endParaRPr lang="zh-CN" altLang="en-US" b="1"/>
          </a:p>
          <a:p>
            <a:pPr algn="l"/>
            <a:r>
              <a:rPr lang="zh-CN" altLang="en-US" b="1"/>
              <a:t>主送机关：</a:t>
            </a:r>
            <a:endParaRPr lang="zh-CN" altLang="en-US" b="1"/>
          </a:p>
          <a:p>
            <a:pPr algn="l"/>
            <a:r>
              <a:rPr lang="zh-CN" altLang="en-US" b="1"/>
              <a:t>正文</a:t>
            </a:r>
            <a:endParaRPr lang="zh-CN" altLang="en-US" b="1"/>
          </a:p>
          <a:p>
            <a:pPr algn="l"/>
            <a:r>
              <a:rPr lang="zh-CN" altLang="en-US" b="1"/>
              <a:t>结语</a:t>
            </a:r>
            <a:endParaRPr lang="zh-CN" altLang="en-US" b="1"/>
          </a:p>
          <a:p>
            <a:pPr algn="r"/>
            <a:r>
              <a:rPr lang="zh-CN" altLang="en-US" b="1"/>
              <a:t>发文机关</a:t>
            </a:r>
            <a:endParaRPr lang="zh-CN" altLang="en-US" b="1"/>
          </a:p>
          <a:p>
            <a:pPr algn="r"/>
            <a:r>
              <a:rPr lang="zh-CN" altLang="en-US" b="1"/>
              <a:t>成文日期</a:t>
            </a:r>
            <a:endParaRPr lang="zh-CN" altLang="en-US" b="1"/>
          </a:p>
          <a:p>
            <a:pPr algn="l"/>
            <a:r>
              <a:rPr lang="en-US" altLang="zh-CN" b="1"/>
              <a:t>(</a:t>
            </a:r>
            <a:r>
              <a:rPr lang="zh-CN" altLang="zh-CN" b="1"/>
              <a:t>命令、报告无主送机关</a:t>
            </a:r>
            <a:endParaRPr lang="zh-CN" altLang="zh-CN" b="1"/>
          </a:p>
          <a:p>
            <a:pPr algn="l"/>
            <a:r>
              <a:rPr lang="zh-CN" altLang="zh-CN" b="1"/>
              <a:t>决议、纪要无发文字号，有会议通过时间）</a:t>
            </a:r>
            <a:endParaRPr lang="zh-CN" altLang="zh-CN" b="1"/>
          </a:p>
        </p:txBody>
      </p:sp>
      <p:sp>
        <p:nvSpPr>
          <p:cNvPr id="4" name="文本框 3"/>
          <p:cNvSpPr txBox="1"/>
          <p:nvPr/>
        </p:nvSpPr>
        <p:spPr>
          <a:xfrm>
            <a:off x="4994910" y="1017270"/>
            <a:ext cx="2330450" cy="460375"/>
          </a:xfrm>
          <a:prstGeom prst="rect">
            <a:avLst/>
          </a:prstGeom>
          <a:noFill/>
        </p:spPr>
        <p:txBody>
          <a:bodyPr wrap="square" rtlCol="0">
            <a:spAutoFit/>
          </a:bodyPr>
          <a:p>
            <a:r>
              <a:rPr lang="zh-CN" altLang="en-US" sz="2400" b="1">
                <a:solidFill>
                  <a:srgbClr val="002060"/>
                </a:solidFill>
                <a:latin typeface="微软雅黑" panose="020B0503020204020204" charset="-122"/>
                <a:ea typeface="微软雅黑" panose="020B0503020204020204" charset="-122"/>
              </a:rPr>
              <a:t>重点</a:t>
            </a:r>
            <a:r>
              <a:rPr lang="zh-CN" altLang="en-US"/>
              <a:t>：</a:t>
            </a:r>
            <a:r>
              <a:rPr lang="zh-CN" altLang="en-US" sz="2400" b="1">
                <a:solidFill>
                  <a:srgbClr val="002060"/>
                </a:solidFill>
                <a:latin typeface="微软雅黑" panose="020B0503020204020204" charset="-122"/>
                <a:ea typeface="微软雅黑" panose="020B0503020204020204" charset="-122"/>
              </a:rPr>
              <a:t>确立文种</a:t>
            </a:r>
            <a:endParaRPr lang="zh-CN" altLang="en-US" sz="2400" b="1">
              <a:solidFill>
                <a:srgbClr val="002060"/>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anim calcmode="lin" valueType="num">
                                      <p:cBhvr>
                                        <p:cTn id="7" dur="500" fill="hold"/>
                                        <p:tgtEl>
                                          <p:spTgt spid="3">
                                            <p:txEl>
                                              <p:pRg st="9" end="9"/>
                                            </p:txEl>
                                          </p:spTgt>
                                        </p:tgtEl>
                                        <p:attrNameLst>
                                          <p:attrName>ppt_w</p:attrName>
                                        </p:attrNameLst>
                                      </p:cBhvr>
                                      <p:tavLst>
                                        <p:tav tm="0">
                                          <p:val>
                                            <p:strVal val="#ppt_w*0.05"/>
                                          </p:val>
                                        </p:tav>
                                        <p:tav tm="100000">
                                          <p:val>
                                            <p:strVal val="#ppt_w"/>
                                          </p:val>
                                        </p:tav>
                                      </p:tavLst>
                                    </p:anim>
                                    <p:anim calcmode="lin" valueType="num">
                                      <p:cBhvr>
                                        <p:cTn id="8" dur="500" fill="hold"/>
                                        <p:tgtEl>
                                          <p:spTgt spid="3">
                                            <p:txEl>
                                              <p:pRg st="9" end="9"/>
                                            </p:txEl>
                                          </p:spTgt>
                                        </p:tgtEl>
                                        <p:attrNameLst>
                                          <p:attrName>ppt_h</p:attrName>
                                        </p:attrNameLst>
                                      </p:cBhvr>
                                      <p:tavLst>
                                        <p:tav tm="0">
                                          <p:val>
                                            <p:strVal val="#ppt_h"/>
                                          </p:val>
                                        </p:tav>
                                        <p:tav tm="100000">
                                          <p:val>
                                            <p:strVal val="#ppt_h"/>
                                          </p:val>
                                        </p:tav>
                                      </p:tavLst>
                                    </p:anim>
                                    <p:anim calcmode="lin" valueType="num">
                                      <p:cBhvr>
                                        <p:cTn id="9" dur="500" fill="hold"/>
                                        <p:tgtEl>
                                          <p:spTgt spid="3">
                                            <p:txEl>
                                              <p:pRg st="9" end="9"/>
                                            </p:txEl>
                                          </p:spTgt>
                                        </p:tgtEl>
                                        <p:attrNameLst>
                                          <p:attrName>ppt_x</p:attrName>
                                        </p:attrNameLst>
                                      </p:cBhvr>
                                      <p:tavLst>
                                        <p:tav tm="0">
                                          <p:val>
                                            <p:strVal val="#ppt_x-.2"/>
                                          </p:val>
                                        </p:tav>
                                        <p:tav tm="100000">
                                          <p:val>
                                            <p:strVal val="#ppt_x"/>
                                          </p:val>
                                        </p:tav>
                                      </p:tavLst>
                                    </p:anim>
                                    <p:anim calcmode="lin" valueType="num">
                                      <p:cBhvr>
                                        <p:cTn id="10" dur="500" fill="hold"/>
                                        <p:tgtEl>
                                          <p:spTgt spid="3">
                                            <p:txEl>
                                              <p:pRg st="9" end="9"/>
                                            </p:txEl>
                                          </p:spTgt>
                                        </p:tgtEl>
                                        <p:attrNameLst>
                                          <p:attrName>ppt_y</p:attrName>
                                        </p:attrNameLst>
                                      </p:cBhvr>
                                      <p:tavLst>
                                        <p:tav tm="0">
                                          <p:val>
                                            <p:strVal val="#ppt_y"/>
                                          </p:val>
                                        </p:tav>
                                        <p:tav tm="100000">
                                          <p:val>
                                            <p:strVal val="#ppt_y"/>
                                          </p:val>
                                        </p:tav>
                                      </p:tavLst>
                                    </p:anim>
                                    <p:animEffect transition="in" filter="fade">
                                      <p:cBhvr>
                                        <p:cTn id="11" dur="500"/>
                                        <p:tgtEl>
                                          <p:spTgt spid="3">
                                            <p:txEl>
                                              <p:pRg st="9" end="9"/>
                                            </p:txEl>
                                          </p:spTgt>
                                        </p:tgtEl>
                                      </p:cBhvr>
                                    </p:animEffect>
                                  </p:childTnLst>
                                </p:cTn>
                              </p:par>
                              <p:par>
                                <p:cTn id="12" presetID="54" presetClass="entr" presetSubtype="0" accel="100000" fill="hold" nodeType="withEffect">
                                  <p:stCondLst>
                                    <p:cond delay="0"/>
                                  </p:stCondLst>
                                  <p:childTnLst>
                                    <p:set>
                                      <p:cBhvr>
                                        <p:cTn id="13" dur="1" fill="hold">
                                          <p:stCondLst>
                                            <p:cond delay="0"/>
                                          </p:stCondLst>
                                        </p:cTn>
                                        <p:tgtEl>
                                          <p:spTgt spid="3">
                                            <p:txEl>
                                              <p:pRg st="10" end="10"/>
                                            </p:txEl>
                                          </p:spTgt>
                                        </p:tgtEl>
                                        <p:attrNameLst>
                                          <p:attrName>style.visibility</p:attrName>
                                        </p:attrNameLst>
                                      </p:cBhvr>
                                      <p:to>
                                        <p:strVal val="visible"/>
                                      </p:to>
                                    </p:set>
                                    <p:anim calcmode="lin" valueType="num">
                                      <p:cBhvr>
                                        <p:cTn id="14" dur="500" fill="hold"/>
                                        <p:tgtEl>
                                          <p:spTgt spid="3">
                                            <p:txEl>
                                              <p:pRg st="10" end="10"/>
                                            </p:txEl>
                                          </p:spTgt>
                                        </p:tgtEl>
                                        <p:attrNameLst>
                                          <p:attrName>ppt_w</p:attrName>
                                        </p:attrNameLst>
                                      </p:cBhvr>
                                      <p:tavLst>
                                        <p:tav tm="0">
                                          <p:val>
                                            <p:strVal val="#ppt_w*0.05"/>
                                          </p:val>
                                        </p:tav>
                                        <p:tav tm="100000">
                                          <p:val>
                                            <p:strVal val="#ppt_w"/>
                                          </p:val>
                                        </p:tav>
                                      </p:tavLst>
                                    </p:anim>
                                    <p:anim calcmode="lin" valueType="num">
                                      <p:cBhvr>
                                        <p:cTn id="15" dur="500" fill="hold"/>
                                        <p:tgtEl>
                                          <p:spTgt spid="3">
                                            <p:txEl>
                                              <p:pRg st="10" end="10"/>
                                            </p:txEl>
                                          </p:spTgt>
                                        </p:tgtEl>
                                        <p:attrNameLst>
                                          <p:attrName>ppt_h</p:attrName>
                                        </p:attrNameLst>
                                      </p:cBhvr>
                                      <p:tavLst>
                                        <p:tav tm="0">
                                          <p:val>
                                            <p:strVal val="#ppt_h"/>
                                          </p:val>
                                        </p:tav>
                                        <p:tav tm="100000">
                                          <p:val>
                                            <p:strVal val="#ppt_h"/>
                                          </p:val>
                                        </p:tav>
                                      </p:tavLst>
                                    </p:anim>
                                    <p:anim calcmode="lin" valueType="num">
                                      <p:cBhvr>
                                        <p:cTn id="16" dur="500" fill="hold"/>
                                        <p:tgtEl>
                                          <p:spTgt spid="3">
                                            <p:txEl>
                                              <p:pRg st="10" end="10"/>
                                            </p:txEl>
                                          </p:spTgt>
                                        </p:tgtEl>
                                        <p:attrNameLst>
                                          <p:attrName>ppt_x</p:attrName>
                                        </p:attrNameLst>
                                      </p:cBhvr>
                                      <p:tavLst>
                                        <p:tav tm="0">
                                          <p:val>
                                            <p:strVal val="#ppt_x-.2"/>
                                          </p:val>
                                        </p:tav>
                                        <p:tav tm="100000">
                                          <p:val>
                                            <p:strVal val="#ppt_x"/>
                                          </p:val>
                                        </p:tav>
                                      </p:tavLst>
                                    </p:anim>
                                    <p:anim calcmode="lin" valueType="num">
                                      <p:cBhvr>
                                        <p:cTn id="17" dur="500" fill="hold"/>
                                        <p:tgtEl>
                                          <p:spTgt spid="3">
                                            <p:txEl>
                                              <p:pRg st="10" end="10"/>
                                            </p:txEl>
                                          </p:spTgt>
                                        </p:tgtEl>
                                        <p:attrNameLst>
                                          <p:attrName>ppt_y</p:attrName>
                                        </p:attrNameLst>
                                      </p:cBhvr>
                                      <p:tavLst>
                                        <p:tav tm="0">
                                          <p:val>
                                            <p:strVal val="#ppt_y"/>
                                          </p:val>
                                        </p:tav>
                                        <p:tav tm="100000">
                                          <p:val>
                                            <p:strVal val="#ppt_y"/>
                                          </p:val>
                                        </p:tav>
                                      </p:tavLst>
                                    </p:anim>
                                    <p:animEffect transition="in" filter="fade">
                                      <p:cBhvr>
                                        <p:cTn id="18" dur="500"/>
                                        <p:tgtEl>
                                          <p:spTgt spid="3">
                                            <p:txEl>
                                              <p:pRg st="10" end="1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54" presetClass="entr" presetSubtype="0" accel="10000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strVal val="#ppt_w*0.05"/>
                                          </p:val>
                                        </p:tav>
                                        <p:tav tm="100000">
                                          <p:val>
                                            <p:strVal val="#ppt_w"/>
                                          </p:val>
                                        </p:tav>
                                      </p:tavLst>
                                    </p:anim>
                                    <p:anim calcmode="lin" valueType="num">
                                      <p:cBhvr>
                                        <p:cTn id="24" dur="500" fill="hold"/>
                                        <p:tgtEl>
                                          <p:spTgt spid="4"/>
                                        </p:tgtEl>
                                        <p:attrNameLst>
                                          <p:attrName>ppt_h</p:attrName>
                                        </p:attrNameLst>
                                      </p:cBhvr>
                                      <p:tavLst>
                                        <p:tav tm="0">
                                          <p:val>
                                            <p:strVal val="#ppt_h"/>
                                          </p:val>
                                        </p:tav>
                                        <p:tav tm="100000">
                                          <p:val>
                                            <p:strVal val="#ppt_h"/>
                                          </p:val>
                                        </p:tav>
                                      </p:tavLst>
                                    </p:anim>
                                    <p:anim calcmode="lin" valueType="num">
                                      <p:cBhvr>
                                        <p:cTn id="25" dur="500" fill="hold"/>
                                        <p:tgtEl>
                                          <p:spTgt spid="4"/>
                                        </p:tgtEl>
                                        <p:attrNameLst>
                                          <p:attrName>ppt_x</p:attrName>
                                        </p:attrNameLst>
                                      </p:cBhvr>
                                      <p:tavLst>
                                        <p:tav tm="0">
                                          <p:val>
                                            <p:strVal val="#ppt_x-.2"/>
                                          </p:val>
                                        </p:tav>
                                        <p:tav tm="100000">
                                          <p:val>
                                            <p:strVal val="#ppt_x"/>
                                          </p:val>
                                        </p:tav>
                                      </p:tavLst>
                                    </p:anim>
                                    <p:anim calcmode="lin" valueType="num">
                                      <p:cBhvr>
                                        <p:cTn id="26" dur="500" fill="hold"/>
                                        <p:tgtEl>
                                          <p:spTgt spid="4"/>
                                        </p:tgtEl>
                                        <p:attrNameLst>
                                          <p:attrName>ppt_y</p:attrName>
                                        </p:attrNameLst>
                                      </p:cBhvr>
                                      <p:tavLst>
                                        <p:tav tm="0">
                                          <p:val>
                                            <p:strVal val="#ppt_y"/>
                                          </p:val>
                                        </p:tav>
                                        <p:tav tm="100000">
                                          <p:val>
                                            <p:strVal val="#ppt_y"/>
                                          </p:val>
                                        </p:tav>
                                      </p:tavLst>
                                    </p:anim>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ags/tag1.xml><?xml version="1.0" encoding="utf-8"?>
<p:tagLst xmlns:p="http://schemas.openxmlformats.org/presentationml/2006/main">
  <p:tag name="REFSHAPE" val="792976788"/>
  <p:tag name="KSO_WM_UNIT_PLACING_PICTURE_USER_VIEWPORT" val="{&quot;height&quot;:2415,&quot;width&quot;:4350}"/>
</p:tagLst>
</file>

<file path=ppt/tags/tag10.xml><?xml version="1.0" encoding="utf-8"?>
<p:tagLst xmlns:p="http://schemas.openxmlformats.org/presentationml/2006/main">
  <p:tag name="KSO_WM_TAG_VERSION" val="1.0"/>
  <p:tag name="KSO_WM_BEAUTIFY_FLAG" val="#wm#"/>
  <p:tag name="KSO_WM_TEMPLATE_CATEGORY" val="diagram"/>
  <p:tag name="KSO_WM_TEMPLATE_INDEX" val="683"/>
  <p:tag name="KSO_WM_UNIT_TYPE" val="m_i"/>
  <p:tag name="KSO_WM_UNIT_INDEX" val="1_6"/>
  <p:tag name="KSO_WM_UNIT_ID" val="diagram683_3*m_i*1_6"/>
  <p:tag name="KSO_WM_UNIT_CLEAR" val="1"/>
  <p:tag name="KSO_WM_UNIT_LAYERLEVEL" val="1_1"/>
  <p:tag name="KSO_WM_DIAGRAM_GROUP_CODE" val="m1-1"/>
  <p:tag name="KSO_WM_UNIT_FILL_FORE_SCHEMECOLOR_INDEX" val="5"/>
  <p:tag name="KSO_WM_UNIT_FILL_TYPE" val="1"/>
</p:tagLst>
</file>

<file path=ppt/tags/tag11.xml><?xml version="1.0" encoding="utf-8"?>
<p:tagLst xmlns:p="http://schemas.openxmlformats.org/presentationml/2006/main">
  <p:tag name="KSO_WM_TAG_VERSION" val="1.0"/>
  <p:tag name="KSO_WM_BEAUTIFY_FLAG" val="#wm#"/>
  <p:tag name="KSO_WM_TEMPLATE_CATEGORY" val="diagram"/>
  <p:tag name="KSO_WM_TEMPLATE_INDEX" val="683"/>
  <p:tag name="KSO_WM_UNIT_TYPE" val="m_i"/>
  <p:tag name="KSO_WM_UNIT_INDEX" val="1_7"/>
  <p:tag name="KSO_WM_UNIT_ID" val="diagram683_3*m_i*1_7"/>
  <p:tag name="KSO_WM_UNIT_CLEAR" val="1"/>
  <p:tag name="KSO_WM_UNIT_LAYERLEVEL" val="1_1"/>
  <p:tag name="KSO_WM_DIAGRAM_GROUP_CODE" val="m1-1"/>
  <p:tag name="KSO_WM_UNIT_FILL_FORE_SCHEMECOLOR_INDEX" val="5"/>
  <p:tag name="KSO_WM_UNIT_FILL_TYPE" val="1"/>
</p:tagLst>
</file>

<file path=ppt/tags/tag12.xml><?xml version="1.0" encoding="utf-8"?>
<p:tagLst xmlns:p="http://schemas.openxmlformats.org/presentationml/2006/main">
  <p:tag name="KSO_WM_TAG_VERSION" val="1.0"/>
  <p:tag name="KSO_WM_BEAUTIFY_FLAG" val="#wm#"/>
  <p:tag name="KSO_WM_TEMPLATE_CATEGORY" val="diagram"/>
  <p:tag name="KSO_WM_TEMPLATE_INDEX" val="683"/>
  <p:tag name="KSO_WM_UNIT_TYPE" val="m_i"/>
  <p:tag name="KSO_WM_UNIT_INDEX" val="1_13"/>
  <p:tag name="KSO_WM_UNIT_ID" val="diagram683_3*m_i*1_13"/>
  <p:tag name="KSO_WM_UNIT_CLEAR" val="1"/>
  <p:tag name="KSO_WM_UNIT_LAYERLEVEL" val="1_1"/>
  <p:tag name="KSO_WM_DIAGRAM_GROUP_CODE" val="m1-1"/>
</p:tagLst>
</file>

<file path=ppt/tags/tag13.xml><?xml version="1.0" encoding="utf-8"?>
<p:tagLst xmlns:p="http://schemas.openxmlformats.org/presentationml/2006/main">
  <p:tag name="KSO_WM_TAG_VERSION" val="1.0"/>
  <p:tag name="KSO_WM_BEAUTIFY_FLAG" val="#wm#"/>
  <p:tag name="KSO_WM_TEMPLATE_CATEGORY" val="diagram"/>
  <p:tag name="KSO_WM_TEMPLATE_INDEX" val="683"/>
  <p:tag name="KSO_WM_UNIT_TYPE" val="m_i"/>
  <p:tag name="KSO_WM_UNIT_INDEX" val="1_13"/>
  <p:tag name="KSO_WM_UNIT_ID" val="diagram683_3*m_i*1_13"/>
  <p:tag name="KSO_WM_UNIT_CLEAR" val="1"/>
  <p:tag name="KSO_WM_UNIT_LAYERLEVEL" val="1_1"/>
  <p:tag name="KSO_WM_DIAGRAM_GROUP_CODE" val="m1-1"/>
</p:tagLst>
</file>

<file path=ppt/tags/tag14.xml><?xml version="1.0" encoding="utf-8"?>
<p:tagLst xmlns:p="http://schemas.openxmlformats.org/presentationml/2006/main">
  <p:tag name="KSO_WM_TAG_VERSION" val="1.0"/>
  <p:tag name="KSO_WM_BEAUTIFY_FLAG" val="#wm#"/>
  <p:tag name="KSO_WM_TEMPLATE_CATEGORY" val="diagram"/>
  <p:tag name="KSO_WM_TEMPLATE_INDEX" val="683"/>
  <p:tag name="KSO_WM_UNIT_TYPE" val="m_i"/>
  <p:tag name="KSO_WM_UNIT_INDEX" val="1_13"/>
  <p:tag name="KSO_WM_UNIT_ID" val="diagram683_3*m_i*1_13"/>
  <p:tag name="KSO_WM_UNIT_CLEAR" val="1"/>
  <p:tag name="KSO_WM_UNIT_LAYERLEVEL" val="1_1"/>
  <p:tag name="KSO_WM_DIAGRAM_GROUP_CODE" val="m1-1"/>
</p:tagLst>
</file>

<file path=ppt/tags/tag15.xml><?xml version="1.0" encoding="utf-8"?>
<p:tagLst xmlns:p="http://schemas.openxmlformats.org/presentationml/2006/main">
  <p:tag name="KSO_WM_TAG_VERSION" val="1.0"/>
  <p:tag name="KSO_WM_BEAUTIFY_FLAG" val="#wm#"/>
  <p:tag name="KSO_WM_TEMPLATE_CATEGORY" val="diagram"/>
  <p:tag name="KSO_WM_TEMPLATE_INDEX" val="683"/>
  <p:tag name="KSO_WM_UNIT_TYPE" val="m_i"/>
  <p:tag name="KSO_WM_UNIT_INDEX" val="1_13"/>
  <p:tag name="KSO_WM_UNIT_ID" val="diagram683_3*m_i*1_13"/>
  <p:tag name="KSO_WM_UNIT_CLEAR" val="1"/>
  <p:tag name="KSO_WM_UNIT_LAYERLEVEL" val="1_1"/>
  <p:tag name="KSO_WM_DIAGRAM_GROUP_CODE" val="m1-1"/>
</p:tagLst>
</file>

<file path=ppt/tags/tag16.xml><?xml version="1.0" encoding="utf-8"?>
<p:tagLst xmlns:p="http://schemas.openxmlformats.org/presentationml/2006/main">
  <p:tag name="KSO_WM_SLIDE_MODEL_TYPE" val="dynamicNum"/>
</p:tagLst>
</file>

<file path=ppt/tags/tag17.xml><?xml version="1.0" encoding="utf-8"?>
<p:tagLst xmlns:p="http://schemas.openxmlformats.org/presentationml/2006/main">
  <p:tag name="KSO_WM_SLIDE_MODEL_TYPE" val="dynamicNum"/>
</p:tagLst>
</file>

<file path=ppt/tags/tag18.xml><?xml version="1.0" encoding="utf-8"?>
<p:tagLst xmlns:p="http://schemas.openxmlformats.org/presentationml/2006/main">
  <p:tag name="KSO_WM_SLIDE_MODEL_TYPE" val="dynamicNum"/>
</p:tagLst>
</file>

<file path=ppt/tags/tag19.xml><?xml version="1.0" encoding="utf-8"?>
<p:tagLst xmlns:p="http://schemas.openxmlformats.org/presentationml/2006/main">
  <p:tag name="KSO_WM_UNIT_TABLE_BEAUTIFY" val="{2f556e11-8fc0-49bb-90c0-76241019b6ca}"/>
</p:tagLst>
</file>

<file path=ppt/tags/tag2.xml><?xml version="1.0" encoding="utf-8"?>
<p:tagLst xmlns:p="http://schemas.openxmlformats.org/presentationml/2006/main">
  <p:tag name="PA" val="v3.0.1"/>
</p:tagLst>
</file>

<file path=ppt/tags/tag20.xml><?xml version="1.0" encoding="utf-8"?>
<p:tagLst xmlns:p="http://schemas.openxmlformats.org/presentationml/2006/main">
  <p:tag name="KSO_WM_SLIDE_ITEM_CNT" val="2"/>
</p:tagLst>
</file>

<file path=ppt/tags/tag21.xml><?xml version="1.0" encoding="utf-8"?>
<p:tagLst xmlns:p="http://schemas.openxmlformats.org/presentationml/2006/main">
  <p:tag name="KSO_WM_SLIDE_ITEM_CNT" val="2"/>
</p:tagLst>
</file>

<file path=ppt/tags/tag22.xml><?xml version="1.0" encoding="utf-8"?>
<p:tagLst xmlns:p="http://schemas.openxmlformats.org/presentationml/2006/main">
  <p:tag name="KSO_WM_SLIDE_ITEM_CNT" val="2"/>
</p:tagLst>
</file>

<file path=ppt/tags/tag23.xml><?xml version="1.0" encoding="utf-8"?>
<p:tagLst xmlns:p="http://schemas.openxmlformats.org/presentationml/2006/main">
  <p:tag name="KSO_WM_SLIDE_ITEM_CNT" val="2"/>
</p:tagLst>
</file>

<file path=ppt/tags/tag24.xml><?xml version="1.0" encoding="utf-8"?>
<p:tagLst xmlns:p="http://schemas.openxmlformats.org/presentationml/2006/main">
  <p:tag name="KSO_WM_SLIDE_ITEM_CNT" val="2"/>
</p:tagLst>
</file>

<file path=ppt/tags/tag25.xml><?xml version="1.0" encoding="utf-8"?>
<p:tagLst xmlns:p="http://schemas.openxmlformats.org/presentationml/2006/main">
  <p:tag name="KSO_WM_SLIDE_ITEM_CNT" val="2"/>
</p:tagLst>
</file>

<file path=ppt/tags/tag26.xml><?xml version="1.0" encoding="utf-8"?>
<p:tagLst xmlns:p="http://schemas.openxmlformats.org/presentationml/2006/main">
  <p:tag name="KSO_WM_SLIDE_ITEM_CNT" val="2"/>
</p:tagLst>
</file>

<file path=ppt/tags/tag27.xml><?xml version="1.0" encoding="utf-8"?>
<p:tagLst xmlns:p="http://schemas.openxmlformats.org/presentationml/2006/main">
  <p:tag name="KSO_WM_SLIDE_ITEM_CNT" val="2"/>
</p:tagLst>
</file>

<file path=ppt/tags/tag28.xml><?xml version="1.0" encoding="utf-8"?>
<p:tagLst xmlns:p="http://schemas.openxmlformats.org/presentationml/2006/main">
  <p:tag name="KSO_WM_SLIDE_ITEM_CNT" val="2"/>
</p:tagLst>
</file>

<file path=ppt/tags/tag29.xml><?xml version="1.0" encoding="utf-8"?>
<p:tagLst xmlns:p="http://schemas.openxmlformats.org/presentationml/2006/main">
  <p:tag name="KSO_WM_SLIDE_ITEM_CNT" val="2"/>
</p:tagLst>
</file>

<file path=ppt/tags/tag3.xml><?xml version="1.0" encoding="utf-8"?>
<p:tagLst xmlns:p="http://schemas.openxmlformats.org/presentationml/2006/main">
  <p:tag name="KSO_WM_UNIT_TABLE_BEAUTIFY" val="smartTable{c8917858-d1b2-4536-9c0d-6831df1acc64}"/>
</p:tagLst>
</file>

<file path=ppt/tags/tag30.xml><?xml version="1.0" encoding="utf-8"?>
<p:tagLst xmlns:p="http://schemas.openxmlformats.org/presentationml/2006/main">
  <p:tag name="KSO_WM_SLIDE_ITEM_CNT" val="2"/>
</p:tagLst>
</file>

<file path=ppt/tags/tag31.xml><?xml version="1.0" encoding="utf-8"?>
<p:tagLst xmlns:p="http://schemas.openxmlformats.org/presentationml/2006/main">
  <p:tag name="KSO_WM_SLIDE_ITEM_CNT" val="2"/>
</p:tagLst>
</file>

<file path=ppt/tags/tag32.xml><?xml version="1.0" encoding="utf-8"?>
<p:tagLst xmlns:p="http://schemas.openxmlformats.org/presentationml/2006/main">
  <p:tag name="KSO_WM_SLIDE_ITEM_CNT" val="2"/>
</p:tagLst>
</file>

<file path=ppt/tags/tag33.xml><?xml version="1.0" encoding="utf-8"?>
<p:tagLst xmlns:p="http://schemas.openxmlformats.org/presentationml/2006/main">
  <p:tag name="KSO_WM_SLIDE_ITEM_CNT" val="2"/>
</p:tagLst>
</file>

<file path=ppt/tags/tag34.xml><?xml version="1.0" encoding="utf-8"?>
<p:tagLst xmlns:p="http://schemas.openxmlformats.org/presentationml/2006/main">
  <p:tag name="KSO_WM_SLIDE_ITEM_CNT" val="2"/>
</p:tagLst>
</file>

<file path=ppt/tags/tag35.xml><?xml version="1.0" encoding="utf-8"?>
<p:tagLst xmlns:p="http://schemas.openxmlformats.org/presentationml/2006/main">
  <p:tag name="KSO_WM_SLIDE_ITEM_CNT" val="2"/>
</p:tagLst>
</file>

<file path=ppt/tags/tag36.xml><?xml version="1.0" encoding="utf-8"?>
<p:tagLst xmlns:p="http://schemas.openxmlformats.org/presentationml/2006/main">
  <p:tag name="KSO_WM_SLIDE_ITEM_CNT" val="2"/>
</p:tagLst>
</file>

<file path=ppt/tags/tag37.xml><?xml version="1.0" encoding="utf-8"?>
<p:tagLst xmlns:p="http://schemas.openxmlformats.org/presentationml/2006/main">
  <p:tag name="KSO_WM_SLIDE_ITEM_CNT" val="2"/>
</p:tagLst>
</file>

<file path=ppt/tags/tag38.xml><?xml version="1.0" encoding="utf-8"?>
<p:tagLst xmlns:p="http://schemas.openxmlformats.org/presentationml/2006/main">
  <p:tag name="KSO_WM_SLIDE_ITEM_CNT" val="2"/>
</p:tagLst>
</file>

<file path=ppt/tags/tag39.xml><?xml version="1.0" encoding="utf-8"?>
<p:tagLst xmlns:p="http://schemas.openxmlformats.org/presentationml/2006/main">
  <p:tag name="KSO_WM_SLIDE_ITEM_CNT" val="2"/>
</p:tagLst>
</file>

<file path=ppt/tags/tag4.xml><?xml version="1.0" encoding="utf-8"?>
<p:tagLst xmlns:p="http://schemas.openxmlformats.org/presentationml/2006/main">
  <p:tag name="KSO_WM_SLIDE_ITEM_CNT" val="2"/>
</p:tagLst>
</file>

<file path=ppt/tags/tag40.xml><?xml version="1.0" encoding="utf-8"?>
<p:tagLst xmlns:p="http://schemas.openxmlformats.org/presentationml/2006/main">
  <p:tag name="KSO_WM_SLIDE_ITEM_CNT" val="2"/>
</p:tagLst>
</file>

<file path=ppt/tags/tag41.xml><?xml version="1.0" encoding="utf-8"?>
<p:tagLst xmlns:p="http://schemas.openxmlformats.org/presentationml/2006/main">
  <p:tag name="KSO_WM_SLIDE_ITEM_CNT" val="2"/>
</p:tagLst>
</file>

<file path=ppt/tags/tag42.xml><?xml version="1.0" encoding="utf-8"?>
<p:tagLst xmlns:p="http://schemas.openxmlformats.org/presentationml/2006/main">
  <p:tag name="KSO_WM_SLIDE_ITEM_CNT" val="2"/>
</p:tagLst>
</file>

<file path=ppt/tags/tag43.xml><?xml version="1.0" encoding="utf-8"?>
<p:tagLst xmlns:p="http://schemas.openxmlformats.org/presentationml/2006/main">
  <p:tag name="KSO_WM_SLIDE_ITEM_CNT" val="2"/>
</p:tagLst>
</file>

<file path=ppt/tags/tag44.xml><?xml version="1.0" encoding="utf-8"?>
<p:tagLst xmlns:p="http://schemas.openxmlformats.org/presentationml/2006/main">
  <p:tag name="KSO_WM_SLIDE_ITEM_CNT" val="2"/>
</p:tagLst>
</file>

<file path=ppt/tags/tag45.xml><?xml version="1.0" encoding="utf-8"?>
<p:tagLst xmlns:p="http://schemas.openxmlformats.org/presentationml/2006/main">
  <p:tag name="KSO_WM_SLIDE_ITEM_CNT" val="2"/>
</p:tagLst>
</file>

<file path=ppt/tags/tag46.xml><?xml version="1.0" encoding="utf-8"?>
<p:tagLst xmlns:p="http://schemas.openxmlformats.org/presentationml/2006/main">
  <p:tag name="KSO_WM_SLIDE_ITEM_CNT" val="2"/>
</p:tagLst>
</file>

<file path=ppt/tags/tag47.xml><?xml version="1.0" encoding="utf-8"?>
<p:tagLst xmlns:p="http://schemas.openxmlformats.org/presentationml/2006/main">
  <p:tag name="KSO_WM_SLIDE_ITEM_CNT" val="2"/>
</p:tagLst>
</file>

<file path=ppt/tags/tag48.xml><?xml version="1.0" encoding="utf-8"?>
<p:tagLst xmlns:p="http://schemas.openxmlformats.org/presentationml/2006/main">
  <p:tag name="KSO_WM_SLIDE_ITEM_CNT" val="2"/>
</p:tagLst>
</file>

<file path=ppt/tags/tag49.xml><?xml version="1.0" encoding="utf-8"?>
<p:tagLst xmlns:p="http://schemas.openxmlformats.org/presentationml/2006/main">
  <p:tag name="KSO_WM_SLIDE_ITEM_CNT" val="2"/>
</p:tagLst>
</file>

<file path=ppt/tags/tag5.xml><?xml version="1.0" encoding="utf-8"?>
<p:tagLst xmlns:p="http://schemas.openxmlformats.org/presentationml/2006/main">
  <p:tag name="KSO_WM_SLIDE_ITEM_CNT" val="2"/>
</p:tagLst>
</file>

<file path=ppt/tags/tag50.xml><?xml version="1.0" encoding="utf-8"?>
<p:tagLst xmlns:p="http://schemas.openxmlformats.org/presentationml/2006/main">
  <p:tag name="KSO_WM_SLIDE_ITEM_CNT" val="2"/>
</p:tagLst>
</file>

<file path=ppt/tags/tag51.xml><?xml version="1.0" encoding="utf-8"?>
<p:tagLst xmlns:p="http://schemas.openxmlformats.org/presentationml/2006/main">
  <p:tag name="KSO_WM_SLIDE_ITEM_CNT" val="2"/>
</p:tagLst>
</file>

<file path=ppt/tags/tag52.xml><?xml version="1.0" encoding="utf-8"?>
<p:tagLst xmlns:p="http://schemas.openxmlformats.org/presentationml/2006/main">
  <p:tag name="KSO_WM_SLIDE_ITEM_CNT" val="2"/>
</p:tagLst>
</file>

<file path=ppt/tags/tag53.xml><?xml version="1.0" encoding="utf-8"?>
<p:tagLst xmlns:p="http://schemas.openxmlformats.org/presentationml/2006/main">
  <p:tag name="KSO_WM_SLIDE_ITEM_CNT" val="2"/>
</p:tagLst>
</file>

<file path=ppt/tags/tag54.xml><?xml version="1.0" encoding="utf-8"?>
<p:tagLst xmlns:p="http://schemas.openxmlformats.org/presentationml/2006/main">
  <p:tag name="KSO_WM_SLIDE_ITEM_CNT" val="2"/>
</p:tagLst>
</file>

<file path=ppt/tags/tag55.xml><?xml version="1.0" encoding="utf-8"?>
<p:tagLst xmlns:p="http://schemas.openxmlformats.org/presentationml/2006/main">
  <p:tag name="KSO_WM_SLIDE_ITEM_CNT" val="2"/>
</p:tagLst>
</file>

<file path=ppt/tags/tag56.xml><?xml version="1.0" encoding="utf-8"?>
<p:tagLst xmlns:p="http://schemas.openxmlformats.org/presentationml/2006/main">
  <p:tag name="KSO_WM_SLIDE_ITEM_CNT" val="2"/>
</p:tagLst>
</file>

<file path=ppt/tags/tag57.xml><?xml version="1.0" encoding="utf-8"?>
<p:tagLst xmlns:p="http://schemas.openxmlformats.org/presentationml/2006/main">
  <p:tag name="KSO_WM_SLIDE_ITEM_CNT" val="2"/>
</p:tagLst>
</file>

<file path=ppt/tags/tag6.xml><?xml version="1.0" encoding="utf-8"?>
<p:tagLst xmlns:p="http://schemas.openxmlformats.org/presentationml/2006/main">
  <p:tag name="KSO_WM_SLIDE_ITEM_CNT" val="2"/>
</p:tagLst>
</file>

<file path=ppt/tags/tag7.xml><?xml version="1.0" encoding="utf-8"?>
<p:tagLst xmlns:p="http://schemas.openxmlformats.org/presentationml/2006/main">
  <p:tag name="KSO_WM_SLIDE_ITEM_CNT" val="2"/>
</p:tagLst>
</file>

<file path=ppt/tags/tag8.xml><?xml version="1.0" encoding="utf-8"?>
<p:tagLst xmlns:p="http://schemas.openxmlformats.org/presentationml/2006/main">
  <p:tag name="KSO_WM_TAG_VERSION" val="1.0"/>
  <p:tag name="KSO_WM_BEAUTIFY_FLAG" val="#wm#"/>
  <p:tag name="KSO_WM_TEMPLATE_CATEGORY" val="diagram"/>
  <p:tag name="KSO_WM_TEMPLATE_INDEX" val="683"/>
  <p:tag name="KSO_WM_UNIT_TYPE" val="m_i"/>
  <p:tag name="KSO_WM_UNIT_INDEX" val="1_6"/>
  <p:tag name="KSO_WM_UNIT_ID" val="diagram683_3*m_i*1_6"/>
  <p:tag name="KSO_WM_UNIT_CLEAR" val="1"/>
  <p:tag name="KSO_WM_UNIT_LAYERLEVEL" val="1_1"/>
  <p:tag name="KSO_WM_DIAGRAM_GROUP_CODE" val="m1-1"/>
  <p:tag name="KSO_WM_UNIT_FILL_FORE_SCHEMECOLOR_INDEX" val="5"/>
  <p:tag name="KSO_WM_UNIT_FILL_TYPE" val="1"/>
</p:tagLst>
</file>

<file path=ppt/tags/tag9.xml><?xml version="1.0" encoding="utf-8"?>
<p:tagLst xmlns:p="http://schemas.openxmlformats.org/presentationml/2006/main">
  <p:tag name="KSO_WM_TAG_VERSION" val="1.0"/>
  <p:tag name="KSO_WM_BEAUTIFY_FLAG" val="#wm#"/>
  <p:tag name="KSO_WM_TEMPLATE_CATEGORY" val="diagram"/>
  <p:tag name="KSO_WM_TEMPLATE_INDEX" val="683"/>
  <p:tag name="KSO_WM_UNIT_TYPE" val="m_i"/>
  <p:tag name="KSO_WM_UNIT_INDEX" val="1_7"/>
  <p:tag name="KSO_WM_UNIT_ID" val="diagram683_3*m_i*1_7"/>
  <p:tag name="KSO_WM_UNIT_CLEAR" val="1"/>
  <p:tag name="KSO_WM_UNIT_LAYERLEVEL" val="1_1"/>
  <p:tag name="KSO_WM_DIAGRAM_GROUP_CODE" val="m1-1"/>
  <p:tag name="KSO_WM_UNIT_FILL_FORE_SCHEMECOLOR_INDEX" val="5"/>
  <p:tag name="KSO_WM_UNIT_FILL_TYPE" val="1"/>
</p:tagLst>
</file>

<file path=ppt/theme/theme1.xml><?xml version="1.0" encoding="utf-8"?>
<a:theme xmlns:a="http://schemas.openxmlformats.org/drawingml/2006/main" name="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Powerbar_Flower_Rhea">
  <a:themeElements>
    <a:clrScheme name="Powerbar_Flower_Rhe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owerbar_Flower_Rhea">
      <a:majorFont>
        <a:latin typeface="Microsoft JhengHei"/>
        <a:ea typeface="Microsoft JhengHei"/>
        <a:cs typeface=""/>
      </a:majorFont>
      <a:minorFont>
        <a:latin typeface="Microsoft JhengHei"/>
        <a:ea typeface="Microsoft JhengHei"/>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TW" sz="1800" b="0" i="0" u="none" strike="noStrike" cap="none" normalizeH="0" baseline="0" smtClean="0">
            <a:ln>
              <a:noFill/>
            </a:ln>
            <a:solidFill>
              <a:schemeClr val="tx1"/>
            </a:solidFill>
            <a:effectLst/>
            <a:latin typeface="微软雅黑" panose="020B0503020204020204" charset="-122"/>
            <a:ea typeface="PMingLiU" panose="02020500000000000000" pitchFamily="18"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TW" sz="1800" b="0" i="0" u="none" strike="noStrike" cap="none" normalizeH="0" baseline="0" smtClean="0">
            <a:ln>
              <a:noFill/>
            </a:ln>
            <a:solidFill>
              <a:schemeClr val="tx1"/>
            </a:solidFill>
            <a:effectLst/>
            <a:latin typeface="微软雅黑" panose="020B0503020204020204" charset="-122"/>
            <a:ea typeface="PMingLiU" panose="02020500000000000000" pitchFamily="18" charset="-120"/>
          </a:defRPr>
        </a:defPPr>
      </a:lstStyle>
    </a:lnDef>
  </a:objectDefaults>
  <a:extraClrSchemeLst>
    <a:extraClrScheme>
      <a:clrScheme name="Powerbar_Flower_Rhe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owerbar_Flower_Rhea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owerbar_Flower_Rhea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owerbar_Flower_Rhea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owerbar_Flower_Rhea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owerbar_Flower_Rhea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owerbar_Flower_Rhea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owerbar_Flower_Rhea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owerbar_Flower_Rhea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owerbar_Flower_Rhea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owerbar_Flower_Rhea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owerbar_Flower_Rhea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21689</Words>
  <Application>WPS 演示</Application>
  <PresentationFormat>宽屏</PresentationFormat>
  <Paragraphs>1807</Paragraphs>
  <Slides>122</Slides>
  <Notes>1</Notes>
  <HiddenSlides>0</HiddenSlides>
  <MMClips>0</MMClips>
  <ScaleCrop>false</ScaleCrop>
  <HeadingPairs>
    <vt:vector size="6" baseType="variant">
      <vt:variant>
        <vt:lpstr>已用的字体</vt:lpstr>
      </vt:variant>
      <vt:variant>
        <vt:i4>18</vt:i4>
      </vt:variant>
      <vt:variant>
        <vt:lpstr>主题</vt:lpstr>
      </vt:variant>
      <vt:variant>
        <vt:i4>4</vt:i4>
      </vt:variant>
      <vt:variant>
        <vt:lpstr>幻灯片标题</vt:lpstr>
      </vt:variant>
      <vt:variant>
        <vt:i4>122</vt:i4>
      </vt:variant>
    </vt:vector>
  </HeadingPairs>
  <TitlesOfParts>
    <vt:vector size="144" baseType="lpstr">
      <vt:lpstr>Arial</vt:lpstr>
      <vt:lpstr>宋体</vt:lpstr>
      <vt:lpstr>Wingdings</vt:lpstr>
      <vt:lpstr>微软雅黑</vt:lpstr>
      <vt:lpstr>楷体</vt:lpstr>
      <vt:lpstr>PMingLiU</vt:lpstr>
      <vt:lpstr>Microsoft JhengHei</vt:lpstr>
      <vt:lpstr>Calibri</vt:lpstr>
      <vt:lpstr>MS PGothic</vt:lpstr>
      <vt:lpstr>华文隶书</vt:lpstr>
      <vt:lpstr>华文楷体</vt:lpstr>
      <vt:lpstr>华文中宋</vt:lpstr>
      <vt:lpstr>华文新魏</vt:lpstr>
      <vt:lpstr>Hiragino Sans GB W3</vt:lpstr>
      <vt:lpstr>Arial Unicode MS</vt:lpstr>
      <vt:lpstr>黑体</vt:lpstr>
      <vt:lpstr>等线</vt:lpstr>
      <vt:lpstr>Impact</vt:lpstr>
      <vt:lpstr>默认设计模板</vt:lpstr>
      <vt:lpstr>2_默认设计模板</vt:lpstr>
      <vt:lpstr>1_Powerbar_Flower_Rhea</vt:lpstr>
      <vt:lpstr>1_默认设计模板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分析题、改错题</vt:lpstr>
      <vt:lpstr>分析题</vt:lpstr>
      <vt:lpstr>命令</vt:lpstr>
      <vt:lpstr>命令</vt:lpstr>
      <vt:lpstr>PowerPoint 演示文稿</vt:lpstr>
      <vt:lpstr>PowerPoint 演示文稿</vt:lpstr>
      <vt:lpstr>答案</vt:lpstr>
      <vt:lpstr>解题思路</vt:lpstr>
      <vt:lpstr>命令</vt:lpstr>
      <vt:lpstr>？</vt:lpstr>
      <vt:lpstr>批复</vt:lpstr>
      <vt:lpstr>PowerPoint 演示文稿</vt:lpstr>
      <vt:lpstr>批复</vt:lpstr>
      <vt:lpstr>批复</vt:lpstr>
      <vt:lpstr>公文主体部分</vt:lpstr>
      <vt:lpstr>发文流程</vt:lpstr>
      <vt:lpstr>公文的拟制</vt:lpstr>
      <vt:lpstr>PowerPoint 演示文稿</vt:lpstr>
      <vt:lpstr>解题思路</vt:lpstr>
      <vt:lpstr>发文流程</vt:lpstr>
      <vt:lpstr>发文流程</vt:lpstr>
      <vt:lpstr>发文流程</vt:lpstr>
      <vt:lpstr>发文流程</vt:lpstr>
      <vt:lpstr>考点总结</vt:lpstr>
      <vt:lpstr>纪要</vt:lpstr>
      <vt:lpstr>纪要</vt:lpstr>
      <vt:lpstr>通知</vt:lpstr>
      <vt:lpstr>通知</vt:lpstr>
      <vt:lpstr>通知</vt:lpstr>
      <vt:lpstr>通知</vt:lpstr>
      <vt:lpstr>通知</vt:lpstr>
      <vt:lpstr>通知</vt:lpstr>
      <vt:lpstr>通知的写作★★★</vt:lpstr>
      <vt:lpstr>通知</vt:lpstr>
      <vt:lpstr>通知</vt:lpstr>
      <vt:lpstr>通知</vt:lpstr>
      <vt:lpstr>通知</vt:lpstr>
      <vt:lpstr>分析题</vt:lpstr>
      <vt:lpstr>分析题</vt:lpstr>
      <vt:lpstr>分析题</vt:lpstr>
      <vt:lpstr>分析题</vt:lpstr>
      <vt:lpstr>考点总结--抄送机关</vt:lpstr>
      <vt:lpstr>意见</vt:lpstr>
      <vt:lpstr>意见</vt:lpstr>
      <vt:lpstr>分析题总结</vt:lpstr>
      <vt:lpstr>改错题</vt:lpstr>
      <vt:lpstr>改错题</vt:lpstr>
      <vt:lpstr>PowerPoint 演示文稿</vt:lpstr>
      <vt:lpstr>改错题</vt:lpstr>
      <vt:lpstr>改错题</vt:lpstr>
      <vt:lpstr>改错题</vt:lpstr>
      <vt:lpstr>改错题</vt:lpstr>
      <vt:lpstr>改错题</vt:lpstr>
      <vt:lpstr>改错题</vt:lpstr>
      <vt:lpstr>改错题</vt:lpstr>
      <vt:lpstr>改错题</vt:lpstr>
      <vt:lpstr>PowerPoint 演示文稿</vt:lpstr>
      <vt:lpstr>PowerPoint 演示文稿</vt:lpstr>
      <vt:lpstr>PowerPoint 演示文稿</vt:lpstr>
      <vt:lpstr>PowerPoint 演示文稿</vt:lpstr>
      <vt:lpstr>PowerPoint 演示文稿</vt:lpstr>
      <vt:lpstr>PowerPoint 演示文稿</vt:lpstr>
      <vt:lpstr>操作题</vt:lpstr>
      <vt:lpstr>操作题</vt:lpstr>
      <vt:lpstr>解题思路</vt:lpstr>
      <vt:lpstr>操作题</vt:lpstr>
      <vt:lpstr>操作题</vt:lpstr>
      <vt:lpstr>操作题</vt:lpstr>
      <vt:lpstr>操作题</vt:lpstr>
      <vt:lpstr>操作题</vt:lpstr>
      <vt:lpstr>操作题</vt:lpstr>
      <vt:lpstr>操作题</vt:lpstr>
      <vt:lpstr>操作题</vt:lpstr>
      <vt:lpstr>操作题</vt:lpstr>
      <vt:lpstr>操作题</vt:lpstr>
      <vt:lpstr>操作题</vt:lpstr>
      <vt:lpstr>操作题</vt:lpstr>
      <vt:lpstr>操作题</vt:lpstr>
      <vt:lpstr>操作题</vt:lpstr>
      <vt:lpstr>操作题</vt:lpstr>
      <vt:lpstr>操作题</vt:lpstr>
      <vt:lpstr>操作题</vt:lpstr>
      <vt:lpstr>操作题</vt:lpstr>
      <vt:lpstr>操作题</vt:lpstr>
      <vt:lpstr>操作题</vt:lpstr>
      <vt:lpstr>操作题</vt:lpstr>
      <vt:lpstr>PowerPoint 演示文稿</vt:lpstr>
      <vt:lpstr>写作题</vt:lpstr>
      <vt:lpstr>解题思路</vt:lpstr>
      <vt:lpstr>PowerPoint 演示文稿</vt:lpstr>
      <vt:lpstr>PowerPoint 演示文稿</vt:lpstr>
      <vt:lpstr>改错、分析、操作题</vt:lpstr>
      <vt:lpstr>写作题</vt:lpstr>
      <vt:lpstr>写作题</vt:lpstr>
      <vt:lpstr>写作题</vt:lpstr>
      <vt:lpstr>写作题</vt:lpstr>
      <vt:lpstr>PowerPoint 演示文稿</vt:lpstr>
      <vt:lpstr>写作题</vt:lpstr>
      <vt:lpstr>写作题</vt:lpstr>
      <vt:lpstr>写作题</vt:lpstr>
      <vt:lpstr>某街道办事处关于改进老年人服务工作的指导意见</vt:lpstr>
      <vt:lpstr>PowerPoint 演示文稿</vt:lpstr>
      <vt:lpstr>PowerPoint 演示文稿</vt:lpstr>
      <vt:lpstr>写作题</vt:lpstr>
      <vt:lpstr>写作题</vt:lpstr>
      <vt:lpstr>写作题</vt:lpstr>
      <vt:lpstr>写作题</vt:lpstr>
      <vt:lpstr>PowerPoint 演示文稿</vt:lpstr>
      <vt:lpstr>模板</vt:lpstr>
      <vt:lpstr>写作题</vt:lpstr>
      <vt:lpstr>写作题</vt:lpstr>
      <vt:lpstr>写作题</vt:lpstr>
      <vt:lpstr>写作题</vt:lpstr>
      <vt:lpstr>写作题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市营</cp:lastModifiedBy>
  <cp:revision>610</cp:revision>
  <dcterms:created xsi:type="dcterms:W3CDTF">2019-01-03T10:44:00Z</dcterms:created>
  <dcterms:modified xsi:type="dcterms:W3CDTF">2021-09-16T07:56:37Z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2052-11.1.0.10700</vt:lpwstr>
  </property>
  <property fmtid="{D5CDD505-2E9C-101B-9397-08002B2CF9AE}" pid="3" name="ICV">
    <vt:lpwstr>0AC5455C76DA4D5D921B70E19F44694D</vt:lpwstr>
  </property>
</Properties>
</file>